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8" r:id="rId2"/>
    <p:sldId id="315" r:id="rId3"/>
    <p:sldId id="338" r:id="rId4"/>
    <p:sldId id="323" r:id="rId5"/>
    <p:sldId id="322" r:id="rId6"/>
    <p:sldId id="321" r:id="rId7"/>
    <p:sldId id="326" r:id="rId8"/>
    <p:sldId id="344" r:id="rId9"/>
    <p:sldId id="345" r:id="rId10"/>
  </p:sldIdLst>
  <p:sldSz cx="9144000" cy="5143500" type="screen16x9"/>
  <p:notesSz cx="6858000" cy="9144000"/>
  <p:defaultTextStyle>
    <a:defPPr>
      <a:defRPr lang="e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9659"/>
    <p:restoredTop sz="92945" autoAdjust="0"/>
  </p:normalViewPr>
  <p:slideViewPr>
    <p:cSldViewPr snapToGrid="0">
      <p:cViewPr varScale="1">
        <p:scale>
          <a:sx n="139" d="100"/>
          <a:sy n="139" d="100"/>
        </p:scale>
        <p:origin x="114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7" name="PlaceHolder 1"/>
          <p:cNvSpPr>
            <a:spLocks noGrp="1"/>
          </p:cNvSpPr>
          <p:nvPr>
            <p:ph type="body"/>
          </p:nvPr>
        </p:nvSpPr>
        <p:spPr>
          <a:xfrm>
            <a:off x="756000" y="5078520"/>
            <a:ext cx="6047640" cy="4811040"/>
          </a:xfrm>
          <a:prstGeom prst="rect">
            <a:avLst/>
          </a:prstGeom>
        </p:spPr>
        <p:txBody>
          <a:bodyPr lIns="0" tIns="0" rIns="0" bIns="0"/>
          <a:lstStyle/>
          <a:p>
            <a:r>
              <a:rPr lang="cs-CZ" sz="2000">
                <a:latin typeface="Arial"/>
              </a:rPr>
              <a:t>Klikněte pro úpravu formátu komentářů</a:t>
            </a:r>
            <a:endParaRPr/>
          </a:p>
        </p:txBody>
      </p:sp>
      <p:sp>
        <p:nvSpPr>
          <p:cNvPr id="78" name="PlaceHolder 2"/>
          <p:cNvSpPr>
            <a:spLocks noGrp="1"/>
          </p:cNvSpPr>
          <p:nvPr>
            <p:ph type="hdr"/>
          </p:nvPr>
        </p:nvSpPr>
        <p:spPr>
          <a:xfrm>
            <a:off x="0" y="0"/>
            <a:ext cx="3280680" cy="534240"/>
          </a:xfrm>
          <a:prstGeom prst="rect">
            <a:avLst/>
          </a:prstGeom>
        </p:spPr>
        <p:txBody>
          <a:bodyPr lIns="0" tIns="0" rIns="0" bIns="0"/>
          <a:lstStyle/>
          <a:p>
            <a:r>
              <a:rPr lang="cs-CZ" sz="1400">
                <a:latin typeface="Times New Roman"/>
              </a:rPr>
              <a:t>&lt;záhlaví&gt;</a:t>
            </a:r>
            <a:endParaRPr/>
          </a:p>
        </p:txBody>
      </p:sp>
      <p:sp>
        <p:nvSpPr>
          <p:cNvPr id="79" name="PlaceHolder 3"/>
          <p:cNvSpPr>
            <a:spLocks noGrp="1"/>
          </p:cNvSpPr>
          <p:nvPr>
            <p:ph type="dt"/>
          </p:nvPr>
        </p:nvSpPr>
        <p:spPr>
          <a:xfrm>
            <a:off x="4278960" y="0"/>
            <a:ext cx="3280680" cy="534240"/>
          </a:xfrm>
          <a:prstGeom prst="rect">
            <a:avLst/>
          </a:prstGeom>
        </p:spPr>
        <p:txBody>
          <a:bodyPr lIns="0" tIns="0" rIns="0" bIns="0"/>
          <a:lstStyle/>
          <a:p>
            <a:pPr algn="r"/>
            <a:r>
              <a:rPr lang="cs-CZ" sz="1400">
                <a:latin typeface="Times New Roman"/>
              </a:rPr>
              <a:t>&lt;datum/čas&gt;</a:t>
            </a:r>
            <a:endParaRPr/>
          </a:p>
        </p:txBody>
      </p:sp>
      <p:sp>
        <p:nvSpPr>
          <p:cNvPr id="80" name="PlaceHolder 4"/>
          <p:cNvSpPr>
            <a:spLocks noGrp="1"/>
          </p:cNvSpPr>
          <p:nvPr>
            <p:ph type="ftr"/>
          </p:nvPr>
        </p:nvSpPr>
        <p:spPr>
          <a:xfrm>
            <a:off x="0" y="10157400"/>
            <a:ext cx="3280680" cy="534240"/>
          </a:xfrm>
          <a:prstGeom prst="rect">
            <a:avLst/>
          </a:prstGeom>
        </p:spPr>
        <p:txBody>
          <a:bodyPr lIns="0" tIns="0" rIns="0" bIns="0" anchor="b"/>
          <a:lstStyle/>
          <a:p>
            <a:r>
              <a:rPr lang="cs-CZ" sz="1400">
                <a:latin typeface="Times New Roman"/>
              </a:rPr>
              <a:t>&lt;zápatí&gt;</a:t>
            </a:r>
            <a:endParaRPr/>
          </a:p>
        </p:txBody>
      </p:sp>
      <p:sp>
        <p:nvSpPr>
          <p:cNvPr id="81" name="PlaceHolder 5"/>
          <p:cNvSpPr>
            <a:spLocks noGrp="1"/>
          </p:cNvSpPr>
          <p:nvPr>
            <p:ph type="sldNum"/>
          </p:nvPr>
        </p:nvSpPr>
        <p:spPr>
          <a:xfrm>
            <a:off x="4278960" y="10157400"/>
            <a:ext cx="3280680" cy="534240"/>
          </a:xfrm>
          <a:prstGeom prst="rect">
            <a:avLst/>
          </a:prstGeom>
        </p:spPr>
        <p:txBody>
          <a:bodyPr lIns="0" tIns="0" rIns="0" bIns="0" anchor="b"/>
          <a:lstStyle/>
          <a:p>
            <a:pPr algn="r"/>
            <a:fld id="{B50A2ECB-C4ED-4CCD-B6F6-23C85EAE876C}" type="slidenum">
              <a:rPr lang="cs-CZ" sz="1400">
                <a:latin typeface="Times New Roman"/>
              </a:rPr>
              <a:t>‹#›</a:t>
            </a:fld>
            <a:endParaRPr/>
          </a:p>
        </p:txBody>
      </p:sp>
    </p:spTree>
    <p:extLst>
      <p:ext uri="{BB962C8B-B14F-4D97-AF65-F5344CB8AC3E}">
        <p14:creationId xmlns:p14="http://schemas.microsoft.com/office/powerpoint/2010/main" val="374697246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reserve="1">
  <p:cSld name="Blank Slide">
    <p:spTree>
      <p:nvGrpSpPr>
        <p:cNvPr id="1" name=""/>
        <p:cNvGrpSpPr/>
        <p:nvPr/>
      </p:nvGrpSpPr>
      <p:grpSpPr>
        <a:xfrm>
          <a:off x="0" y="0"/>
          <a:ext cx="0" cy="0"/>
          <a:chOff x="0" y="0"/>
          <a:chExt cx="0" cy="0"/>
        </a:xfrm>
      </p:grpSpPr>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OverTx" preserve="1">
  <p:cSld name="Title, Content over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24" name="PlaceHolder 2"/>
          <p:cNvSpPr>
            <a:spLocks noGrp="1"/>
          </p:cNvSpPr>
          <p:nvPr>
            <p:ph type="body"/>
          </p:nvPr>
        </p:nvSpPr>
        <p:spPr>
          <a:xfrm>
            <a:off x="457200" y="1203480"/>
            <a:ext cx="8229240" cy="1422720"/>
          </a:xfrm>
          <a:prstGeom prst="rect">
            <a:avLst/>
          </a:prstGeom>
        </p:spPr>
        <p:txBody>
          <a:bodyPr lIns="0" tIns="0" rIns="0" bIns="0"/>
          <a:lstStyle/>
          <a:p>
            <a:endParaRPr/>
          </a:p>
        </p:txBody>
      </p:sp>
      <p:sp>
        <p:nvSpPr>
          <p:cNvPr id="25" name="PlaceHolder 3"/>
          <p:cNvSpPr>
            <a:spLocks noGrp="1"/>
          </p:cNvSpPr>
          <p:nvPr>
            <p:ph type="body"/>
          </p:nvPr>
        </p:nvSpPr>
        <p:spPr>
          <a:xfrm>
            <a:off x="457200" y="2761920"/>
            <a:ext cx="8229240" cy="1422720"/>
          </a:xfrm>
          <a:prstGeom prst="rect">
            <a:avLst/>
          </a:prstGeom>
        </p:spPr>
        <p:txBody>
          <a:bodyPr lIns="0" tIns="0" rIns="0" bIns="0"/>
          <a:lstStyle/>
          <a:p>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fourObj" preserve="1">
  <p:cSld name="Title, 4 Content">
    <p:spTree>
      <p:nvGrpSpPr>
        <p:cNvPr id="1" name=""/>
        <p:cNvGrpSpPr/>
        <p:nvPr/>
      </p:nvGrpSpPr>
      <p:grpSpPr>
        <a:xfrm>
          <a:off x="0" y="0"/>
          <a:ext cx="0" cy="0"/>
          <a:chOff x="0" y="0"/>
          <a:chExt cx="0" cy="0"/>
        </a:xfrm>
      </p:grpSpPr>
      <p:sp>
        <p:nvSpPr>
          <p:cNvPr id="26"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27" name="PlaceHolder 2"/>
          <p:cNvSpPr>
            <a:spLocks noGrp="1"/>
          </p:cNvSpPr>
          <p:nvPr>
            <p:ph type="body"/>
          </p:nvPr>
        </p:nvSpPr>
        <p:spPr>
          <a:xfrm>
            <a:off x="457200" y="1203480"/>
            <a:ext cx="4015800" cy="1422720"/>
          </a:xfrm>
          <a:prstGeom prst="rect">
            <a:avLst/>
          </a:prstGeom>
        </p:spPr>
        <p:txBody>
          <a:bodyPr lIns="0" tIns="0" rIns="0" bIns="0"/>
          <a:lstStyle/>
          <a:p>
            <a:endParaRPr/>
          </a:p>
        </p:txBody>
      </p:sp>
      <p:sp>
        <p:nvSpPr>
          <p:cNvPr id="28" name="PlaceHolder 3"/>
          <p:cNvSpPr>
            <a:spLocks noGrp="1"/>
          </p:cNvSpPr>
          <p:nvPr>
            <p:ph type="body"/>
          </p:nvPr>
        </p:nvSpPr>
        <p:spPr>
          <a:xfrm>
            <a:off x="4674240" y="1203480"/>
            <a:ext cx="4015800" cy="1422720"/>
          </a:xfrm>
          <a:prstGeom prst="rect">
            <a:avLst/>
          </a:prstGeom>
        </p:spPr>
        <p:txBody>
          <a:bodyPr lIns="0" tIns="0" rIns="0" bIns="0"/>
          <a:lstStyle/>
          <a:p>
            <a:endParaRPr/>
          </a:p>
        </p:txBody>
      </p:sp>
      <p:sp>
        <p:nvSpPr>
          <p:cNvPr id="29" name="PlaceHolder 4"/>
          <p:cNvSpPr>
            <a:spLocks noGrp="1"/>
          </p:cNvSpPr>
          <p:nvPr>
            <p:ph type="body"/>
          </p:nvPr>
        </p:nvSpPr>
        <p:spPr>
          <a:xfrm>
            <a:off x="4674240" y="2761920"/>
            <a:ext cx="4015800" cy="1422720"/>
          </a:xfrm>
          <a:prstGeom prst="rect">
            <a:avLst/>
          </a:prstGeom>
        </p:spPr>
        <p:txBody>
          <a:bodyPr lIns="0" tIns="0" rIns="0" bIns="0"/>
          <a:lstStyle/>
          <a:p>
            <a:endParaRPr/>
          </a:p>
        </p:txBody>
      </p:sp>
      <p:sp>
        <p:nvSpPr>
          <p:cNvPr id="30" name="PlaceHolder 5"/>
          <p:cNvSpPr>
            <a:spLocks noGrp="1"/>
          </p:cNvSpPr>
          <p:nvPr>
            <p:ph type="body"/>
          </p:nvPr>
        </p:nvSpPr>
        <p:spPr>
          <a:xfrm>
            <a:off x="457200" y="2761920"/>
            <a:ext cx="4015800" cy="1422720"/>
          </a:xfrm>
          <a:prstGeom prst="rect">
            <a:avLst/>
          </a:prstGeom>
        </p:spPr>
        <p:txBody>
          <a:bodyPr lIns="0" tIns="0" rIns="0" bIns="0"/>
          <a:lstStyle/>
          <a:p>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Title, 6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32" name="PlaceHolder 2"/>
          <p:cNvSpPr>
            <a:spLocks noGrp="1"/>
          </p:cNvSpPr>
          <p:nvPr>
            <p:ph type="body"/>
          </p:nvPr>
        </p:nvSpPr>
        <p:spPr>
          <a:xfrm>
            <a:off x="457200" y="1203480"/>
            <a:ext cx="8229240" cy="2982960"/>
          </a:xfrm>
          <a:prstGeom prst="rect">
            <a:avLst/>
          </a:prstGeom>
        </p:spPr>
        <p:txBody>
          <a:bodyPr lIns="0" tIns="0" rIns="0" bIns="0"/>
          <a:lstStyle/>
          <a:p>
            <a:endParaRPr/>
          </a:p>
        </p:txBody>
      </p:sp>
      <p:sp>
        <p:nvSpPr>
          <p:cNvPr id="33" name="PlaceHolder 3"/>
          <p:cNvSpPr>
            <a:spLocks noGrp="1"/>
          </p:cNvSpPr>
          <p:nvPr>
            <p:ph type="body"/>
          </p:nvPr>
        </p:nvSpPr>
        <p:spPr>
          <a:xfrm>
            <a:off x="457200" y="1203480"/>
            <a:ext cx="8229240" cy="2982960"/>
          </a:xfrm>
          <a:prstGeom prst="rect">
            <a:avLst/>
          </a:prstGeom>
        </p:spPr>
        <p:txBody>
          <a:bodyPr lIns="0" tIns="0" rIns="0" bIns="0"/>
          <a:lstStyle/>
          <a:p>
            <a:endParaRPr/>
          </a:p>
        </p:txBody>
      </p:sp>
      <p:pic>
        <p:nvPicPr>
          <p:cNvPr id="34" name="Obrázek 33"/>
          <p:cNvPicPr/>
          <p:nvPr/>
        </p:nvPicPr>
        <p:blipFill>
          <a:blip r:embed="rId2"/>
          <a:stretch/>
        </p:blipFill>
        <p:spPr>
          <a:xfrm>
            <a:off x="2702160" y="1203480"/>
            <a:ext cx="3738600" cy="2982960"/>
          </a:xfrm>
          <a:prstGeom prst="rect">
            <a:avLst/>
          </a:prstGeom>
          <a:ln>
            <a:noFill/>
          </a:ln>
        </p:spPr>
      </p:pic>
      <p:pic>
        <p:nvPicPr>
          <p:cNvPr id="35" name="Obrázek 34"/>
          <p:cNvPicPr/>
          <p:nvPr/>
        </p:nvPicPr>
        <p:blipFill>
          <a:blip r:embed="rId2"/>
          <a:stretch/>
        </p:blipFill>
        <p:spPr>
          <a:xfrm>
            <a:off x="2702160" y="1203480"/>
            <a:ext cx="3738600" cy="2982960"/>
          </a:xfrm>
          <a:prstGeom prst="rect">
            <a:avLst/>
          </a:prstGeom>
          <a:ln>
            <a:noFill/>
          </a:ln>
        </p:spPr>
      </p:pic>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cSld name="Úvodní snímek">
    <p:spTree>
      <p:nvGrpSpPr>
        <p:cNvPr id="1" name=""/>
        <p:cNvGrpSpPr/>
        <p:nvPr/>
      </p:nvGrpSpPr>
      <p:grpSpPr>
        <a:xfrm>
          <a:off x="0" y="0"/>
          <a:ext cx="0" cy="0"/>
          <a:chOff x="0" y="0"/>
          <a:chExt cx="0" cy="0"/>
        </a:xfrm>
      </p:grpSpPr>
      <p:sp>
        <p:nvSpPr>
          <p:cNvPr id="2" name="Nadpis 1"/>
          <p:cNvSpPr>
            <a:spLocks noGrp="1"/>
          </p:cNvSpPr>
          <p:nvPr>
            <p:ph type="ctrTitle"/>
          </p:nvPr>
        </p:nvSpPr>
        <p:spPr>
          <a:xfrm>
            <a:off x="1143000" y="841772"/>
            <a:ext cx="6858000" cy="1790700"/>
          </a:xfrm>
        </p:spPr>
        <p:txBody>
          <a:bodyPr anchor="b"/>
          <a:lstStyle>
            <a:lvl1pPr algn="ctr">
              <a:defRPr sz="4500"/>
            </a:lvl1pPr>
          </a:lstStyle>
          <a:p>
            <a:r>
              <a:rPr lang="cs-CZ"/>
              <a:t>Kliknutím lze upravit styl.</a:t>
            </a:r>
          </a:p>
        </p:txBody>
      </p:sp>
      <p:sp>
        <p:nvSpPr>
          <p:cNvPr id="3" name="Podnadpis 2"/>
          <p:cNvSpPr>
            <a:spLocks noGrp="1"/>
          </p:cNvSpPr>
          <p:nvPr>
            <p:ph type="subTitle" idx="1"/>
          </p:nvPr>
        </p:nvSpPr>
        <p:spPr>
          <a:xfrm>
            <a:off x="1143000" y="2701528"/>
            <a:ext cx="6858000" cy="1241822"/>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cs-CZ"/>
              <a:t>Kliknutím můžete upravit styl předlohy.</a:t>
            </a:r>
          </a:p>
        </p:txBody>
      </p:sp>
      <p:sp>
        <p:nvSpPr>
          <p:cNvPr id="4" name="Zástupný symbol pro datum 3"/>
          <p:cNvSpPr>
            <a:spLocks noGrp="1"/>
          </p:cNvSpPr>
          <p:nvPr>
            <p:ph type="dt" sz="half" idx="10"/>
          </p:nvPr>
        </p:nvSpPr>
        <p:spPr/>
        <p:txBody>
          <a:bodyPr/>
          <a:lstStyle/>
          <a:p>
            <a:fld id="{3E9BAEC6-A37A-4403-B919-4854A6448652}" type="datetimeFigureOut">
              <a:rPr lang="cs-CZ" smtClean="0"/>
              <a:t>12.12.2023</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DA23C2D-3845-4F8C-9F64-DBE4B5B8108A}" type="slidenum">
              <a:rPr lang="cs-CZ" smtClean="0"/>
              <a:t>‹#›</a:t>
            </a:fld>
            <a:endParaRPr lang="cs-CZ"/>
          </a:p>
        </p:txBody>
      </p:sp>
    </p:spTree>
    <p:extLst>
      <p:ext uri="{BB962C8B-B14F-4D97-AF65-F5344CB8AC3E}">
        <p14:creationId xmlns:p14="http://schemas.microsoft.com/office/powerpoint/2010/main" val="1546721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x" preserve="1">
  <p:cSld name="Title Slide">
    <p:spTree>
      <p:nvGrpSpPr>
        <p:cNvPr id="1" name=""/>
        <p:cNvGrpSpPr/>
        <p:nvPr/>
      </p:nvGrpSpPr>
      <p:grpSpPr>
        <a:xfrm>
          <a:off x="0" y="0"/>
          <a:ext cx="0" cy="0"/>
          <a:chOff x="0" y="0"/>
          <a:chExt cx="0" cy="0"/>
        </a:xfrm>
      </p:grpSpPr>
      <p:sp>
        <p:nvSpPr>
          <p:cNvPr id="2"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3" name="PlaceHolder 2"/>
          <p:cNvSpPr>
            <a:spLocks noGrp="1"/>
          </p:cNvSpPr>
          <p:nvPr>
            <p:ph type="subTitle"/>
          </p:nvPr>
        </p:nvSpPr>
        <p:spPr>
          <a:xfrm>
            <a:off x="457200" y="1203480"/>
            <a:ext cx="8229240" cy="2982960"/>
          </a:xfrm>
          <a:prstGeom prst="rect">
            <a:avLst/>
          </a:prstGeom>
        </p:spPr>
        <p:txBody>
          <a:bodyPr lIns="0" tIns="0" rIns="0" bIns="0" anchor="ctr"/>
          <a:lstStyle/>
          <a:p>
            <a:pPr algn="ctr"/>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Content">
    <p:spTree>
      <p:nvGrpSpPr>
        <p:cNvPr id="1" name=""/>
        <p:cNvGrpSpPr/>
        <p:nvPr/>
      </p:nvGrpSpPr>
      <p:grpSpPr>
        <a:xfrm>
          <a:off x="0" y="0"/>
          <a:ext cx="0" cy="0"/>
          <a:chOff x="0" y="0"/>
          <a:chExt cx="0" cy="0"/>
        </a:xfrm>
      </p:grpSpPr>
      <p:sp>
        <p:nvSpPr>
          <p:cNvPr id="4"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5" name="PlaceHolder 2"/>
          <p:cNvSpPr>
            <a:spLocks noGrp="1"/>
          </p:cNvSpPr>
          <p:nvPr>
            <p:ph type="body"/>
          </p:nvPr>
        </p:nvSpPr>
        <p:spPr>
          <a:xfrm>
            <a:off x="457200" y="1203480"/>
            <a:ext cx="8229240" cy="2982960"/>
          </a:xfrm>
          <a:prstGeom prst="rect">
            <a:avLst/>
          </a:prstGeom>
        </p:spPr>
        <p:txBody>
          <a:bodyPr lIns="0" tIns="0" rIns="0" bIns="0"/>
          <a:lstStyle/>
          <a:p>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itle, 2 Content">
    <p:spTree>
      <p:nvGrpSpPr>
        <p:cNvPr id="1" name=""/>
        <p:cNvGrpSpPr/>
        <p:nvPr/>
      </p:nvGrpSpPr>
      <p:grpSpPr>
        <a:xfrm>
          <a:off x="0" y="0"/>
          <a:ext cx="0" cy="0"/>
          <a:chOff x="0" y="0"/>
          <a:chExt cx="0" cy="0"/>
        </a:xfrm>
      </p:grpSpPr>
      <p:sp>
        <p:nvSpPr>
          <p:cNvPr id="6"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7" name="PlaceHolder 2"/>
          <p:cNvSpPr>
            <a:spLocks noGrp="1"/>
          </p:cNvSpPr>
          <p:nvPr>
            <p:ph type="body"/>
          </p:nvPr>
        </p:nvSpPr>
        <p:spPr>
          <a:xfrm>
            <a:off x="457200" y="1203480"/>
            <a:ext cx="4015800" cy="2982960"/>
          </a:xfrm>
          <a:prstGeom prst="rect">
            <a:avLst/>
          </a:prstGeom>
        </p:spPr>
        <p:txBody>
          <a:bodyPr lIns="0" tIns="0" rIns="0" bIns="0"/>
          <a:lstStyle/>
          <a:p>
            <a:endParaRPr/>
          </a:p>
        </p:txBody>
      </p:sp>
      <p:sp>
        <p:nvSpPr>
          <p:cNvPr id="8" name="PlaceHolder 3"/>
          <p:cNvSpPr>
            <a:spLocks noGrp="1"/>
          </p:cNvSpPr>
          <p:nvPr>
            <p:ph type="body"/>
          </p:nvPr>
        </p:nvSpPr>
        <p:spPr>
          <a:xfrm>
            <a:off x="4674240" y="1203480"/>
            <a:ext cx="4015800" cy="2982960"/>
          </a:xfrm>
          <a:prstGeom prst="rect">
            <a:avLst/>
          </a:prstGeom>
        </p:spPr>
        <p:txBody>
          <a:bodyPr lIns="0" tIns="0" rIns="0" bIns="0"/>
          <a:lstStyle/>
          <a:p>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9"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Only" preserve="1">
  <p:cSld name="Centered Text">
    <p:spTree>
      <p:nvGrpSpPr>
        <p:cNvPr id="1" name=""/>
        <p:cNvGrpSpPr/>
        <p:nvPr/>
      </p:nvGrpSpPr>
      <p:grpSpPr>
        <a:xfrm>
          <a:off x="0" y="0"/>
          <a:ext cx="0" cy="0"/>
          <a:chOff x="0" y="0"/>
          <a:chExt cx="0" cy="0"/>
        </a:xfrm>
      </p:grpSpPr>
      <p:sp>
        <p:nvSpPr>
          <p:cNvPr id="10" name="PlaceHolder 1"/>
          <p:cNvSpPr>
            <a:spLocks noGrp="1"/>
          </p:cNvSpPr>
          <p:nvPr>
            <p:ph type="subTitle"/>
          </p:nvPr>
        </p:nvSpPr>
        <p:spPr>
          <a:xfrm>
            <a:off x="251640" y="195480"/>
            <a:ext cx="4536000" cy="2352600"/>
          </a:xfrm>
          <a:prstGeom prst="rect">
            <a:avLst/>
          </a:prstGeom>
        </p:spPr>
        <p:txBody>
          <a:bodyPr lIns="0" tIns="0" rIns="0" bIns="0" anchor="ctr"/>
          <a:lstStyle/>
          <a:p>
            <a:pPr algn="ctr"/>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AndObj" preserve="1">
  <p:cSld name="Title, 2 Content and Content">
    <p:spTree>
      <p:nvGrpSpPr>
        <p:cNvPr id="1" name=""/>
        <p:cNvGrpSpPr/>
        <p:nvPr/>
      </p:nvGrpSpPr>
      <p:grpSpPr>
        <a:xfrm>
          <a:off x="0" y="0"/>
          <a:ext cx="0" cy="0"/>
          <a:chOff x="0" y="0"/>
          <a:chExt cx="0" cy="0"/>
        </a:xfrm>
      </p:grpSpPr>
      <p:sp>
        <p:nvSpPr>
          <p:cNvPr id="11"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12" name="PlaceHolder 2"/>
          <p:cNvSpPr>
            <a:spLocks noGrp="1"/>
          </p:cNvSpPr>
          <p:nvPr>
            <p:ph type="body"/>
          </p:nvPr>
        </p:nvSpPr>
        <p:spPr>
          <a:xfrm>
            <a:off x="457200" y="1203480"/>
            <a:ext cx="4015800" cy="1422720"/>
          </a:xfrm>
          <a:prstGeom prst="rect">
            <a:avLst/>
          </a:prstGeom>
        </p:spPr>
        <p:txBody>
          <a:bodyPr lIns="0" tIns="0" rIns="0" bIns="0"/>
          <a:lstStyle/>
          <a:p>
            <a:endParaRPr/>
          </a:p>
        </p:txBody>
      </p:sp>
      <p:sp>
        <p:nvSpPr>
          <p:cNvPr id="13" name="PlaceHolder 3"/>
          <p:cNvSpPr>
            <a:spLocks noGrp="1"/>
          </p:cNvSpPr>
          <p:nvPr>
            <p:ph type="body"/>
          </p:nvPr>
        </p:nvSpPr>
        <p:spPr>
          <a:xfrm>
            <a:off x="457200" y="2761920"/>
            <a:ext cx="4015800" cy="1422720"/>
          </a:xfrm>
          <a:prstGeom prst="rect">
            <a:avLst/>
          </a:prstGeom>
        </p:spPr>
        <p:txBody>
          <a:bodyPr lIns="0" tIns="0" rIns="0" bIns="0"/>
          <a:lstStyle/>
          <a:p>
            <a:endParaRPr/>
          </a:p>
        </p:txBody>
      </p:sp>
      <p:sp>
        <p:nvSpPr>
          <p:cNvPr id="14" name="PlaceHolder 4"/>
          <p:cNvSpPr>
            <a:spLocks noGrp="1"/>
          </p:cNvSpPr>
          <p:nvPr>
            <p:ph type="body"/>
          </p:nvPr>
        </p:nvSpPr>
        <p:spPr>
          <a:xfrm>
            <a:off x="4674240" y="1203480"/>
            <a:ext cx="4015800" cy="2982960"/>
          </a:xfrm>
          <a:prstGeom prst="rect">
            <a:avLst/>
          </a:prstGeom>
        </p:spPr>
        <p:txBody>
          <a:bodyPr lIns="0" tIns="0" rIns="0" bIns="0"/>
          <a:lstStyle/>
          <a:p>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15"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16" name="PlaceHolder 2"/>
          <p:cNvSpPr>
            <a:spLocks noGrp="1"/>
          </p:cNvSpPr>
          <p:nvPr>
            <p:ph type="body"/>
          </p:nvPr>
        </p:nvSpPr>
        <p:spPr>
          <a:xfrm>
            <a:off x="457200" y="1203480"/>
            <a:ext cx="4015800" cy="2982960"/>
          </a:xfrm>
          <a:prstGeom prst="rect">
            <a:avLst/>
          </a:prstGeom>
        </p:spPr>
        <p:txBody>
          <a:bodyPr lIns="0" tIns="0" rIns="0" bIns="0"/>
          <a:lstStyle/>
          <a:p>
            <a:endParaRPr/>
          </a:p>
        </p:txBody>
      </p:sp>
      <p:sp>
        <p:nvSpPr>
          <p:cNvPr id="17" name="PlaceHolder 3"/>
          <p:cNvSpPr>
            <a:spLocks noGrp="1"/>
          </p:cNvSpPr>
          <p:nvPr>
            <p:ph type="body"/>
          </p:nvPr>
        </p:nvSpPr>
        <p:spPr>
          <a:xfrm>
            <a:off x="4674240" y="1203480"/>
            <a:ext cx="4015800" cy="1422720"/>
          </a:xfrm>
          <a:prstGeom prst="rect">
            <a:avLst/>
          </a:prstGeom>
        </p:spPr>
        <p:txBody>
          <a:bodyPr lIns="0" tIns="0" rIns="0" bIns="0"/>
          <a:lstStyle/>
          <a:p>
            <a:endParaRPr/>
          </a:p>
        </p:txBody>
      </p:sp>
      <p:sp>
        <p:nvSpPr>
          <p:cNvPr id="18" name="PlaceHolder 4"/>
          <p:cNvSpPr>
            <a:spLocks noGrp="1"/>
          </p:cNvSpPr>
          <p:nvPr>
            <p:ph type="body"/>
          </p:nvPr>
        </p:nvSpPr>
        <p:spPr>
          <a:xfrm>
            <a:off x="4674240" y="2761920"/>
            <a:ext cx="4015800" cy="1422720"/>
          </a:xfrm>
          <a:prstGeom prst="rect">
            <a:avLst/>
          </a:prstGeom>
        </p:spPr>
        <p:txBody>
          <a:bodyPr lIns="0" tIns="0" rIns="0" bIns="0"/>
          <a:lstStyle/>
          <a:p>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woObjOverTx" preserve="1">
  <p:cSld name="Title, 2 Content over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251640" y="195480"/>
            <a:ext cx="4536000" cy="507240"/>
          </a:xfrm>
          <a:prstGeom prst="rect">
            <a:avLst/>
          </a:prstGeom>
        </p:spPr>
        <p:txBody>
          <a:bodyPr lIns="0" tIns="0" rIns="0" bIns="0" anchor="ctr"/>
          <a:lstStyle/>
          <a:p>
            <a:endParaRPr/>
          </a:p>
        </p:txBody>
      </p:sp>
      <p:sp>
        <p:nvSpPr>
          <p:cNvPr id="20" name="PlaceHolder 2"/>
          <p:cNvSpPr>
            <a:spLocks noGrp="1"/>
          </p:cNvSpPr>
          <p:nvPr>
            <p:ph type="body"/>
          </p:nvPr>
        </p:nvSpPr>
        <p:spPr>
          <a:xfrm>
            <a:off x="457200" y="1203480"/>
            <a:ext cx="4015800" cy="1422720"/>
          </a:xfrm>
          <a:prstGeom prst="rect">
            <a:avLst/>
          </a:prstGeom>
        </p:spPr>
        <p:txBody>
          <a:bodyPr lIns="0" tIns="0" rIns="0" bIns="0"/>
          <a:lstStyle/>
          <a:p>
            <a:endParaRPr/>
          </a:p>
        </p:txBody>
      </p:sp>
      <p:sp>
        <p:nvSpPr>
          <p:cNvPr id="21" name="PlaceHolder 3"/>
          <p:cNvSpPr>
            <a:spLocks noGrp="1"/>
          </p:cNvSpPr>
          <p:nvPr>
            <p:ph type="body"/>
          </p:nvPr>
        </p:nvSpPr>
        <p:spPr>
          <a:xfrm>
            <a:off x="4674240" y="1203480"/>
            <a:ext cx="4015800" cy="1422720"/>
          </a:xfrm>
          <a:prstGeom prst="rect">
            <a:avLst/>
          </a:prstGeom>
        </p:spPr>
        <p:txBody>
          <a:bodyPr lIns="0" tIns="0" rIns="0" bIns="0"/>
          <a:lstStyle/>
          <a:p>
            <a:endParaRPr/>
          </a:p>
        </p:txBody>
      </p:sp>
      <p:sp>
        <p:nvSpPr>
          <p:cNvPr id="22" name="PlaceHolder 4"/>
          <p:cNvSpPr>
            <a:spLocks noGrp="1"/>
          </p:cNvSpPr>
          <p:nvPr>
            <p:ph type="body"/>
          </p:nvPr>
        </p:nvSpPr>
        <p:spPr>
          <a:xfrm>
            <a:off x="457200" y="2761920"/>
            <a:ext cx="8229240" cy="1422720"/>
          </a:xfrm>
          <a:prstGeom prst="rect">
            <a:avLst/>
          </a:prstGeom>
        </p:spPr>
        <p:txBody>
          <a:bodyPr lIns="0" tIns="0" rIns="0" bIns="0"/>
          <a:lstStyle/>
          <a:p>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PlaceHolder 1"/>
          <p:cNvSpPr>
            <a:spLocks noGrp="1"/>
          </p:cNvSpPr>
          <p:nvPr>
            <p:ph type="title"/>
          </p:nvPr>
        </p:nvSpPr>
        <p:spPr>
          <a:xfrm>
            <a:off x="457200" y="205200"/>
            <a:ext cx="8229240" cy="858600"/>
          </a:xfrm>
          <a:prstGeom prst="rect">
            <a:avLst/>
          </a:prstGeom>
        </p:spPr>
        <p:txBody>
          <a:bodyPr lIns="0" tIns="0" rIns="0" bIns="0" anchor="ctr"/>
          <a:lstStyle/>
          <a:p>
            <a:r>
              <a:rPr lang="cs-CZ">
                <a:latin typeface="Times New Roman"/>
              </a:rPr>
              <a:t>Klikněte pro úpravu formátu textu nadpisu</a:t>
            </a:r>
            <a:endParaRPr/>
          </a:p>
        </p:txBody>
      </p:sp>
      <p:sp>
        <p:nvSpPr>
          <p:cNvPr id="3" name="PlaceHolder 2"/>
          <p:cNvSpPr>
            <a:spLocks noGrp="1"/>
          </p:cNvSpPr>
          <p:nvPr>
            <p:ph type="body"/>
          </p:nvPr>
        </p:nvSpPr>
        <p:spPr>
          <a:xfrm>
            <a:off x="457200" y="1203480"/>
            <a:ext cx="8229240" cy="2982960"/>
          </a:xfrm>
          <a:prstGeom prst="rect">
            <a:avLst/>
          </a:prstGeom>
        </p:spPr>
        <p:txBody>
          <a:bodyPr lIns="0" tIns="0" rIns="0" bIns="0"/>
          <a:lstStyle/>
          <a:p>
            <a:pPr>
              <a:buSzPct val="45000"/>
              <a:buFont typeface="StarSymbol"/>
              <a:buChar char=""/>
            </a:pPr>
            <a:r>
              <a:rPr lang="cs-CZ" sz="3200">
                <a:latin typeface="Times New Roman"/>
              </a:rPr>
              <a:t>Klikněte pro úpravu formátu textu osnovy</a:t>
            </a:r>
            <a:endParaRPr/>
          </a:p>
          <a:p>
            <a:pPr lvl="1">
              <a:buSzPct val="75000"/>
              <a:buFont typeface="StarSymbol"/>
              <a:buChar char=""/>
            </a:pPr>
            <a:r>
              <a:rPr lang="cs-CZ" sz="2400">
                <a:latin typeface="Times New Roman"/>
              </a:rPr>
              <a:t>Druhá úroveň</a:t>
            </a:r>
            <a:endParaRPr/>
          </a:p>
          <a:p>
            <a:pPr lvl="2">
              <a:buSzPct val="45000"/>
              <a:buFont typeface="StarSymbol"/>
              <a:buChar char=""/>
            </a:pPr>
            <a:r>
              <a:rPr lang="cs-CZ" sz="2000">
                <a:latin typeface="Times New Roman"/>
              </a:rPr>
              <a:t>Třetí úroveň</a:t>
            </a:r>
            <a:endParaRPr/>
          </a:p>
          <a:p>
            <a:pPr lvl="3">
              <a:buSzPct val="75000"/>
              <a:buFont typeface="StarSymbol"/>
              <a:buChar char=""/>
            </a:pPr>
            <a:r>
              <a:rPr lang="cs-CZ" sz="2000">
                <a:latin typeface="Times New Roman"/>
              </a:rPr>
              <a:t>Čtvrtá úroveň osnovy</a:t>
            </a:r>
            <a:endParaRPr/>
          </a:p>
          <a:p>
            <a:pPr lvl="4">
              <a:buSzPct val="45000"/>
              <a:buFont typeface="StarSymbol"/>
              <a:buChar char=""/>
            </a:pPr>
            <a:r>
              <a:rPr lang="cs-CZ" sz="2000">
                <a:latin typeface="Times New Roman"/>
              </a:rPr>
              <a:t>Pátá úroveň osnovy</a:t>
            </a:r>
            <a:endParaRPr/>
          </a:p>
          <a:p>
            <a:pPr lvl="5">
              <a:buSzPct val="45000"/>
              <a:buFont typeface="StarSymbol"/>
              <a:buChar char=""/>
            </a:pPr>
            <a:r>
              <a:rPr lang="cs-CZ" sz="2000">
                <a:latin typeface="Times New Roman"/>
              </a:rPr>
              <a:t>Šestá úroveň</a:t>
            </a:r>
            <a:endParaRPr/>
          </a:p>
          <a:p>
            <a:pPr lvl="6">
              <a:buSzPct val="45000"/>
              <a:buFont typeface="StarSymbol"/>
              <a:buChar char=""/>
            </a:pPr>
            <a:r>
              <a:rPr lang="cs-CZ" sz="2000">
                <a:latin typeface="Times New Roman"/>
              </a:rPr>
              <a:t>Sedmá úroveň</a:t>
            </a:r>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74"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sp>
        <p:nvSpPr>
          <p:cNvPr id="6" name="Obdélník 5"/>
          <p:cNvSpPr/>
          <p:nvPr/>
        </p:nvSpPr>
        <p:spPr>
          <a:xfrm>
            <a:off x="336819" y="312822"/>
            <a:ext cx="3588569" cy="4547937"/>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b="1" dirty="0">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pic>
        <p:nvPicPr>
          <p:cNvPr id="2" name="Obrázek 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9" name="Nadpis 1"/>
          <p:cNvSpPr txBox="1">
            <a:spLocks/>
          </p:cNvSpPr>
          <p:nvPr/>
        </p:nvSpPr>
        <p:spPr>
          <a:xfrm>
            <a:off x="500105" y="540454"/>
            <a:ext cx="3222810" cy="2545646"/>
          </a:xfrm>
          <a:prstGeom prst="rect">
            <a:avLst/>
          </a:prstGeom>
        </p:spPr>
        <p:txBody>
          <a:bodyPr vert="horz" lIns="68580" tIns="34290" rIns="68580" bIns="34290" rtlCol="0" anchor="t">
            <a:normAutofit fontScale="77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cs-CZ" sz="3000" b="1" dirty="0"/>
          </a:p>
          <a:p>
            <a:pPr algn="l"/>
            <a:endParaRPr lang="cs-CZ" sz="3000" b="1" dirty="0"/>
          </a:p>
          <a:p>
            <a:pPr lvl="0"/>
            <a:endParaRPr lang="cs-CZ" sz="3000" b="1" cap="all" dirty="0"/>
          </a:p>
          <a:p>
            <a:pPr lvl="0"/>
            <a:endParaRPr lang="cs-CZ" sz="3000" b="1" cap="all" dirty="0"/>
          </a:p>
          <a:p>
            <a:pPr lvl="0"/>
            <a:r>
              <a:rPr lang="en" sz="3000" b="1" cap="all" dirty="0">
                <a:solidFill>
                  <a:schemeClr val="bg1"/>
                </a:solidFill>
              </a:rPr>
              <a:t>The </a:t>
            </a:r>
            <a:r>
              <a:rPr lang="cs-CZ" sz="3000" b="1" cap="all" dirty="0" err="1">
                <a:solidFill>
                  <a:schemeClr val="bg1"/>
                </a:solidFill>
              </a:rPr>
              <a:t>Enterprise</a:t>
            </a:r>
            <a:r>
              <a:rPr lang="cs-CZ" sz="3000" b="1" cap="all" dirty="0">
                <a:solidFill>
                  <a:schemeClr val="bg1"/>
                </a:solidFill>
              </a:rPr>
              <a:t> </a:t>
            </a:r>
            <a:r>
              <a:rPr lang="cs-CZ" sz="3000" b="1" cap="all" dirty="0" err="1">
                <a:solidFill>
                  <a:schemeClr val="bg1"/>
                </a:solidFill>
              </a:rPr>
              <a:t>theory</a:t>
            </a:r>
            <a:endParaRPr lang="en" sz="3000" b="1" cap="all" dirty="0">
              <a:solidFill>
                <a:schemeClr val="bg1"/>
              </a:solidFill>
            </a:endParaRPr>
          </a:p>
          <a:p>
            <a:pPr lvl="0"/>
            <a:r>
              <a:rPr lang="en" sz="3000" b="1" cap="all" dirty="0">
                <a:solidFill>
                  <a:schemeClr val="bg1"/>
                </a:solidFill>
              </a:rPr>
              <a:t>-</a:t>
            </a:r>
          </a:p>
          <a:p>
            <a:pPr lvl="0"/>
            <a:r>
              <a:rPr lang="en" sz="2600" b="1" cap="all" dirty="0">
                <a:solidFill>
                  <a:schemeClr val="bg1"/>
                </a:solidFill>
              </a:rPr>
              <a:t>Calculation </a:t>
            </a:r>
          </a:p>
        </p:txBody>
      </p:sp>
      <p:sp>
        <p:nvSpPr>
          <p:cNvPr id="10" name="Zástupný symbol pro obsah 2"/>
          <p:cNvSpPr txBox="1">
            <a:spLocks/>
          </p:cNvSpPr>
          <p:nvPr/>
        </p:nvSpPr>
        <p:spPr>
          <a:xfrm>
            <a:off x="297632" y="2232670"/>
            <a:ext cx="3627756" cy="2163263"/>
          </a:xfrm>
          <a:prstGeom prst="rect">
            <a:avLst/>
          </a:prstGeom>
        </p:spPr>
        <p:txBody>
          <a:bodyPr vert="horz" lIns="68580" tIns="34290" rIns="68580" bIns="3429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endParaRPr lang="cs-CZ" sz="1800" b="1" i="1" dirty="0">
              <a:solidFill>
                <a:srgbClr val="002060"/>
              </a:solidFill>
            </a:endParaRPr>
          </a:p>
          <a:p>
            <a:pPr marL="0" indent="0">
              <a:buNone/>
            </a:pPr>
            <a:r>
              <a:rPr lang="en" sz="900" dirty="0">
                <a:solidFill>
                  <a:schemeClr val="bg1"/>
                </a:solidFill>
                <a:latin typeface="Times New Roman" panose="02020603050405020304" pitchFamily="18" charset="0"/>
                <a:cs typeface="Times New Roman" panose="02020603050405020304" pitchFamily="18" charset="0"/>
              </a:rPr>
              <a:t>.</a:t>
            </a:r>
          </a:p>
        </p:txBody>
      </p:sp>
      <p:sp>
        <p:nvSpPr>
          <p:cNvPr id="8" name="Podnadpis 2"/>
          <p:cNvSpPr txBox="1">
            <a:spLocks/>
          </p:cNvSpPr>
          <p:nvPr/>
        </p:nvSpPr>
        <p:spPr>
          <a:xfrm>
            <a:off x="6413708" y="3467331"/>
            <a:ext cx="2016224"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en" altLang="cs-CZ" sz="1800" dirty="0">
                <a:solidFill>
                  <a:srgbClr val="307871"/>
                </a:solidFill>
                <a:latin typeface="Times New Roman" panose="02020603050405020304" pitchFamily="18" charset="0"/>
                <a:cs typeface="Times New Roman" panose="02020603050405020304" pitchFamily="18" charset="0"/>
              </a:rPr>
              <a:t>Tomáš Pražák</a:t>
            </a:r>
          </a:p>
          <a:p>
            <a:pPr algn="r"/>
            <a:r>
              <a:rPr lang="en" altLang="cs-CZ" sz="1800" dirty="0">
                <a:solidFill>
                  <a:srgbClr val="307871"/>
                </a:solidFill>
                <a:latin typeface="Times New Roman" panose="02020603050405020304" pitchFamily="18" charset="0"/>
                <a:cs typeface="Times New Roman" panose="02020603050405020304" pitchFamily="18" charset="0"/>
              </a:rPr>
              <a:t>Lecturer</a:t>
            </a:r>
            <a:endParaRPr lang="en-GB" altLang="cs-CZ" sz="1800" dirty="0">
              <a:solidFill>
                <a:srgbClr val="30787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1185848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2D0095CD-C0AD-436F-9C2C-2D13F576B097}"/>
              </a:ext>
            </a:extLst>
          </p:cNvPr>
          <p:cNvSpPr/>
          <p:nvPr/>
        </p:nvSpPr>
        <p:spPr>
          <a:xfrm>
            <a:off x="511200" y="527392"/>
            <a:ext cx="7165800" cy="2831865"/>
          </a:xfrm>
          <a:prstGeom prst="rect">
            <a:avLst/>
          </a:prstGeom>
        </p:spPr>
        <p:txBody>
          <a:bodyPr wrap="square">
            <a:spAutoFit/>
          </a:bodyPr>
          <a:lstStyle/>
          <a:p>
            <a:pPr algn="ctr">
              <a:lnSpc>
                <a:spcPct val="114000"/>
              </a:lnSpc>
            </a:pPr>
            <a:r>
              <a:rPr lang="en" sz="2600" b="1" cap="all" dirty="0">
                <a:solidFill>
                  <a:srgbClr val="307871"/>
                </a:solidFill>
                <a:latin typeface="+mj-lt"/>
              </a:rPr>
              <a:t>Calculation</a:t>
            </a:r>
          </a:p>
          <a:p>
            <a:pPr marL="285750" indent="-285750" algn="just">
              <a:lnSpc>
                <a:spcPct val="114000"/>
              </a:lnSpc>
              <a:buFont typeface="Arial" panose="020B0604020202020204" pitchFamily="34" charset="0"/>
              <a:buChar char="•"/>
            </a:pPr>
            <a:r>
              <a:rPr lang="en" sz="2200" dirty="0">
                <a:latin typeface="+mj-lt"/>
                <a:ea typeface="Times New Roman" panose="02020603050405020304" pitchFamily="18" charset="0"/>
                <a:cs typeface="Times New Roman" panose="02020603050405020304" pitchFamily="18" charset="0"/>
              </a:rPr>
              <a:t>calculation of costs, margin, profit, price or other value quantity for a product, work or service or for an activity or operation (calculation unit)</a:t>
            </a:r>
          </a:p>
          <a:p>
            <a:pPr marL="285750" indent="-285750" algn="just">
              <a:lnSpc>
                <a:spcPct val="114000"/>
              </a:lnSpc>
              <a:buFont typeface="Arial" panose="020B0604020202020204" pitchFamily="34" charset="0"/>
              <a:buChar char="•"/>
            </a:pPr>
            <a:r>
              <a:rPr lang="en" sz="2200" dirty="0">
                <a:latin typeface="+mj-lt"/>
                <a:ea typeface="Times New Roman" panose="02020603050405020304" pitchFamily="18" charset="0"/>
                <a:cs typeface="Times New Roman" panose="02020603050405020304" pitchFamily="18" charset="0"/>
              </a:rPr>
              <a:t>displays in relation to each other both in kind and value-expressed performance unit</a:t>
            </a:r>
          </a:p>
          <a:p>
            <a:pPr marL="285750" indent="-285750" algn="just">
              <a:lnSpc>
                <a:spcPct val="114000"/>
              </a:lnSpc>
              <a:buFont typeface="Arial" panose="020B0604020202020204" pitchFamily="34" charset="0"/>
              <a:buChar char="•"/>
            </a:pPr>
            <a:r>
              <a:rPr lang="en" sz="2200" dirty="0">
                <a:latin typeface="+mj-lt"/>
                <a:ea typeface="Times New Roman" panose="02020603050405020304" pitchFamily="18" charset="0"/>
                <a:cs typeface="Times New Roman" panose="02020603050405020304" pitchFamily="18" charset="0"/>
              </a:rPr>
              <a:t>the most important tool of economic management</a:t>
            </a:r>
            <a:endParaRPr lang="cs-CZ" dirty="0">
              <a:latin typeface="+mj-lt"/>
              <a:ea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6836972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2" name="Obdélník 1">
            <a:extLst>
              <a:ext uri="{FF2B5EF4-FFF2-40B4-BE49-F238E27FC236}">
                <a16:creationId xmlns:a16="http://schemas.microsoft.com/office/drawing/2014/main" id="{60BFB212-BDF3-4CB6-BB0B-A18B1AA14E49}"/>
              </a:ext>
            </a:extLst>
          </p:cNvPr>
          <p:cNvSpPr/>
          <p:nvPr/>
        </p:nvSpPr>
        <p:spPr>
          <a:xfrm>
            <a:off x="475200" y="527392"/>
            <a:ext cx="7221600" cy="3574633"/>
          </a:xfrm>
          <a:prstGeom prst="rect">
            <a:avLst/>
          </a:prstGeom>
        </p:spPr>
        <p:txBody>
          <a:bodyPr wrap="square">
            <a:spAutoFit/>
          </a:bodyPr>
          <a:lstStyle/>
          <a:p>
            <a:pPr algn="ctr">
              <a:lnSpc>
                <a:spcPct val="114000"/>
              </a:lnSpc>
            </a:pPr>
            <a:r>
              <a:rPr lang="en" sz="2200" b="1" dirty="0">
                <a:solidFill>
                  <a:srgbClr val="FF0000"/>
                </a:solidFill>
              </a:rPr>
              <a:t>Purpose of costing</a:t>
            </a:r>
          </a:p>
          <a:p>
            <a:pPr marL="342900" indent="-342900" algn="just">
              <a:lnSpc>
                <a:spcPct val="114000"/>
              </a:lnSpc>
              <a:buFont typeface="Arial" panose="020B0604020202020204" pitchFamily="34" charset="0"/>
              <a:buChar char="•"/>
            </a:pPr>
            <a:r>
              <a:rPr lang="en" sz="2200" dirty="0">
                <a:ea typeface="Times New Roman" panose="02020603050405020304" pitchFamily="18" charset="0"/>
                <a:cs typeface="Times New Roman" panose="02020603050405020304" pitchFamily="18" charset="0"/>
              </a:rPr>
              <a:t>assign costs to the cost bearer (product, service, order), i.e. to the calculation unit</a:t>
            </a:r>
          </a:p>
          <a:p>
            <a:pPr marL="342900" indent="-342900" algn="just">
              <a:lnSpc>
                <a:spcPct val="114000"/>
              </a:lnSpc>
              <a:buFont typeface="Arial" panose="020B0604020202020204" pitchFamily="34" charset="0"/>
              <a:buChar char="•"/>
            </a:pPr>
            <a:r>
              <a:rPr lang="en" sz="2200" b="1" dirty="0">
                <a:latin typeface="+mj-lt"/>
                <a:ea typeface="Calibri" panose="020F0502020204030204" pitchFamily="34" charset="0"/>
                <a:cs typeface="Times New Roman" panose="02020603050405020304" pitchFamily="18" charset="0"/>
              </a:rPr>
              <a:t>direct costs:</a:t>
            </a:r>
          </a:p>
          <a:p>
            <a:pPr marL="800100" lvl="1" indent="-342900" algn="just">
              <a:lnSpc>
                <a:spcPct val="114000"/>
              </a:lnSpc>
              <a:buFont typeface="Courier New" panose="02070309020205020404" pitchFamily="49" charset="0"/>
              <a:buChar char="o"/>
            </a:pPr>
            <a:r>
              <a:rPr lang="en" dirty="0">
                <a:latin typeface="+mj-lt"/>
                <a:ea typeface="Calibri" panose="020F0502020204030204" pitchFamily="34" charset="0"/>
                <a:cs typeface="Times New Roman" panose="02020603050405020304" pitchFamily="18" charset="0"/>
              </a:rPr>
              <a:t>direct allocation per unit of output or per cost center</a:t>
            </a:r>
          </a:p>
          <a:p>
            <a:pPr marL="342900" indent="-342900" algn="just">
              <a:lnSpc>
                <a:spcPct val="114000"/>
              </a:lnSpc>
              <a:buFont typeface="Arial" panose="020B0604020202020204" pitchFamily="34" charset="0"/>
              <a:buChar char="•"/>
            </a:pPr>
            <a:r>
              <a:rPr lang="en" sz="2200" b="1" dirty="0">
                <a:latin typeface="+mj-lt"/>
                <a:ea typeface="Calibri" panose="020F0502020204030204" pitchFamily="34" charset="0"/>
                <a:cs typeface="Times New Roman" panose="02020603050405020304" pitchFamily="18" charset="0"/>
              </a:rPr>
              <a:t>indirect costs:</a:t>
            </a:r>
          </a:p>
          <a:p>
            <a:pPr marL="800100" lvl="1" indent="-342900" algn="just">
              <a:lnSpc>
                <a:spcPct val="114000"/>
              </a:lnSpc>
              <a:buFont typeface="Courier New" panose="02070309020205020404" pitchFamily="49" charset="0"/>
              <a:buChar char="o"/>
            </a:pPr>
            <a:r>
              <a:rPr lang="en" dirty="0">
                <a:latin typeface="+mj-lt"/>
                <a:ea typeface="Calibri" panose="020F0502020204030204" pitchFamily="34" charset="0"/>
                <a:cs typeface="Times New Roman" panose="02020603050405020304" pitchFamily="18" charset="0"/>
              </a:rPr>
              <a:t>before scheduling on the performance unit of their allocation to end centers</a:t>
            </a:r>
          </a:p>
          <a:p>
            <a:pPr marL="800100" lvl="1" indent="-342900" algn="just">
              <a:lnSpc>
                <a:spcPct val="114000"/>
              </a:lnSpc>
              <a:buFont typeface="Courier New" panose="02070309020205020404" pitchFamily="49" charset="0"/>
              <a:buChar char="o"/>
            </a:pPr>
            <a:r>
              <a:rPr lang="en" dirty="0">
                <a:latin typeface="+mj-lt"/>
                <a:ea typeface="Calibri" panose="020F0502020204030204" pitchFamily="34" charset="0"/>
                <a:cs typeface="Times New Roman" panose="02020603050405020304" pitchFamily="18" charset="0"/>
              </a:rPr>
              <a:t>they cannot be directly assigned to the performance unit - use of the costing schedule base</a:t>
            </a:r>
            <a:endParaRPr lang="cs-CZ" dirty="0">
              <a:solidFill>
                <a:srgbClr val="307871"/>
              </a:solidFill>
            </a:endParaRPr>
          </a:p>
        </p:txBody>
      </p:sp>
    </p:spTree>
    <p:extLst>
      <p:ext uri="{BB962C8B-B14F-4D97-AF65-F5344CB8AC3E}">
        <p14:creationId xmlns:p14="http://schemas.microsoft.com/office/powerpoint/2010/main" val="367875302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A0E0DEC9-8DE8-487A-9A37-934E08160BA9}"/>
              </a:ext>
            </a:extLst>
          </p:cNvPr>
          <p:cNvSpPr/>
          <p:nvPr/>
        </p:nvSpPr>
        <p:spPr>
          <a:xfrm>
            <a:off x="525600" y="527392"/>
            <a:ext cx="7221600" cy="3179653"/>
          </a:xfrm>
          <a:prstGeom prst="rect">
            <a:avLst/>
          </a:prstGeom>
        </p:spPr>
        <p:txBody>
          <a:bodyPr wrap="square">
            <a:spAutoFit/>
          </a:bodyPr>
          <a:lstStyle/>
          <a:p>
            <a:pPr marL="0" lvl="2">
              <a:lnSpc>
                <a:spcPct val="114000"/>
              </a:lnSpc>
            </a:pPr>
            <a:r>
              <a:rPr lang="en" sz="2200" b="1" dirty="0"/>
              <a:t>Simple division calculation</a:t>
            </a:r>
          </a:p>
          <a:p>
            <a:pPr marL="285750" lvl="2" indent="-285750">
              <a:lnSpc>
                <a:spcPct val="114000"/>
              </a:lnSpc>
              <a:buFont typeface="Arial" panose="020B0604020202020204" pitchFamily="34" charset="0"/>
              <a:buChar char="•"/>
            </a:pPr>
            <a:r>
              <a:rPr lang="en" sz="2200" dirty="0"/>
              <a:t>in the case of linear dependence of costs in </a:t>
            </a:r>
            <a:r>
              <a:rPr lang="en" sz="2200" dirty="0" err="1"/>
              <a:t>single-type </a:t>
            </a:r>
            <a:r>
              <a:rPr lang="en" sz="2200" dirty="0"/>
              <a:t>production of products or services (energy production, lemonade, mineral extraction)</a:t>
            </a:r>
          </a:p>
          <a:p>
            <a:pPr marL="285750" lvl="2" indent="-285750">
              <a:lnSpc>
                <a:spcPct val="114000"/>
              </a:lnSpc>
              <a:buFont typeface="Arial" panose="020B0604020202020204" pitchFamily="34" charset="0"/>
              <a:buChar char="•"/>
            </a:pPr>
            <a:r>
              <a:rPr lang="en" sz="2200" dirty="0"/>
              <a:t>the cost per unit </a:t>
            </a:r>
            <a:r>
              <a:rPr lang="en" sz="2200" i="1" dirty="0" err="1">
                <a:latin typeface="Cambria Math" panose="02040503050406030204" pitchFamily="18" charset="0"/>
                <a:ea typeface="Cambria Math" panose="02040503050406030204" pitchFamily="18" charset="0"/>
              </a:rPr>
              <a:t>n </a:t>
            </a:r>
            <a:r>
              <a:rPr lang="en" sz="2200" i="1" baseline="-25000" dirty="0" err="1">
                <a:latin typeface="Cambria Math" panose="02040503050406030204" pitchFamily="18" charset="0"/>
                <a:ea typeface="Cambria Math" panose="02040503050406030204" pitchFamily="18" charset="0"/>
              </a:rPr>
              <a:t>j </a:t>
            </a:r>
            <a:r>
              <a:rPr lang="en" sz="2200" dirty="0"/>
              <a:t>can be found directly by dividing the cost </a:t>
            </a:r>
            <a:r>
              <a:rPr lang="en" sz="2200" i="1" dirty="0">
                <a:latin typeface="Cambria Math" panose="02040503050406030204" pitchFamily="18" charset="0"/>
                <a:ea typeface="Cambria Math" panose="02040503050406030204" pitchFamily="18" charset="0"/>
              </a:rPr>
              <a:t>N </a:t>
            </a:r>
            <a:r>
              <a:rPr lang="en" sz="2200" dirty="0"/>
              <a:t>by the output </a:t>
            </a:r>
            <a:r>
              <a:rPr lang="en" sz="2200" i="1" dirty="0">
                <a:latin typeface="Cambria Math" panose="02040503050406030204" pitchFamily="18" charset="0"/>
                <a:ea typeface="Cambria Math" panose="02040503050406030204" pitchFamily="18" charset="0"/>
              </a:rPr>
              <a:t>Q</a:t>
            </a:r>
          </a:p>
          <a:p>
            <a:pPr marL="285750" lvl="2" indent="-285750">
              <a:lnSpc>
                <a:spcPct val="114000"/>
              </a:lnSpc>
              <a:buFont typeface="Arial" panose="020B0604020202020204" pitchFamily="34" charset="0"/>
              <a:buChar char="•"/>
            </a:pPr>
            <a:endParaRPr lang="cs-CZ" sz="2200" b="1" i="1" dirty="0"/>
          </a:p>
          <a:p>
            <a:pPr marL="457200" lvl="3">
              <a:lnSpc>
                <a:spcPct val="114000"/>
              </a:lnSpc>
            </a:pPr>
            <a:r>
              <a:rPr lang="en" sz="2400" b="1" i="1" dirty="0">
                <a:latin typeface="Cambria Math" panose="02040503050406030204" pitchFamily="18" charset="0"/>
                <a:ea typeface="Cambria Math" panose="02040503050406030204" pitchFamily="18" charset="0"/>
              </a:rPr>
              <a:t>   n.e </a:t>
            </a:r>
            <a:r>
              <a:rPr lang="en" sz="2400" b="1" i="1" baseline="-25000" dirty="0">
                <a:latin typeface="Cambria Math" panose="02040503050406030204" pitchFamily="18" charset="0"/>
                <a:ea typeface="Cambria Math" panose="02040503050406030204" pitchFamily="18" charset="0"/>
              </a:rPr>
              <a:t>_</a:t>
            </a:r>
            <a:r>
              <a:rPr lang="en" sz="2400" b="1" i="1" dirty="0">
                <a:latin typeface="Cambria Math" panose="02040503050406030204" pitchFamily="18" charset="0"/>
                <a:ea typeface="Cambria Math" panose="02040503050406030204" pitchFamily="18" charset="0"/>
              </a:rPr>
              <a:t> </a:t>
            </a:r>
            <a:r>
              <a:rPr lang="en" sz="2400" b="1" dirty="0">
                <a:latin typeface="Cambria Math" panose="02040503050406030204" pitchFamily="18" charset="0"/>
                <a:ea typeface="Cambria Math" panose="02040503050406030204" pitchFamily="18" charset="0"/>
              </a:rPr>
              <a:t>= </a:t>
            </a:r>
            <a:r>
              <a:rPr lang="cs-CZ" sz="2400" b="1" i="1" dirty="0">
                <a:latin typeface="Cambria Math" panose="02040503050406030204" pitchFamily="18" charset="0"/>
                <a:ea typeface="Cambria Math" panose="02040503050406030204" pitchFamily="18" charset="0"/>
              </a:rPr>
              <a:t>C</a:t>
            </a:r>
            <a:r>
              <a:rPr lang="en" sz="2400" b="1" i="1" dirty="0">
                <a:latin typeface="Cambria Math" panose="02040503050406030204" pitchFamily="18" charset="0"/>
                <a:ea typeface="Cambria Math" panose="02040503050406030204" pitchFamily="18" charset="0"/>
              </a:rPr>
              <a:t> </a:t>
            </a:r>
            <a:r>
              <a:rPr lang="en" sz="2400" b="1" dirty="0">
                <a:latin typeface="Cambria Math" panose="02040503050406030204" pitchFamily="18" charset="0"/>
                <a:ea typeface="Cambria Math" panose="02040503050406030204" pitchFamily="18" charset="0"/>
              </a:rPr>
              <a:t>/ </a:t>
            </a:r>
            <a:r>
              <a:rPr lang="en" sz="2400" b="1" i="1" dirty="0">
                <a:latin typeface="Cambria Math" panose="02040503050406030204" pitchFamily="18" charset="0"/>
                <a:ea typeface="Cambria Math" panose="02040503050406030204" pitchFamily="18" charset="0"/>
              </a:rPr>
              <a:t>Q</a:t>
            </a:r>
            <a:endParaRPr lang="cs-CZ" sz="2400" b="1" dirty="0">
              <a:latin typeface="Cambria Math" panose="02040503050406030204" pitchFamily="18" charset="0"/>
              <a:ea typeface="Cambria Math" panose="02040503050406030204" pitchFamily="18" charset="0"/>
            </a:endParaRPr>
          </a:p>
        </p:txBody>
      </p:sp>
    </p:spTree>
    <p:extLst>
      <p:ext uri="{BB962C8B-B14F-4D97-AF65-F5344CB8AC3E}">
        <p14:creationId xmlns:p14="http://schemas.microsoft.com/office/powerpoint/2010/main" val="19466312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E419A8C4-1BF6-4C17-BE69-318932DE6070}"/>
              </a:ext>
            </a:extLst>
          </p:cNvPr>
          <p:cNvSpPr/>
          <p:nvPr/>
        </p:nvSpPr>
        <p:spPr>
          <a:xfrm>
            <a:off x="309240" y="527392"/>
            <a:ext cx="7488360" cy="2877711"/>
          </a:xfrm>
          <a:prstGeom prst="rect">
            <a:avLst/>
          </a:prstGeom>
        </p:spPr>
        <p:txBody>
          <a:bodyPr wrap="square">
            <a:spAutoFit/>
          </a:bodyPr>
          <a:lstStyle/>
          <a:p>
            <a:pPr algn="just">
              <a:spcAft>
                <a:spcPts val="600"/>
              </a:spcAft>
            </a:pPr>
            <a:r>
              <a:rPr lang="en" sz="2200" b="1" dirty="0">
                <a:latin typeface="+mj-lt"/>
                <a:ea typeface="Calibri" panose="020F0502020204030204" pitchFamily="34" charset="0"/>
                <a:cs typeface="Times New Roman" panose="02020603050405020304" pitchFamily="18" charset="0"/>
              </a:rPr>
              <a:t>Example:</a:t>
            </a:r>
          </a:p>
          <a:p>
            <a:pPr algn="just">
              <a:spcAft>
                <a:spcPts val="600"/>
              </a:spcAft>
            </a:pPr>
            <a:r>
              <a:rPr lang="en" sz="2200" dirty="0">
                <a:latin typeface="+mj-lt"/>
                <a:ea typeface="Calibri" panose="020F0502020204030204" pitchFamily="34" charset="0"/>
                <a:cs typeface="Times New Roman" panose="02020603050405020304" pitchFamily="18" charset="0"/>
              </a:rPr>
              <a:t>The selected company deals with the packaging of Grilling Mixture per 25g of the delivered spice mixture. Material costs were CZK 14,000 for 54 kg of seasoning mixture. The company incurred wage costs in the amount of CZK 10,000 and other overhead costs (depreciation of the packaging line, share of administrative staff costs) in the amount of CZK 15,000. What will be the cost of producing one 25g bag of the mixture?</a:t>
            </a:r>
          </a:p>
        </p:txBody>
      </p:sp>
    </p:spTree>
    <p:extLst>
      <p:ext uri="{BB962C8B-B14F-4D97-AF65-F5344CB8AC3E}">
        <p14:creationId xmlns:p14="http://schemas.microsoft.com/office/powerpoint/2010/main" val="10221270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CB4DAA96-DED3-401B-A44F-1B68ABF76CDA}"/>
              </a:ext>
            </a:extLst>
          </p:cNvPr>
          <p:cNvSpPr/>
          <p:nvPr/>
        </p:nvSpPr>
        <p:spPr>
          <a:xfrm>
            <a:off x="424800" y="628601"/>
            <a:ext cx="7336800" cy="2761653"/>
          </a:xfrm>
          <a:prstGeom prst="rect">
            <a:avLst/>
          </a:prstGeom>
        </p:spPr>
        <p:txBody>
          <a:bodyPr wrap="square">
            <a:spAutoFit/>
          </a:bodyPr>
          <a:lstStyle/>
          <a:p>
            <a:pPr algn="just">
              <a:lnSpc>
                <a:spcPct val="114000"/>
              </a:lnSpc>
            </a:pPr>
            <a:r>
              <a:rPr lang="en" sz="2200" b="1" i="1" dirty="0">
                <a:latin typeface="+mj-lt"/>
                <a:ea typeface="Calibri" panose="020F0502020204030204" pitchFamily="34" charset="0"/>
                <a:cs typeface="Times New Roman" panose="02020603050405020304" pitchFamily="18" charset="0"/>
              </a:rPr>
              <a:t>Solution:</a:t>
            </a:r>
            <a:endParaRPr lang="cs-CZ" sz="2200" dirty="0">
              <a:latin typeface="+mj-lt"/>
              <a:ea typeface="Calibri" panose="020F0502020204030204" pitchFamily="34" charset="0"/>
              <a:cs typeface="Times New Roman" panose="02020603050405020304" pitchFamily="18" charset="0"/>
            </a:endParaRPr>
          </a:p>
          <a:p>
            <a:pPr algn="just">
              <a:lnSpc>
                <a:spcPct val="114000"/>
              </a:lnSpc>
            </a:pPr>
            <a:r>
              <a:rPr lang="en" sz="2200" dirty="0">
                <a:latin typeface="+mj-lt"/>
                <a:ea typeface="Calibri" panose="020F0502020204030204" pitchFamily="34" charset="0"/>
                <a:cs typeface="Times New Roman" panose="02020603050405020304" pitchFamily="18" charset="0"/>
              </a:rPr>
              <a:t>We add up all incurred costs (material, wages and other costs) and divide them by the required calculation unit of </a:t>
            </a:r>
            <a:r>
              <a:rPr lang="en" sz="2200" dirty="0">
                <a:latin typeface="Cambria Math" panose="02040503050406030204" pitchFamily="18" charset="0"/>
                <a:ea typeface="Cambria Math" panose="02040503050406030204" pitchFamily="18" charset="0"/>
                <a:cs typeface="Times New Roman" panose="02020603050405020304" pitchFamily="18" charset="0"/>
              </a:rPr>
              <a:t>25 g </a:t>
            </a:r>
            <a:r>
              <a:rPr lang="en" sz="2200" dirty="0">
                <a:latin typeface="+mj-lt"/>
                <a:ea typeface="Calibri" panose="020F0502020204030204" pitchFamily="34" charset="0"/>
                <a:cs typeface="Times New Roman" panose="02020603050405020304" pitchFamily="18" charset="0"/>
              </a:rPr>
              <a:t>/bag.</a:t>
            </a:r>
          </a:p>
          <a:p>
            <a:pPr algn="just">
              <a:lnSpc>
                <a:spcPct val="114000"/>
              </a:lnSpc>
            </a:pPr>
            <a:r>
              <a:rPr lang="cs-CZ" sz="2200" i="1" dirty="0">
                <a:latin typeface="Cambria Math" panose="02040503050406030204" pitchFamily="18" charset="0"/>
                <a:ea typeface="Cambria Math" panose="02040503050406030204" pitchFamily="18" charset="0"/>
                <a:cs typeface="Times New Roman" panose="02020603050405020304" pitchFamily="18" charset="0"/>
              </a:rPr>
              <a:t>TC</a:t>
            </a:r>
            <a:r>
              <a:rPr lang="en" sz="2200" i="1" dirty="0">
                <a:latin typeface="Cambria Math" panose="02040503050406030204" pitchFamily="18" charset="0"/>
                <a:ea typeface="Cambria Math" panose="02040503050406030204" pitchFamily="18" charset="0"/>
                <a:cs typeface="Times New Roman" panose="02020603050405020304" pitchFamily="18" charset="0"/>
              </a:rPr>
              <a:t> </a:t>
            </a:r>
            <a:r>
              <a:rPr lang="en" sz="2200" dirty="0">
                <a:latin typeface="Cambria Math" panose="02040503050406030204" pitchFamily="18" charset="0"/>
                <a:ea typeface="Cambria Math" panose="02040503050406030204" pitchFamily="18" charset="0"/>
                <a:cs typeface="Times New Roman" panose="02020603050405020304" pitchFamily="18" charset="0"/>
              </a:rPr>
              <a:t>= 14,000 + 10,000 + 15,000 = 39,000 </a:t>
            </a:r>
            <a:r>
              <a:rPr lang="en" sz="2200" dirty="0">
                <a:latin typeface="+mj-lt"/>
                <a:ea typeface="Calibri" panose="020F0502020204030204" pitchFamily="34" charset="0"/>
                <a:cs typeface="Times New Roman" panose="02020603050405020304" pitchFamily="18" charset="0"/>
              </a:rPr>
              <a:t>CZK</a:t>
            </a:r>
          </a:p>
          <a:p>
            <a:pPr algn="just">
              <a:lnSpc>
                <a:spcPct val="114000"/>
              </a:lnSpc>
            </a:pPr>
            <a:r>
              <a:rPr lang="en" sz="2200" dirty="0">
                <a:latin typeface="+mj-lt"/>
                <a:ea typeface="Calibri" panose="020F0502020204030204" pitchFamily="34" charset="0"/>
                <a:cs typeface="Times New Roman" panose="02020603050405020304" pitchFamily="18" charset="0"/>
              </a:rPr>
              <a:t>Number of units per </a:t>
            </a:r>
            <a:r>
              <a:rPr lang="en" sz="2200" dirty="0">
                <a:latin typeface="Cambria Math" panose="02040503050406030204" pitchFamily="18" charset="0"/>
                <a:ea typeface="Cambria Math" panose="02040503050406030204" pitchFamily="18" charset="0"/>
                <a:cs typeface="Times New Roman" panose="02020603050405020304" pitchFamily="18" charset="0"/>
              </a:rPr>
              <a:t>25 g = 54,000 g / 25 g = 2,160 </a:t>
            </a:r>
            <a:r>
              <a:rPr lang="en" sz="2200" dirty="0">
                <a:latin typeface="+mj-lt"/>
                <a:ea typeface="Calibri" panose="020F0502020204030204" pitchFamily="34" charset="0"/>
                <a:cs typeface="Times New Roman" panose="02020603050405020304" pitchFamily="18" charset="0"/>
              </a:rPr>
              <a:t>bags</a:t>
            </a:r>
          </a:p>
          <a:p>
            <a:pPr algn="just">
              <a:lnSpc>
                <a:spcPct val="114000"/>
              </a:lnSpc>
            </a:pPr>
            <a:r>
              <a:rPr lang="cs-CZ" sz="2200" i="1" dirty="0" err="1">
                <a:latin typeface="Cambria Math" panose="02040503050406030204" pitchFamily="18" charset="0"/>
                <a:ea typeface="Cambria Math" panose="02040503050406030204" pitchFamily="18" charset="0"/>
                <a:cs typeface="Times New Roman" panose="02020603050405020304" pitchFamily="18" charset="0"/>
              </a:rPr>
              <a:t>Cost</a:t>
            </a:r>
            <a:r>
              <a:rPr lang="cs-CZ" sz="2200" i="1" dirty="0">
                <a:latin typeface="Cambria Math" panose="02040503050406030204" pitchFamily="18" charset="0"/>
                <a:ea typeface="Cambria Math" panose="02040503050406030204" pitchFamily="18" charset="0"/>
                <a:cs typeface="Times New Roman" panose="02020603050405020304" pitchFamily="18" charset="0"/>
              </a:rPr>
              <a:t> per unit </a:t>
            </a:r>
            <a:r>
              <a:rPr lang="en" sz="2200" dirty="0">
                <a:latin typeface="Cambria Math" panose="02040503050406030204" pitchFamily="18" charset="0"/>
                <a:ea typeface="Cambria Math" panose="02040503050406030204" pitchFamily="18" charset="0"/>
                <a:cs typeface="Times New Roman" panose="02020603050405020304" pitchFamily="18" charset="0"/>
              </a:rPr>
              <a:t>= 39,000 /2,160 = </a:t>
            </a:r>
            <a:r>
              <a:rPr lang="en" sz="2200" dirty="0">
                <a:latin typeface="+mj-lt"/>
                <a:ea typeface="Calibri" panose="020F0502020204030204" pitchFamily="34" charset="0"/>
                <a:cs typeface="Times New Roman" panose="02020603050405020304" pitchFamily="18" charset="0"/>
              </a:rPr>
              <a:t>CZK 18.05/pc</a:t>
            </a:r>
            <a:endParaRPr lang="cs-CZ" sz="2200" dirty="0">
              <a:effectLst/>
              <a:latin typeface="+mj-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160628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sp>
        <p:nvSpPr>
          <p:cNvPr id="5" name="Obdélník 4">
            <a:extLst>
              <a:ext uri="{FF2B5EF4-FFF2-40B4-BE49-F238E27FC236}">
                <a16:creationId xmlns:a16="http://schemas.microsoft.com/office/drawing/2014/main" id="{A41CDB02-52DC-4F1F-AA44-7633BA1F2851}"/>
              </a:ext>
            </a:extLst>
          </p:cNvPr>
          <p:cNvSpPr/>
          <p:nvPr/>
        </p:nvSpPr>
        <p:spPr>
          <a:xfrm>
            <a:off x="694533" y="197714"/>
            <a:ext cx="3573286" cy="430887"/>
          </a:xfrm>
          <a:prstGeom prst="rect">
            <a:avLst/>
          </a:prstGeom>
        </p:spPr>
        <p:txBody>
          <a:bodyPr wrap="none">
            <a:spAutoFit/>
          </a:bodyPr>
          <a:lstStyle/>
          <a:p>
            <a:r>
              <a:rPr lang="en" sz="2200" b="1" dirty="0">
                <a:ea typeface="Calibri" panose="020F0502020204030204" pitchFamily="34" charset="0"/>
                <a:cs typeface="Times New Roman" panose="02020603050405020304" pitchFamily="18" charset="0"/>
              </a:rPr>
              <a:t>Typical calculation formula</a:t>
            </a:r>
            <a:endParaRPr lang="cs-CZ" sz="2200" b="1" dirty="0"/>
          </a:p>
        </p:txBody>
      </p:sp>
      <p:graphicFrame>
        <p:nvGraphicFramePr>
          <p:cNvPr id="7" name="Tabulka 6">
            <a:extLst>
              <a:ext uri="{FF2B5EF4-FFF2-40B4-BE49-F238E27FC236}">
                <a16:creationId xmlns:a16="http://schemas.microsoft.com/office/drawing/2014/main" id="{75AED627-6C99-4301-8460-D16D88C55638}"/>
              </a:ext>
            </a:extLst>
          </p:cNvPr>
          <p:cNvGraphicFramePr>
            <a:graphicFrameLocks noGrp="1"/>
          </p:cNvGraphicFramePr>
          <p:nvPr>
            <p:extLst>
              <p:ext uri="{D42A27DB-BD31-4B8C-83A1-F6EECF244321}">
                <p14:modId xmlns:p14="http://schemas.microsoft.com/office/powerpoint/2010/main" val="2013304764"/>
              </p:ext>
            </p:extLst>
          </p:nvPr>
        </p:nvGraphicFramePr>
        <p:xfrm>
          <a:off x="583525" y="628601"/>
          <a:ext cx="7113600" cy="4502686"/>
        </p:xfrm>
        <a:graphic>
          <a:graphicData uri="http://schemas.openxmlformats.org/drawingml/2006/table">
            <a:tbl>
              <a:tblPr firstRow="1" firstCol="1" lastRow="1" lastCol="1" bandRow="1" bandCol="1">
                <a:tableStyleId>{5C22544A-7EE6-4342-B048-85BDC9FD1C3A}</a:tableStyleId>
              </a:tblPr>
              <a:tblGrid>
                <a:gridCol w="856245">
                  <a:extLst>
                    <a:ext uri="{9D8B030D-6E8A-4147-A177-3AD203B41FA5}">
                      <a16:colId xmlns:a16="http://schemas.microsoft.com/office/drawing/2014/main" val="20000"/>
                    </a:ext>
                  </a:extLst>
                </a:gridCol>
                <a:gridCol w="6257355">
                  <a:extLst>
                    <a:ext uri="{9D8B030D-6E8A-4147-A177-3AD203B41FA5}">
                      <a16:colId xmlns:a16="http://schemas.microsoft.com/office/drawing/2014/main" val="20001"/>
                    </a:ext>
                  </a:extLst>
                </a:gridCol>
              </a:tblGrid>
              <a:tr h="250457">
                <a:tc>
                  <a:txBody>
                    <a:bodyPr/>
                    <a:lstStyle/>
                    <a:p>
                      <a:pPr>
                        <a:spcAft>
                          <a:spcPts val="0"/>
                        </a:spcAft>
                        <a:tabLst>
                          <a:tab pos="-1028700" algn="l"/>
                          <a:tab pos="4343400" algn="dec"/>
                        </a:tabLst>
                      </a:pPr>
                      <a:r>
                        <a:rPr lang="en" sz="1400" b="0" dirty="0">
                          <a:solidFill>
                            <a:schemeClr val="tx1"/>
                          </a:solidFill>
                          <a:effectLst/>
                        </a:rPr>
                        <a:t>1.</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en" sz="1400" b="0" dirty="0">
                          <a:solidFill>
                            <a:schemeClr val="tx1"/>
                          </a:solidFill>
                          <a:effectLst/>
                        </a:rPr>
                        <a:t>Direct material (raw materials, material, semi-finished products, purchased products)</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488516">
                <a:tc>
                  <a:txBody>
                    <a:bodyPr/>
                    <a:lstStyle/>
                    <a:p>
                      <a:pPr>
                        <a:spcAft>
                          <a:spcPts val="0"/>
                        </a:spcAft>
                        <a:tabLst>
                          <a:tab pos="-1028700" algn="l"/>
                          <a:tab pos="4343400" algn="dec"/>
                        </a:tabLst>
                      </a:pPr>
                      <a:r>
                        <a:rPr lang="en" sz="1400" b="0">
                          <a:solidFill>
                            <a:schemeClr val="tx1"/>
                          </a:solidFill>
                          <a:effectLst/>
                        </a:rPr>
                        <a:t>2.</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en" sz="1400" b="0" dirty="0">
                          <a:solidFill>
                            <a:schemeClr val="tx1"/>
                          </a:solidFill>
                          <a:effectLst/>
                        </a:rPr>
                        <a:t>Direct wages (wages of operating workers, bonuses, bonuses, allowances, additional payments)</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88516">
                <a:tc>
                  <a:txBody>
                    <a:bodyPr/>
                    <a:lstStyle/>
                    <a:p>
                      <a:pPr>
                        <a:spcAft>
                          <a:spcPts val="0"/>
                        </a:spcAft>
                        <a:tabLst>
                          <a:tab pos="-1028700" algn="l"/>
                          <a:tab pos="4343400" algn="dec"/>
                        </a:tabLst>
                      </a:pPr>
                      <a:r>
                        <a:rPr lang="en" sz="1400" b="0">
                          <a:solidFill>
                            <a:schemeClr val="tx1"/>
                          </a:solidFill>
                          <a:effectLst/>
                        </a:rPr>
                        <a:t>3.</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en" sz="1400" b="0" dirty="0">
                          <a:solidFill>
                            <a:schemeClr val="tx1"/>
                          </a:solidFill>
                          <a:effectLst/>
                        </a:rPr>
                        <a:t>Other direct costs (technological fuels and energy, depreciation, transport costs, repairs, technical development costs, etc.)</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88516">
                <a:tc>
                  <a:txBody>
                    <a:bodyPr/>
                    <a:lstStyle/>
                    <a:p>
                      <a:pPr>
                        <a:spcAft>
                          <a:spcPts val="0"/>
                        </a:spcAft>
                        <a:tabLst>
                          <a:tab pos="-1028700" algn="l"/>
                          <a:tab pos="4343400" algn="dec"/>
                        </a:tabLst>
                      </a:pPr>
                      <a:r>
                        <a:rPr lang="en" sz="1400" b="0" dirty="0">
                          <a:solidFill>
                            <a:schemeClr val="tx1"/>
                          </a:solidFill>
                          <a:effectLst/>
                        </a:rPr>
                        <a:t>4.</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en" sz="1400" b="0" dirty="0">
                          <a:solidFill>
                            <a:schemeClr val="tx1"/>
                          </a:solidFill>
                          <a:effectLst/>
                        </a:rPr>
                        <a:t>Production overhead (technological and general) (costs related to the management of production activities, process maintenance)</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250457">
                <a:tc>
                  <a:txBody>
                    <a:bodyPr/>
                    <a:lstStyle/>
                    <a:p>
                      <a:pPr>
                        <a:spcAft>
                          <a:spcPts val="0"/>
                        </a:spcAft>
                        <a:tabLst>
                          <a:tab pos="-1028700" algn="l"/>
                          <a:tab pos="4343400" algn="dec"/>
                        </a:tabLst>
                      </a:pPr>
                      <a:r>
                        <a:rPr lang="en" sz="1400" b="0">
                          <a:solidFill>
                            <a:schemeClr val="tx1"/>
                          </a:solidFill>
                          <a:effectLst/>
                        </a:rPr>
                        <a:t>Σ (1st-4th)</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en" sz="1400" b="0" dirty="0">
                          <a:solidFill>
                            <a:schemeClr val="tx1"/>
                          </a:solidFill>
                          <a:effectLst/>
                        </a:rPr>
                        <a:t>Own production costs</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r h="488516">
                <a:tc>
                  <a:txBody>
                    <a:bodyPr/>
                    <a:lstStyle/>
                    <a:p>
                      <a:pPr>
                        <a:spcAft>
                          <a:spcPts val="0"/>
                        </a:spcAft>
                        <a:tabLst>
                          <a:tab pos="-1028700" algn="l"/>
                          <a:tab pos="4343400" algn="dec"/>
                        </a:tabLst>
                      </a:pPr>
                      <a:r>
                        <a:rPr lang="en" sz="1400" b="0">
                          <a:solidFill>
                            <a:schemeClr val="tx1"/>
                          </a:solidFill>
                          <a:effectLst/>
                        </a:rPr>
                        <a:t>5.</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en" sz="1400" b="0" dirty="0">
                          <a:solidFill>
                            <a:schemeClr val="tx1"/>
                          </a:solidFill>
                          <a:effectLst/>
                        </a:rPr>
                        <a:t>Administrative overhead (may include supply overhead) (related to the management and administration of the organization)</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5"/>
                  </a:ext>
                </a:extLst>
              </a:tr>
              <a:tr h="250457">
                <a:tc>
                  <a:txBody>
                    <a:bodyPr/>
                    <a:lstStyle/>
                    <a:p>
                      <a:pPr>
                        <a:spcAft>
                          <a:spcPts val="0"/>
                        </a:spcAft>
                        <a:tabLst>
                          <a:tab pos="-1028700" algn="l"/>
                          <a:tab pos="4343400" algn="dec"/>
                        </a:tabLst>
                      </a:pPr>
                      <a:r>
                        <a:rPr lang="en" sz="1400" b="0">
                          <a:solidFill>
                            <a:schemeClr val="tx1"/>
                          </a:solidFill>
                          <a:effectLst/>
                        </a:rPr>
                        <a:t>Σ (1st-5th)</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en" sz="1400" b="0" dirty="0">
                          <a:solidFill>
                            <a:schemeClr val="tx1"/>
                          </a:solidFill>
                          <a:effectLst/>
                        </a:rPr>
                        <a:t>Own performance costs</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6"/>
                  </a:ext>
                </a:extLst>
              </a:tr>
              <a:tr h="488516">
                <a:tc>
                  <a:txBody>
                    <a:bodyPr/>
                    <a:lstStyle/>
                    <a:p>
                      <a:pPr>
                        <a:spcAft>
                          <a:spcPts val="0"/>
                        </a:spcAft>
                        <a:tabLst>
                          <a:tab pos="-1028700" algn="l"/>
                          <a:tab pos="4343400" algn="dec"/>
                        </a:tabLst>
                      </a:pPr>
                      <a:r>
                        <a:rPr lang="en" sz="1400" b="0">
                          <a:solidFill>
                            <a:schemeClr val="tx1"/>
                          </a:solidFill>
                          <a:effectLst/>
                        </a:rPr>
                        <a:t>6.</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en" sz="1400" b="0" dirty="0">
                          <a:solidFill>
                            <a:schemeClr val="tx1"/>
                          </a:solidFill>
                          <a:effectLst/>
                        </a:rPr>
                        <a:t>Sales costs (may be part of administrative overhead) (shipping, advertising, promotion, sales)</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7"/>
                  </a:ext>
                </a:extLst>
              </a:tr>
              <a:tr h="250457">
                <a:tc>
                  <a:txBody>
                    <a:bodyPr/>
                    <a:lstStyle/>
                    <a:p>
                      <a:pPr>
                        <a:spcAft>
                          <a:spcPts val="0"/>
                        </a:spcAft>
                        <a:tabLst>
                          <a:tab pos="-1028700" algn="l"/>
                          <a:tab pos="4343400" algn="dec"/>
                        </a:tabLst>
                      </a:pPr>
                      <a:r>
                        <a:rPr lang="en" sz="1400" b="0">
                          <a:solidFill>
                            <a:schemeClr val="tx1"/>
                          </a:solidFill>
                          <a:effectLst/>
                        </a:rPr>
                        <a:t>Σ (1.-6.)</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en" sz="1400" b="0" dirty="0">
                          <a:solidFill>
                            <a:schemeClr val="tx1"/>
                          </a:solidFill>
                          <a:effectLst/>
                        </a:rPr>
                        <a:t>Full cost of performance</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8"/>
                  </a:ext>
                </a:extLst>
              </a:tr>
              <a:tr h="250457">
                <a:tc>
                  <a:txBody>
                    <a:bodyPr/>
                    <a:lstStyle/>
                    <a:p>
                      <a:pPr>
                        <a:spcAft>
                          <a:spcPts val="0"/>
                        </a:spcAft>
                        <a:tabLst>
                          <a:tab pos="-1028700" algn="l"/>
                          <a:tab pos="4343400" algn="dec"/>
                        </a:tabLst>
                      </a:pPr>
                      <a:r>
                        <a:rPr lang="en" sz="1400" b="0">
                          <a:solidFill>
                            <a:schemeClr val="tx1"/>
                          </a:solidFill>
                          <a:effectLst/>
                        </a:rPr>
                        <a:t>7.</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en" sz="1400" b="0" dirty="0">
                          <a:solidFill>
                            <a:schemeClr val="tx1"/>
                          </a:solidFill>
                          <a:effectLst/>
                        </a:rPr>
                        <a:t>Business result - profit/loss</a:t>
                      </a:r>
                      <a:r>
                        <a:rPr lang="cs-CZ" sz="1400" b="0" dirty="0">
                          <a:solidFill>
                            <a:schemeClr val="tx1"/>
                          </a:solidFill>
                          <a:effectLst/>
                        </a:rPr>
                        <a:t> + </a:t>
                      </a:r>
                      <a:r>
                        <a:rPr lang="cs-CZ" sz="1400" b="0" dirty="0" err="1">
                          <a:solidFill>
                            <a:schemeClr val="tx1"/>
                          </a:solidFill>
                          <a:effectLst/>
                        </a:rPr>
                        <a:t>margin</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9"/>
                  </a:ext>
                </a:extLst>
              </a:tr>
              <a:tr h="250457">
                <a:tc>
                  <a:txBody>
                    <a:bodyPr/>
                    <a:lstStyle/>
                    <a:p>
                      <a:pPr>
                        <a:spcAft>
                          <a:spcPts val="0"/>
                        </a:spcAft>
                        <a:tabLst>
                          <a:tab pos="-1028700" algn="l"/>
                          <a:tab pos="4343400" algn="dec"/>
                        </a:tabLst>
                      </a:pPr>
                      <a:r>
                        <a:rPr lang="en" sz="1400" b="0">
                          <a:solidFill>
                            <a:schemeClr val="tx1"/>
                          </a:solidFill>
                          <a:effectLst/>
                        </a:rPr>
                        <a:t>Σ (1.-7.)</a:t>
                      </a:r>
                      <a:endParaRPr lang="cs-CZ" sz="1400" b="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spcAft>
                          <a:spcPts val="0"/>
                        </a:spcAft>
                        <a:tabLst>
                          <a:tab pos="-1028700" algn="l"/>
                          <a:tab pos="4343400" algn="dec"/>
                        </a:tabLst>
                      </a:pPr>
                      <a:r>
                        <a:rPr lang="en" sz="1400" b="0" dirty="0">
                          <a:solidFill>
                            <a:schemeClr val="tx1"/>
                          </a:solidFill>
                          <a:effectLst/>
                        </a:rPr>
                        <a:t>Price (production)</a:t>
                      </a:r>
                      <a:endParaRPr lang="cs-CZ" sz="1400" b="0" dirty="0">
                        <a:solidFill>
                          <a:schemeClr val="tx1"/>
                        </a:solidFill>
                        <a:effectLst/>
                        <a:latin typeface="Times New Roman" panose="02020603050405020304" pitchFamily="18" charset="0"/>
                        <a:ea typeface="Times New Roman" panose="02020603050405020304" pitchFamily="18" charset="0"/>
                      </a:endParaRPr>
                    </a:p>
                  </a:txBody>
                  <a:tcPr marL="68580" marR="68580" marT="9525"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10"/>
                  </a:ext>
                </a:extLst>
              </a:tr>
            </a:tbl>
          </a:graphicData>
        </a:graphic>
      </p:graphicFrame>
    </p:spTree>
    <p:extLst>
      <p:ext uri="{BB962C8B-B14F-4D97-AF65-F5344CB8AC3E}">
        <p14:creationId xmlns:p14="http://schemas.microsoft.com/office/powerpoint/2010/main" val="93715743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graphicFrame>
        <p:nvGraphicFramePr>
          <p:cNvPr id="3" name="Tabulka 2">
            <a:extLst>
              <a:ext uri="{FF2B5EF4-FFF2-40B4-BE49-F238E27FC236}">
                <a16:creationId xmlns:a16="http://schemas.microsoft.com/office/drawing/2014/main" id="{36F504BC-875B-5947-8AAC-36E33C655E0F}"/>
              </a:ext>
            </a:extLst>
          </p:cNvPr>
          <p:cNvGraphicFramePr>
            <a:graphicFrameLocks noGrp="1"/>
          </p:cNvGraphicFramePr>
          <p:nvPr>
            <p:extLst>
              <p:ext uri="{D42A27DB-BD31-4B8C-83A1-F6EECF244321}">
                <p14:modId xmlns:p14="http://schemas.microsoft.com/office/powerpoint/2010/main" val="4237360437"/>
              </p:ext>
            </p:extLst>
          </p:nvPr>
        </p:nvGraphicFramePr>
        <p:xfrm>
          <a:off x="5093391" y="1738240"/>
          <a:ext cx="3961231" cy="2855280"/>
        </p:xfrm>
        <a:graphic>
          <a:graphicData uri="http://schemas.openxmlformats.org/drawingml/2006/table">
            <a:tbl>
              <a:tblPr firstRow="1" firstCol="1" bandRow="1">
                <a:tableStyleId>{5C22544A-7EE6-4342-B048-85BDC9FD1C3A}</a:tableStyleId>
              </a:tblPr>
              <a:tblGrid>
                <a:gridCol w="892284">
                  <a:extLst>
                    <a:ext uri="{9D8B030D-6E8A-4147-A177-3AD203B41FA5}">
                      <a16:colId xmlns:a16="http://schemas.microsoft.com/office/drawing/2014/main" val="986078893"/>
                    </a:ext>
                  </a:extLst>
                </a:gridCol>
                <a:gridCol w="1087895">
                  <a:extLst>
                    <a:ext uri="{9D8B030D-6E8A-4147-A177-3AD203B41FA5}">
                      <a16:colId xmlns:a16="http://schemas.microsoft.com/office/drawing/2014/main" val="971777027"/>
                    </a:ext>
                  </a:extLst>
                </a:gridCol>
                <a:gridCol w="990526">
                  <a:extLst>
                    <a:ext uri="{9D8B030D-6E8A-4147-A177-3AD203B41FA5}">
                      <a16:colId xmlns:a16="http://schemas.microsoft.com/office/drawing/2014/main" val="1648073095"/>
                    </a:ext>
                  </a:extLst>
                </a:gridCol>
                <a:gridCol w="990526">
                  <a:extLst>
                    <a:ext uri="{9D8B030D-6E8A-4147-A177-3AD203B41FA5}">
                      <a16:colId xmlns:a16="http://schemas.microsoft.com/office/drawing/2014/main" val="3174279895"/>
                    </a:ext>
                  </a:extLst>
                </a:gridCol>
              </a:tblGrid>
              <a:tr h="511200">
                <a:tc>
                  <a:txBody>
                    <a:bodyPr/>
                    <a:lstStyle/>
                    <a:p>
                      <a:pPr>
                        <a:spcAft>
                          <a:spcPts val="0"/>
                        </a:spcAft>
                      </a:pPr>
                      <a:r>
                        <a:rPr lang="en" sz="1050">
                          <a:effectLst/>
                        </a:rPr>
                        <a:t>Calculation formula line</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050">
                          <a:effectLst/>
                        </a:rPr>
                        <a:t>Type of cargo</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050">
                          <a:effectLst/>
                        </a:rPr>
                        <a:t>Calculation of the load per unit</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050">
                          <a:effectLst/>
                        </a:rPr>
                        <a:t>Cost per unit (CZK/piece)</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04305239"/>
                  </a:ext>
                </a:extLst>
              </a:tr>
              <a:tr h="170400">
                <a:tc>
                  <a:txBody>
                    <a:bodyPr/>
                    <a:lstStyle/>
                    <a:p>
                      <a:pPr>
                        <a:spcAft>
                          <a:spcPts val="0"/>
                        </a:spcAft>
                      </a:pPr>
                      <a:r>
                        <a:rPr lang="en" sz="1050">
                          <a:effectLst/>
                        </a:rPr>
                        <a:t>1</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050">
                          <a:effectLst/>
                        </a:rPr>
                        <a:t>material</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31550477"/>
                  </a:ext>
                </a:extLst>
              </a:tr>
              <a:tr h="340800">
                <a:tc>
                  <a:txBody>
                    <a:bodyPr/>
                    <a:lstStyle/>
                    <a:p>
                      <a:pPr>
                        <a:spcAft>
                          <a:spcPts val="0"/>
                        </a:spcAft>
                      </a:pPr>
                      <a:r>
                        <a:rPr lang="en" sz="1050">
                          <a:effectLst/>
                        </a:rPr>
                        <a:t>2</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050">
                          <a:effectLst/>
                        </a:rPr>
                        <a:t>employee salary</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254467983"/>
                  </a:ext>
                </a:extLst>
              </a:tr>
              <a:tr h="340800">
                <a:tc>
                  <a:txBody>
                    <a:bodyPr/>
                    <a:lstStyle/>
                    <a:p>
                      <a:pPr>
                        <a:spcAft>
                          <a:spcPts val="0"/>
                        </a:spcAft>
                      </a:pPr>
                      <a:r>
                        <a:rPr lang="en" sz="1050">
                          <a:effectLst/>
                        </a:rPr>
                        <a:t>3</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050" dirty="0">
                          <a:effectLst/>
                        </a:rPr>
                        <a:t>other direct costs</a:t>
                      </a:r>
                      <a:endParaRPr lang="cs-CZ" sz="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163018850"/>
                  </a:ext>
                </a:extLst>
              </a:tr>
              <a:tr h="170400">
                <a:tc>
                  <a:txBody>
                    <a:bodyPr/>
                    <a:lstStyle/>
                    <a:p>
                      <a:pPr>
                        <a:spcAft>
                          <a:spcPts val="0"/>
                        </a:spcAft>
                      </a:pPr>
                      <a:r>
                        <a:rPr lang="en" sz="1050">
                          <a:effectLst/>
                        </a:rPr>
                        <a:t>4</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050">
                          <a:effectLst/>
                        </a:rPr>
                        <a:t>manufacturing overhead</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992018645"/>
                  </a:ext>
                </a:extLst>
              </a:tr>
              <a:tr h="170400">
                <a:tc>
                  <a:txBody>
                    <a:bodyPr/>
                    <a:lstStyle/>
                    <a:p>
                      <a:pPr>
                        <a:spcAft>
                          <a:spcPts val="0"/>
                        </a:spcAft>
                      </a:pPr>
                      <a:r>
                        <a:rPr lang="en" sz="1050">
                          <a:effectLst/>
                        </a:rPr>
                        <a:t>Σ</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050">
                          <a:effectLst/>
                        </a:rPr>
                        <a:t> </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404521876"/>
                  </a:ext>
                </a:extLst>
              </a:tr>
              <a:tr h="170400">
                <a:tc>
                  <a:txBody>
                    <a:bodyPr/>
                    <a:lstStyle/>
                    <a:p>
                      <a:pPr>
                        <a:spcAft>
                          <a:spcPts val="0"/>
                        </a:spcAft>
                      </a:pPr>
                      <a:r>
                        <a:rPr lang="en" sz="1050">
                          <a:effectLst/>
                        </a:rPr>
                        <a:t>5</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050">
                          <a:effectLst/>
                        </a:rPr>
                        <a:t>administrative overhead</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605288719"/>
                  </a:ext>
                </a:extLst>
              </a:tr>
              <a:tr h="170400">
                <a:tc>
                  <a:txBody>
                    <a:bodyPr/>
                    <a:lstStyle/>
                    <a:p>
                      <a:pPr>
                        <a:spcAft>
                          <a:spcPts val="0"/>
                        </a:spcAft>
                      </a:pPr>
                      <a:r>
                        <a:rPr lang="en" sz="1050">
                          <a:effectLst/>
                        </a:rPr>
                        <a:t>Σ</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050">
                          <a:effectLst/>
                        </a:rPr>
                        <a:t> </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940694844"/>
                  </a:ext>
                </a:extLst>
              </a:tr>
              <a:tr h="340800">
                <a:tc>
                  <a:txBody>
                    <a:bodyPr/>
                    <a:lstStyle/>
                    <a:p>
                      <a:pPr>
                        <a:spcAft>
                          <a:spcPts val="0"/>
                        </a:spcAft>
                      </a:pPr>
                      <a:r>
                        <a:rPr lang="en" sz="1050">
                          <a:effectLst/>
                        </a:rPr>
                        <a:t>7</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050">
                          <a:effectLst/>
                        </a:rPr>
                        <a:t>Margin - profit margin</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76235944"/>
                  </a:ext>
                </a:extLst>
              </a:tr>
              <a:tr h="170400">
                <a:tc>
                  <a:txBody>
                    <a:bodyPr/>
                    <a:lstStyle/>
                    <a:p>
                      <a:pPr>
                        <a:spcAft>
                          <a:spcPts val="0"/>
                        </a:spcAft>
                      </a:pPr>
                      <a:r>
                        <a:rPr lang="en" sz="1050">
                          <a:effectLst/>
                        </a:rPr>
                        <a:t>Σ</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050">
                          <a:effectLst/>
                        </a:rPr>
                        <a:t>costs</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050">
                          <a:effectLst/>
                        </a:rPr>
                        <a:t> </a:t>
                      </a:r>
                      <a:endParaRPr lang="cs-CZ" sz="8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endParaRPr lang="cs-CZ" sz="8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745227952"/>
                  </a:ext>
                </a:extLst>
              </a:tr>
            </a:tbl>
          </a:graphicData>
        </a:graphic>
      </p:graphicFrame>
      <p:sp>
        <p:nvSpPr>
          <p:cNvPr id="5" name="Rectangle 1">
            <a:extLst>
              <a:ext uri="{FF2B5EF4-FFF2-40B4-BE49-F238E27FC236}">
                <a16:creationId xmlns:a16="http://schemas.microsoft.com/office/drawing/2014/main" id="{2FF62851-3295-614D-840F-8554C1CE2228}"/>
              </a:ext>
            </a:extLst>
          </p:cNvPr>
          <p:cNvSpPr>
            <a:spLocks noChangeArrowheads="1"/>
          </p:cNvSpPr>
          <p:nvPr/>
        </p:nvSpPr>
        <p:spPr bwMode="auto">
          <a:xfrm>
            <a:off x="188640" y="666065"/>
            <a:ext cx="4965232" cy="31700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 altLang="cs-CZ" sz="1200" b="1"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The following production items for a medium-sized candle are given:</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cs-CZ" altLang="cs-CZ" sz="800" b="1"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the production plan is 10,000 units,</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cs-CZ" altLang="cs-CZ"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material consumption is 0.05 kg of beeswax at 1000 CZK/kg per 1 piece,</a:t>
            </a:r>
          </a:p>
          <a:p>
            <a:pPr marL="0" marR="0" lvl="0" indent="0" algn="l" defTabSz="914400" rtl="0" eaLnBrk="0" fontAlgn="base" latinLnBrk="0" hangingPunct="0">
              <a:lnSpc>
                <a:spcPct val="100000"/>
              </a:lnSpc>
              <a:spcBef>
                <a:spcPct val="0"/>
              </a:spcBef>
              <a:spcAft>
                <a:spcPct val="0"/>
              </a:spcAft>
              <a:buClrTx/>
              <a:buSzTx/>
              <a:tabLst/>
            </a:pPr>
            <a:r>
              <a:rPr kumimoji="0" lang="en"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 </a:t>
            </a:r>
            <a:endParaRPr kumimoji="0" lang="cs-CZ" altLang="cs-CZ"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time consumption is 18 min/piece,</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cs-CZ" altLang="cs-CZ"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hourly wage rate = 150 CZK/hour,</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cs-CZ" altLang="cs-CZ"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cs-CZ" altLang="cs-CZ" sz="1200" b="0" i="0" u="none" strike="noStrike" cap="none" normalizeH="0" baseline="0" dirty="0" err="1">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manufavturing</a:t>
            </a:r>
            <a:r>
              <a:rPr kumimoji="0" lang="en"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 overhead budget = CZK 45,000 for the entire production plan,</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cs-CZ" altLang="cs-CZ"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administrative overhead budget = CZK 60,000 for the entire production plan,</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cs-CZ" altLang="cs-CZ"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other direct costs 31.5% of social and health insurance,</a:t>
            </a:r>
            <a:endParaRPr kumimoji="0" lang="cs-CZ" altLang="cs-CZ"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Char char="•"/>
              <a:tabLst/>
            </a:pPr>
            <a:r>
              <a:rPr kumimoji="0" lang="en"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the margin is 30% of the full own cost of performance.</a:t>
            </a:r>
          </a:p>
          <a:p>
            <a:pPr marL="0" marR="0" lvl="0" indent="0" algn="l" defTabSz="914400" rtl="0" eaLnBrk="0" fontAlgn="base" latinLnBrk="0" hangingPunct="0">
              <a:lnSpc>
                <a:spcPct val="100000"/>
              </a:lnSpc>
              <a:spcBef>
                <a:spcPct val="0"/>
              </a:spcBef>
              <a:spcAft>
                <a:spcPct val="0"/>
              </a:spcAft>
              <a:buClrTx/>
              <a:buSzTx/>
              <a:buFontTx/>
              <a:buChar char="•"/>
              <a:tabLst/>
            </a:pPr>
            <a:endParaRPr kumimoji="0" lang="cs-CZ" altLang="cs-CZ" sz="800" b="0" i="0" u="none" strike="noStrike" cap="none" normalizeH="0" baseline="0" dirty="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r>
              <a:rPr kumimoji="0" lang="en" altLang="cs-CZ" sz="1200" b="0" i="0" u="none" strike="noStrike" cap="none" normalizeH="0" baseline="0" dirty="0">
                <a:ln>
                  <a:noFill/>
                </a:ln>
                <a:solidFill>
                  <a:schemeClr val="tx1"/>
                </a:solidFill>
                <a:effectLst/>
                <a:latin typeface="Times New Roman" panose="02020603050405020304" pitchFamily="18" charset="0"/>
                <a:ea typeface="Arial" panose="020B0604020202020204" pitchFamily="34" charset="0"/>
                <a:cs typeface="Arial" panose="020B0604020202020204" pitchFamily="34" charset="0"/>
              </a:rPr>
              <a:t>Create a preliminary calculation:</a:t>
            </a:r>
            <a:endParaRPr kumimoji="0" lang="cs-CZ" altLang="cs-CZ" sz="800" b="0" i="0" u="none" strike="noStrike" cap="none" normalizeH="0" baseline="0" dirty="0">
              <a:ln>
                <a:noFill/>
              </a:ln>
              <a:solidFill>
                <a:schemeClr val="tx1"/>
              </a:solidFill>
              <a:effectLst/>
            </a:endParaRPr>
          </a:p>
        </p:txBody>
      </p:sp>
    </p:spTree>
    <p:extLst>
      <p:ext uri="{BB962C8B-B14F-4D97-AF65-F5344CB8AC3E}">
        <p14:creationId xmlns:p14="http://schemas.microsoft.com/office/powerpoint/2010/main" val="4923055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Nadpis 1"/>
          <p:cNvSpPr txBox="1">
            <a:spLocks/>
          </p:cNvSpPr>
          <p:nvPr/>
        </p:nvSpPr>
        <p:spPr>
          <a:xfrm>
            <a:off x="188640" y="146615"/>
            <a:ext cx="3402378" cy="380777"/>
          </a:xfrm>
          <a:prstGeom prst="rect">
            <a:avLst/>
          </a:prstGeom>
        </p:spPr>
        <p:txBody>
          <a:bodyPr vert="horz" lIns="68580" tIns="34290" rIns="68580" bIns="34290" rtlCol="0" anchor="b">
            <a:normAutofit fontScale="62500" lnSpcReduction="20000"/>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cs-CZ" sz="4500" dirty="0"/>
          </a:p>
        </p:txBody>
      </p:sp>
      <p:pic>
        <p:nvPicPr>
          <p:cNvPr id="6" name="Obrázek 5"/>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880620" y="205641"/>
            <a:ext cx="1098625" cy="845920"/>
          </a:xfrm>
          <a:prstGeom prst="rect">
            <a:avLst/>
          </a:prstGeom>
        </p:spPr>
      </p:pic>
      <p:graphicFrame>
        <p:nvGraphicFramePr>
          <p:cNvPr id="2" name="Tabulka 1">
            <a:extLst>
              <a:ext uri="{FF2B5EF4-FFF2-40B4-BE49-F238E27FC236}">
                <a16:creationId xmlns:a16="http://schemas.microsoft.com/office/drawing/2014/main" id="{A20DEEEA-896A-2849-A893-00ACFB9736A2}"/>
              </a:ext>
            </a:extLst>
          </p:cNvPr>
          <p:cNvGraphicFramePr>
            <a:graphicFrameLocks noGrp="1"/>
          </p:cNvGraphicFramePr>
          <p:nvPr>
            <p:extLst>
              <p:ext uri="{D42A27DB-BD31-4B8C-83A1-F6EECF244321}">
                <p14:modId xmlns:p14="http://schemas.microsoft.com/office/powerpoint/2010/main" val="4082800044"/>
              </p:ext>
            </p:extLst>
          </p:nvPr>
        </p:nvGraphicFramePr>
        <p:xfrm>
          <a:off x="1386807" y="1313555"/>
          <a:ext cx="6272432" cy="3177961"/>
        </p:xfrm>
        <a:graphic>
          <a:graphicData uri="http://schemas.openxmlformats.org/drawingml/2006/table">
            <a:tbl>
              <a:tblPr firstRow="1" firstCol="1" bandRow="1">
                <a:tableStyleId>{5C22544A-7EE6-4342-B048-85BDC9FD1C3A}</a:tableStyleId>
              </a:tblPr>
              <a:tblGrid>
                <a:gridCol w="1567762">
                  <a:extLst>
                    <a:ext uri="{9D8B030D-6E8A-4147-A177-3AD203B41FA5}">
                      <a16:colId xmlns:a16="http://schemas.microsoft.com/office/drawing/2014/main" val="711775521"/>
                    </a:ext>
                  </a:extLst>
                </a:gridCol>
                <a:gridCol w="1567762">
                  <a:extLst>
                    <a:ext uri="{9D8B030D-6E8A-4147-A177-3AD203B41FA5}">
                      <a16:colId xmlns:a16="http://schemas.microsoft.com/office/drawing/2014/main" val="3140621806"/>
                    </a:ext>
                  </a:extLst>
                </a:gridCol>
                <a:gridCol w="1568454">
                  <a:extLst>
                    <a:ext uri="{9D8B030D-6E8A-4147-A177-3AD203B41FA5}">
                      <a16:colId xmlns:a16="http://schemas.microsoft.com/office/drawing/2014/main" val="1685201682"/>
                    </a:ext>
                  </a:extLst>
                </a:gridCol>
                <a:gridCol w="1568454">
                  <a:extLst>
                    <a:ext uri="{9D8B030D-6E8A-4147-A177-3AD203B41FA5}">
                      <a16:colId xmlns:a16="http://schemas.microsoft.com/office/drawing/2014/main" val="3961175278"/>
                    </a:ext>
                  </a:extLst>
                </a:gridCol>
              </a:tblGrid>
              <a:tr h="611611">
                <a:tc>
                  <a:txBody>
                    <a:bodyPr/>
                    <a:lstStyle/>
                    <a:p>
                      <a:pPr>
                        <a:spcAft>
                          <a:spcPts val="0"/>
                        </a:spcAft>
                      </a:pPr>
                      <a:r>
                        <a:rPr lang="en" sz="1200">
                          <a:effectLst/>
                        </a:rPr>
                        <a:t>Calculation formula line</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Type of cargo</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dirty="0">
                          <a:effectLst/>
                        </a:rPr>
                        <a:t>Calculation of the load per unit</a:t>
                      </a:r>
                      <a:endParaRPr lang="cs-CZ"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Cost per unit (CZK/piece)</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547948695"/>
                  </a:ext>
                </a:extLst>
              </a:tr>
              <a:tr h="203870">
                <a:tc>
                  <a:txBody>
                    <a:bodyPr/>
                    <a:lstStyle/>
                    <a:p>
                      <a:pPr>
                        <a:spcAft>
                          <a:spcPts val="0"/>
                        </a:spcAft>
                      </a:pPr>
                      <a:r>
                        <a:rPr lang="en" sz="1200">
                          <a:effectLst/>
                        </a:rPr>
                        <a:t>1</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material</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0.05*800</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50</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184733104"/>
                  </a:ext>
                </a:extLst>
              </a:tr>
              <a:tr h="203870">
                <a:tc>
                  <a:txBody>
                    <a:bodyPr/>
                    <a:lstStyle/>
                    <a:p>
                      <a:pPr>
                        <a:spcAft>
                          <a:spcPts val="0"/>
                        </a:spcAft>
                      </a:pPr>
                      <a:r>
                        <a:rPr lang="en" sz="1200">
                          <a:effectLst/>
                        </a:rPr>
                        <a:t>2</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employee salary</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150/60*18</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45</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71147891"/>
                  </a:ext>
                </a:extLst>
              </a:tr>
              <a:tr h="407740">
                <a:tc>
                  <a:txBody>
                    <a:bodyPr/>
                    <a:lstStyle/>
                    <a:p>
                      <a:pPr>
                        <a:spcAft>
                          <a:spcPts val="0"/>
                        </a:spcAft>
                      </a:pPr>
                      <a:r>
                        <a:rPr lang="en" sz="1200">
                          <a:effectLst/>
                        </a:rPr>
                        <a:t>3</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other direct costs</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0.315*45</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14,175</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814610053"/>
                  </a:ext>
                </a:extLst>
              </a:tr>
              <a:tr h="203870">
                <a:tc>
                  <a:txBody>
                    <a:bodyPr/>
                    <a:lstStyle/>
                    <a:p>
                      <a:pPr>
                        <a:spcAft>
                          <a:spcPts val="0"/>
                        </a:spcAft>
                      </a:pPr>
                      <a:r>
                        <a:rPr lang="en" sz="1200">
                          <a:effectLst/>
                        </a:rPr>
                        <a:t>4</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manufacturing overhead</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45,000/10,000</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4.50</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61380759"/>
                  </a:ext>
                </a:extLst>
              </a:tr>
              <a:tr h="203870">
                <a:tc>
                  <a:txBody>
                    <a:bodyPr/>
                    <a:lstStyle/>
                    <a:p>
                      <a:pPr>
                        <a:spcAft>
                          <a:spcPts val="0"/>
                        </a:spcAft>
                      </a:pPr>
                      <a:r>
                        <a:rPr lang="en" sz="1200">
                          <a:effectLst/>
                        </a:rPr>
                        <a:t>Σ</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113,675</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781077852"/>
                  </a:ext>
                </a:extLst>
              </a:tr>
              <a:tr h="203870">
                <a:tc>
                  <a:txBody>
                    <a:bodyPr/>
                    <a:lstStyle/>
                    <a:p>
                      <a:pPr>
                        <a:spcAft>
                          <a:spcPts val="0"/>
                        </a:spcAft>
                      </a:pPr>
                      <a:r>
                        <a:rPr lang="en" sz="1200">
                          <a:effectLst/>
                        </a:rPr>
                        <a:t>5</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administrative overhead</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60,000/10,000</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6</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401245014"/>
                  </a:ext>
                </a:extLst>
              </a:tr>
              <a:tr h="203870">
                <a:tc>
                  <a:txBody>
                    <a:bodyPr/>
                    <a:lstStyle/>
                    <a:p>
                      <a:pPr>
                        <a:spcAft>
                          <a:spcPts val="0"/>
                        </a:spcAft>
                      </a:pPr>
                      <a:r>
                        <a:rPr lang="en" sz="1200">
                          <a:effectLst/>
                        </a:rPr>
                        <a:t>Σ</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119,675</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1827690183"/>
                  </a:ext>
                </a:extLst>
              </a:tr>
              <a:tr h="407740">
                <a:tc>
                  <a:txBody>
                    <a:bodyPr/>
                    <a:lstStyle/>
                    <a:p>
                      <a:pPr>
                        <a:spcAft>
                          <a:spcPts val="0"/>
                        </a:spcAft>
                      </a:pPr>
                      <a:r>
                        <a:rPr lang="en" sz="1200">
                          <a:effectLst/>
                        </a:rPr>
                        <a:t>7</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Margin - profit margin</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119.675*0.3</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35.9025</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3623883129"/>
                  </a:ext>
                </a:extLst>
              </a:tr>
              <a:tr h="203870">
                <a:tc>
                  <a:txBody>
                    <a:bodyPr/>
                    <a:lstStyle/>
                    <a:p>
                      <a:pPr>
                        <a:spcAft>
                          <a:spcPts val="0"/>
                        </a:spcAft>
                      </a:pPr>
                      <a:r>
                        <a:rPr lang="en" sz="1200">
                          <a:effectLst/>
                        </a:rPr>
                        <a:t>Σ</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price</a:t>
                      </a:r>
                      <a:endParaRPr lang="cs-CZ"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a:effectLst/>
                        </a:rPr>
                        <a:t> </a:t>
                      </a:r>
                      <a:endParaRPr lang="cs-CZ" sz="100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tc>
                  <a:txBody>
                    <a:bodyPr/>
                    <a:lstStyle/>
                    <a:p>
                      <a:pPr>
                        <a:spcAft>
                          <a:spcPts val="0"/>
                        </a:spcAft>
                      </a:pPr>
                      <a:r>
                        <a:rPr lang="en" sz="1200" dirty="0">
                          <a:effectLst/>
                        </a:rPr>
                        <a:t>155.58</a:t>
                      </a:r>
                      <a:endParaRPr lang="cs-CZ" sz="1000" dirty="0">
                        <a:effectLst/>
                        <a:latin typeface="Calibri" panose="020F0502020204030204" pitchFamily="34" charset="0"/>
                        <a:ea typeface="Calibri" panose="020F0502020204030204" pitchFamily="34" charset="0"/>
                        <a:cs typeface="Arial" panose="020B0604020202020204" pitchFamily="34" charset="0"/>
                      </a:endParaRPr>
                    </a:p>
                  </a:txBody>
                  <a:tcPr marL="68580" marR="68580" marT="0" marB="0"/>
                </a:tc>
                <a:extLst>
                  <a:ext uri="{0D108BD9-81ED-4DB2-BD59-A6C34878D82A}">
                    <a16:rowId xmlns:a16="http://schemas.microsoft.com/office/drawing/2014/main" val="2286544487"/>
                  </a:ext>
                </a:extLst>
              </a:tr>
            </a:tbl>
          </a:graphicData>
        </a:graphic>
      </p:graphicFrame>
    </p:spTree>
    <p:extLst>
      <p:ext uri="{BB962C8B-B14F-4D97-AF65-F5344CB8AC3E}">
        <p14:creationId xmlns:p14="http://schemas.microsoft.com/office/powerpoint/2010/main" val="1588139341"/>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1175</TotalTime>
  <Words>717</Words>
  <Application>Microsoft Office PowerPoint</Application>
  <PresentationFormat>Předvádění na obrazovce (16:9)</PresentationFormat>
  <Paragraphs>138</Paragraphs>
  <Slides>9</Slides>
  <Notes>0</Notes>
  <HiddenSlides>0</HiddenSlides>
  <MMClips>0</MMClips>
  <ScaleCrop>false</ScaleCrop>
  <HeadingPairs>
    <vt:vector size="6" baseType="variant">
      <vt:variant>
        <vt:lpstr>Použitá písma</vt:lpstr>
      </vt:variant>
      <vt:variant>
        <vt:i4>6</vt:i4>
      </vt:variant>
      <vt:variant>
        <vt:lpstr>Motiv</vt:lpstr>
      </vt:variant>
      <vt:variant>
        <vt:i4>1</vt:i4>
      </vt:variant>
      <vt:variant>
        <vt:lpstr>Nadpisy snímků</vt:lpstr>
      </vt:variant>
      <vt:variant>
        <vt:i4>9</vt:i4>
      </vt:variant>
    </vt:vector>
  </HeadingPairs>
  <TitlesOfParts>
    <vt:vector size="16" baseType="lpstr">
      <vt:lpstr>Arial</vt:lpstr>
      <vt:lpstr>Calibri</vt:lpstr>
      <vt:lpstr>Cambria Math</vt:lpstr>
      <vt:lpstr>Courier New</vt:lpstr>
      <vt:lpstr>StarSymbol</vt:lpstr>
      <vt:lpstr>Times New Roman</vt:lpstr>
      <vt:lpstr>Office Theme</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lpstr>Prezentace aplikace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student</cp:lastModifiedBy>
  <cp:revision>369</cp:revision>
  <dcterms:created xsi:type="dcterms:W3CDTF">2016-07-06T15:42:34Z</dcterms:created>
  <dcterms:modified xsi:type="dcterms:W3CDTF">2023-12-12T10:54:29Z</dcterms:modified>
  <dc:language>cs-CZ</dc:languag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ppVersion">
    <vt:lpwstr>12.0000</vt:lpwstr>
  </property>
  <property fmtid="{D5CDD505-2E9C-101B-9397-08002B2CF9AE}" pid="3" name="HiddenSlides">
    <vt:i4>0</vt:i4>
  </property>
  <property fmtid="{D5CDD505-2E9C-101B-9397-08002B2CF9AE}" pid="4" name="HyperlinksChanged">
    <vt:bool>false</vt:bool>
  </property>
  <property fmtid="{D5CDD505-2E9C-101B-9397-08002B2CF9AE}" pid="5" name="LinksUpToDate">
    <vt:bool>false</vt:bool>
  </property>
  <property fmtid="{D5CDD505-2E9C-101B-9397-08002B2CF9AE}" pid="6" name="MMClips">
    <vt:i4>0</vt:i4>
  </property>
  <property fmtid="{D5CDD505-2E9C-101B-9397-08002B2CF9AE}" pid="7" name="Notes">
    <vt:i4>28</vt:i4>
  </property>
  <property fmtid="{D5CDD505-2E9C-101B-9397-08002B2CF9AE}" pid="8" name="PresentationFormat">
    <vt:lpwstr>Předvádění na obrazovce (16:9)</vt:lpwstr>
  </property>
  <property fmtid="{D5CDD505-2E9C-101B-9397-08002B2CF9AE}" pid="9" name="ScaleCrop">
    <vt:bool>false</vt:bool>
  </property>
  <property fmtid="{D5CDD505-2E9C-101B-9397-08002B2CF9AE}" pid="10" name="ShareDoc">
    <vt:bool>false</vt:bool>
  </property>
  <property fmtid="{D5CDD505-2E9C-101B-9397-08002B2CF9AE}" pid="11" name="Slides">
    <vt:i4>29</vt:i4>
  </property>
</Properties>
</file>