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tags/tag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9"/>
  </p:notesMasterIdLst>
  <p:sldIdLst>
    <p:sldId id="256" r:id="rId2"/>
    <p:sldId id="266" r:id="rId3"/>
    <p:sldId id="278" r:id="rId4"/>
    <p:sldId id="268" r:id="rId5"/>
    <p:sldId id="269" r:id="rId6"/>
    <p:sldId id="279" r:id="rId7"/>
    <p:sldId id="275" r:id="rId8"/>
    <p:sldId id="280" r:id="rId9"/>
    <p:sldId id="288" r:id="rId10"/>
    <p:sldId id="289" r:id="rId11"/>
    <p:sldId id="363" r:id="rId12"/>
    <p:sldId id="270" r:id="rId13"/>
    <p:sldId id="271" r:id="rId14"/>
    <p:sldId id="272" r:id="rId15"/>
    <p:sldId id="282" r:id="rId16"/>
    <p:sldId id="286" r:id="rId17"/>
    <p:sldId id="337" r:id="rId18"/>
  </p:sldIdLst>
  <p:sldSz cx="9144000" cy="5143500" type="screen16x9"/>
  <p:notesSz cx="6858000" cy="9144000"/>
  <p:defaultTextStyle>
    <a:defPPr>
      <a:defRPr lang="e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2857" autoAdjust="0"/>
  </p:normalViewPr>
  <p:slideViewPr>
    <p:cSldViewPr snapToGrid="0">
      <p:cViewPr varScale="1">
        <p:scale>
          <a:sx n="158" d="100"/>
          <a:sy n="158" d="100"/>
        </p:scale>
        <p:origin x="864"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7" name="PlaceHolder 1"/>
          <p:cNvSpPr>
            <a:spLocks noGrp="1"/>
          </p:cNvSpPr>
          <p:nvPr>
            <p:ph type="body"/>
          </p:nvPr>
        </p:nvSpPr>
        <p:spPr>
          <a:xfrm>
            <a:off x="756000" y="5078520"/>
            <a:ext cx="6047640" cy="4811040"/>
          </a:xfrm>
          <a:prstGeom prst="rect">
            <a:avLst/>
          </a:prstGeom>
        </p:spPr>
        <p:txBody>
          <a:bodyPr lIns="0" tIns="0" rIns="0" bIns="0"/>
          <a:lstStyle/>
          <a:p>
            <a:r>
              <a:rPr lang="cs-CZ" sz="2000">
                <a:latin typeface="Arial"/>
              </a:rPr>
              <a:t>Klikněte pro úpravu formátu komentářů</a:t>
            </a:r>
            <a:endParaRPr/>
          </a:p>
        </p:txBody>
      </p:sp>
      <p:sp>
        <p:nvSpPr>
          <p:cNvPr id="78" name="PlaceHolder 2"/>
          <p:cNvSpPr>
            <a:spLocks noGrp="1"/>
          </p:cNvSpPr>
          <p:nvPr>
            <p:ph type="hdr"/>
          </p:nvPr>
        </p:nvSpPr>
        <p:spPr>
          <a:xfrm>
            <a:off x="0" y="0"/>
            <a:ext cx="3280680" cy="534240"/>
          </a:xfrm>
          <a:prstGeom prst="rect">
            <a:avLst/>
          </a:prstGeom>
        </p:spPr>
        <p:txBody>
          <a:bodyPr lIns="0" tIns="0" rIns="0" bIns="0"/>
          <a:lstStyle/>
          <a:p>
            <a:r>
              <a:rPr lang="cs-CZ" sz="1400">
                <a:latin typeface="Times New Roman"/>
              </a:rPr>
              <a:t>&lt;záhlaví&gt;</a:t>
            </a:r>
            <a:endParaRPr/>
          </a:p>
        </p:txBody>
      </p:sp>
      <p:sp>
        <p:nvSpPr>
          <p:cNvPr id="79" name="PlaceHolder 3"/>
          <p:cNvSpPr>
            <a:spLocks noGrp="1"/>
          </p:cNvSpPr>
          <p:nvPr>
            <p:ph type="dt"/>
          </p:nvPr>
        </p:nvSpPr>
        <p:spPr>
          <a:xfrm>
            <a:off x="4278960" y="0"/>
            <a:ext cx="3280680" cy="534240"/>
          </a:xfrm>
          <a:prstGeom prst="rect">
            <a:avLst/>
          </a:prstGeom>
        </p:spPr>
        <p:txBody>
          <a:bodyPr lIns="0" tIns="0" rIns="0" bIns="0"/>
          <a:lstStyle/>
          <a:p>
            <a:pPr algn="r"/>
            <a:r>
              <a:rPr lang="cs-CZ" sz="1400">
                <a:latin typeface="Times New Roman"/>
              </a:rPr>
              <a:t>&lt;datum/čas&gt;</a:t>
            </a:r>
            <a:endParaRPr/>
          </a:p>
        </p:txBody>
      </p:sp>
      <p:sp>
        <p:nvSpPr>
          <p:cNvPr id="80" name="PlaceHolder 4"/>
          <p:cNvSpPr>
            <a:spLocks noGrp="1"/>
          </p:cNvSpPr>
          <p:nvPr>
            <p:ph type="ftr"/>
          </p:nvPr>
        </p:nvSpPr>
        <p:spPr>
          <a:xfrm>
            <a:off x="0" y="10157400"/>
            <a:ext cx="3280680" cy="534240"/>
          </a:xfrm>
          <a:prstGeom prst="rect">
            <a:avLst/>
          </a:prstGeom>
        </p:spPr>
        <p:txBody>
          <a:bodyPr lIns="0" tIns="0" rIns="0" bIns="0" anchor="b"/>
          <a:lstStyle/>
          <a:p>
            <a:r>
              <a:rPr lang="cs-CZ" sz="1400">
                <a:latin typeface="Times New Roman"/>
              </a:rPr>
              <a:t>&lt;zápatí&gt;</a:t>
            </a:r>
            <a:endParaRPr/>
          </a:p>
        </p:txBody>
      </p:sp>
      <p:sp>
        <p:nvSpPr>
          <p:cNvPr id="81" name="PlaceHolder 5"/>
          <p:cNvSpPr>
            <a:spLocks noGrp="1"/>
          </p:cNvSpPr>
          <p:nvPr>
            <p:ph type="sldNum"/>
          </p:nvPr>
        </p:nvSpPr>
        <p:spPr>
          <a:xfrm>
            <a:off x="4278960" y="10157400"/>
            <a:ext cx="3280680" cy="534240"/>
          </a:xfrm>
          <a:prstGeom prst="rect">
            <a:avLst/>
          </a:prstGeom>
        </p:spPr>
        <p:txBody>
          <a:bodyPr lIns="0" tIns="0" rIns="0" bIns="0" anchor="b"/>
          <a:lstStyle/>
          <a:p>
            <a:pPr algn="r"/>
            <a:fld id="{B50A2ECB-C4ED-4CCD-B6F6-23C85EAE876C}" type="slidenum">
              <a:rPr lang="cs-CZ" sz="1400">
                <a:latin typeface="Times New Roman"/>
              </a:rPr>
              <a:t>‹#›</a:t>
            </a:fld>
            <a:endParaRPr/>
          </a:p>
        </p:txBody>
      </p:sp>
    </p:spTree>
    <p:extLst>
      <p:ext uri="{BB962C8B-B14F-4D97-AF65-F5344CB8AC3E}">
        <p14:creationId xmlns:p14="http://schemas.microsoft.com/office/powerpoint/2010/main" val="37469724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 name="PlaceHolder 1"/>
          <p:cNvSpPr>
            <a:spLocks noGrp="1"/>
          </p:cNvSpPr>
          <p:nvPr>
            <p:ph type="body"/>
          </p:nvPr>
        </p:nvSpPr>
        <p:spPr>
          <a:xfrm>
            <a:off x="685800" y="4343400"/>
            <a:ext cx="5486040" cy="4114440"/>
          </a:xfrm>
          <a:prstGeom prst="rect">
            <a:avLst/>
          </a:prstGeom>
        </p:spPr>
        <p:txBody>
          <a:bodyPr/>
          <a:lstStyle/>
          <a:p>
            <a:r>
              <a:rPr lang="en" sz="2000" strike="noStrike">
                <a:latin typeface="Arial"/>
              </a:rPr>
              <a:t>csvukrs</a:t>
            </a:r>
            <a:endParaRPr/>
          </a:p>
        </p:txBody>
      </p:sp>
      <p:sp>
        <p:nvSpPr>
          <p:cNvPr id="140" name="TextShape 2"/>
          <p:cNvSpPr txBox="1"/>
          <p:nvPr/>
        </p:nvSpPr>
        <p:spPr>
          <a:xfrm>
            <a:off x="3884760" y="8685360"/>
            <a:ext cx="2971440" cy="456840"/>
          </a:xfrm>
          <a:prstGeom prst="rect">
            <a:avLst/>
          </a:prstGeom>
          <a:noFill/>
          <a:ln>
            <a:noFill/>
          </a:ln>
        </p:spPr>
        <p:txBody>
          <a:bodyPr anchor="b"/>
          <a:lstStyle/>
          <a:p>
            <a:pPr algn="r">
              <a:lnSpc>
                <a:spcPct val="100000"/>
              </a:lnSpc>
            </a:pPr>
            <a:fld id="{C2964BB7-89B7-4F94-8396-7D2DCA6168B7}" type="slidenum">
              <a:rPr lang="cs-CZ" sz="1200" strike="noStrike">
                <a:solidFill>
                  <a:srgbClr val="000000"/>
                </a:solidFill>
                <a:latin typeface="+mn-lt"/>
                <a:ea typeface="+mn-ea"/>
              </a:rPr>
              <a:t>2</a:t>
            </a:fld>
            <a:endParaRPr/>
          </a:p>
        </p:txBody>
      </p:sp>
    </p:spTree>
    <p:extLst>
      <p:ext uri="{BB962C8B-B14F-4D97-AF65-F5344CB8AC3E}">
        <p14:creationId xmlns:p14="http://schemas.microsoft.com/office/powerpoint/2010/main" val="173550005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 name="PlaceHolder 1"/>
          <p:cNvSpPr>
            <a:spLocks noGrp="1"/>
          </p:cNvSpPr>
          <p:nvPr>
            <p:ph type="body"/>
          </p:nvPr>
        </p:nvSpPr>
        <p:spPr>
          <a:xfrm>
            <a:off x="685800" y="4343400"/>
            <a:ext cx="5486040" cy="4114440"/>
          </a:xfrm>
          <a:prstGeom prst="rect">
            <a:avLst/>
          </a:prstGeom>
        </p:spPr>
        <p:txBody>
          <a:bodyPr/>
          <a:lstStyle/>
          <a:p>
            <a:r>
              <a:rPr lang="en" sz="2000" strike="noStrike">
                <a:latin typeface="Arial"/>
              </a:rPr>
              <a:t>csvukrs</a:t>
            </a:r>
            <a:endParaRPr/>
          </a:p>
        </p:txBody>
      </p:sp>
      <p:sp>
        <p:nvSpPr>
          <p:cNvPr id="140" name="TextShape 2"/>
          <p:cNvSpPr txBox="1"/>
          <p:nvPr/>
        </p:nvSpPr>
        <p:spPr>
          <a:xfrm>
            <a:off x="3884760" y="8685360"/>
            <a:ext cx="2971440" cy="456840"/>
          </a:xfrm>
          <a:prstGeom prst="rect">
            <a:avLst/>
          </a:prstGeom>
          <a:noFill/>
          <a:ln>
            <a:noFill/>
          </a:ln>
        </p:spPr>
        <p:txBody>
          <a:bodyPr anchor="b"/>
          <a:lstStyle/>
          <a:p>
            <a:pPr algn="r">
              <a:lnSpc>
                <a:spcPct val="100000"/>
              </a:lnSpc>
            </a:pPr>
            <a:fld id="{C2964BB7-89B7-4F94-8396-7D2DCA6168B7}" type="slidenum">
              <a:rPr lang="cs-CZ" sz="1200" strike="noStrike">
                <a:solidFill>
                  <a:srgbClr val="000000"/>
                </a:solidFill>
                <a:latin typeface="+mn-lt"/>
                <a:ea typeface="+mn-ea"/>
              </a:rPr>
              <a:t>11</a:t>
            </a:fld>
            <a:endParaRPr/>
          </a:p>
        </p:txBody>
      </p:sp>
    </p:spTree>
    <p:extLst>
      <p:ext uri="{BB962C8B-B14F-4D97-AF65-F5344CB8AC3E}">
        <p14:creationId xmlns:p14="http://schemas.microsoft.com/office/powerpoint/2010/main" val="247298270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 name="PlaceHolder 1"/>
          <p:cNvSpPr>
            <a:spLocks noGrp="1"/>
          </p:cNvSpPr>
          <p:nvPr>
            <p:ph type="body"/>
          </p:nvPr>
        </p:nvSpPr>
        <p:spPr>
          <a:xfrm>
            <a:off x="685800" y="4343400"/>
            <a:ext cx="5486040" cy="4114440"/>
          </a:xfrm>
          <a:prstGeom prst="rect">
            <a:avLst/>
          </a:prstGeom>
        </p:spPr>
        <p:txBody>
          <a:bodyPr/>
          <a:lstStyle/>
          <a:p>
            <a:r>
              <a:rPr lang="en" sz="2000" strike="noStrike">
                <a:latin typeface="Arial"/>
              </a:rPr>
              <a:t>csvukrs</a:t>
            </a:r>
            <a:endParaRPr/>
          </a:p>
        </p:txBody>
      </p:sp>
      <p:sp>
        <p:nvSpPr>
          <p:cNvPr id="140" name="TextShape 2"/>
          <p:cNvSpPr txBox="1"/>
          <p:nvPr/>
        </p:nvSpPr>
        <p:spPr>
          <a:xfrm>
            <a:off x="3884760" y="8685360"/>
            <a:ext cx="2971440" cy="456840"/>
          </a:xfrm>
          <a:prstGeom prst="rect">
            <a:avLst/>
          </a:prstGeom>
          <a:noFill/>
          <a:ln>
            <a:noFill/>
          </a:ln>
        </p:spPr>
        <p:txBody>
          <a:bodyPr anchor="b"/>
          <a:lstStyle/>
          <a:p>
            <a:pPr algn="r">
              <a:lnSpc>
                <a:spcPct val="100000"/>
              </a:lnSpc>
            </a:pPr>
            <a:fld id="{C2964BB7-89B7-4F94-8396-7D2DCA6168B7}" type="slidenum">
              <a:rPr lang="cs-CZ" sz="1200" strike="noStrike">
                <a:solidFill>
                  <a:srgbClr val="000000"/>
                </a:solidFill>
                <a:latin typeface="+mn-lt"/>
                <a:ea typeface="+mn-ea"/>
              </a:rPr>
              <a:t>12</a:t>
            </a:fld>
            <a:endParaRPr/>
          </a:p>
        </p:txBody>
      </p:sp>
    </p:spTree>
    <p:extLst>
      <p:ext uri="{BB962C8B-B14F-4D97-AF65-F5344CB8AC3E}">
        <p14:creationId xmlns:p14="http://schemas.microsoft.com/office/powerpoint/2010/main" val="36268061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 name="PlaceHolder 1"/>
          <p:cNvSpPr>
            <a:spLocks noGrp="1"/>
          </p:cNvSpPr>
          <p:nvPr>
            <p:ph type="body"/>
          </p:nvPr>
        </p:nvSpPr>
        <p:spPr>
          <a:xfrm>
            <a:off x="685800" y="4343400"/>
            <a:ext cx="5486040" cy="4114440"/>
          </a:xfrm>
          <a:prstGeom prst="rect">
            <a:avLst/>
          </a:prstGeom>
        </p:spPr>
        <p:txBody>
          <a:bodyPr/>
          <a:lstStyle/>
          <a:p>
            <a:r>
              <a:rPr lang="en" sz="2000" strike="noStrike">
                <a:latin typeface="Arial"/>
              </a:rPr>
              <a:t>csvukrs</a:t>
            </a:r>
            <a:endParaRPr/>
          </a:p>
        </p:txBody>
      </p:sp>
      <p:sp>
        <p:nvSpPr>
          <p:cNvPr id="140" name="TextShape 2"/>
          <p:cNvSpPr txBox="1"/>
          <p:nvPr/>
        </p:nvSpPr>
        <p:spPr>
          <a:xfrm>
            <a:off x="3884760" y="8685360"/>
            <a:ext cx="2971440" cy="456840"/>
          </a:xfrm>
          <a:prstGeom prst="rect">
            <a:avLst/>
          </a:prstGeom>
          <a:noFill/>
          <a:ln>
            <a:noFill/>
          </a:ln>
        </p:spPr>
        <p:txBody>
          <a:bodyPr anchor="b"/>
          <a:lstStyle/>
          <a:p>
            <a:pPr algn="r">
              <a:lnSpc>
                <a:spcPct val="100000"/>
              </a:lnSpc>
            </a:pPr>
            <a:fld id="{C2964BB7-89B7-4F94-8396-7D2DCA6168B7}" type="slidenum">
              <a:rPr lang="cs-CZ" sz="1200" strike="noStrike">
                <a:solidFill>
                  <a:srgbClr val="000000"/>
                </a:solidFill>
                <a:latin typeface="+mn-lt"/>
                <a:ea typeface="+mn-ea"/>
              </a:rPr>
              <a:t>13</a:t>
            </a:fld>
            <a:endParaRPr/>
          </a:p>
        </p:txBody>
      </p:sp>
    </p:spTree>
    <p:extLst>
      <p:ext uri="{BB962C8B-B14F-4D97-AF65-F5344CB8AC3E}">
        <p14:creationId xmlns:p14="http://schemas.microsoft.com/office/powerpoint/2010/main" val="209352442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 name="PlaceHolder 1"/>
          <p:cNvSpPr>
            <a:spLocks noGrp="1"/>
          </p:cNvSpPr>
          <p:nvPr>
            <p:ph type="body"/>
          </p:nvPr>
        </p:nvSpPr>
        <p:spPr>
          <a:xfrm>
            <a:off x="685800" y="4343400"/>
            <a:ext cx="5486040" cy="4114440"/>
          </a:xfrm>
          <a:prstGeom prst="rect">
            <a:avLst/>
          </a:prstGeom>
        </p:spPr>
        <p:txBody>
          <a:bodyPr/>
          <a:lstStyle/>
          <a:p>
            <a:r>
              <a:rPr lang="en" sz="2000" strike="noStrike">
                <a:latin typeface="Arial"/>
              </a:rPr>
              <a:t>csvukrs</a:t>
            </a:r>
            <a:endParaRPr/>
          </a:p>
        </p:txBody>
      </p:sp>
      <p:sp>
        <p:nvSpPr>
          <p:cNvPr id="140" name="TextShape 2"/>
          <p:cNvSpPr txBox="1"/>
          <p:nvPr/>
        </p:nvSpPr>
        <p:spPr>
          <a:xfrm>
            <a:off x="3884760" y="8685360"/>
            <a:ext cx="2971440" cy="456840"/>
          </a:xfrm>
          <a:prstGeom prst="rect">
            <a:avLst/>
          </a:prstGeom>
          <a:noFill/>
          <a:ln>
            <a:noFill/>
          </a:ln>
        </p:spPr>
        <p:txBody>
          <a:bodyPr anchor="b"/>
          <a:lstStyle/>
          <a:p>
            <a:pPr algn="r">
              <a:lnSpc>
                <a:spcPct val="100000"/>
              </a:lnSpc>
            </a:pPr>
            <a:fld id="{C2964BB7-89B7-4F94-8396-7D2DCA6168B7}" type="slidenum">
              <a:rPr lang="cs-CZ" sz="1200" strike="noStrike">
                <a:solidFill>
                  <a:srgbClr val="000000"/>
                </a:solidFill>
                <a:latin typeface="+mn-lt"/>
                <a:ea typeface="+mn-ea"/>
              </a:rPr>
              <a:t>14</a:t>
            </a:fld>
            <a:endParaRPr/>
          </a:p>
        </p:txBody>
      </p:sp>
    </p:spTree>
    <p:extLst>
      <p:ext uri="{BB962C8B-B14F-4D97-AF65-F5344CB8AC3E}">
        <p14:creationId xmlns:p14="http://schemas.microsoft.com/office/powerpoint/2010/main" val="393836472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 name="PlaceHolder 1"/>
          <p:cNvSpPr>
            <a:spLocks noGrp="1"/>
          </p:cNvSpPr>
          <p:nvPr>
            <p:ph type="body"/>
          </p:nvPr>
        </p:nvSpPr>
        <p:spPr>
          <a:xfrm>
            <a:off x="685800" y="4343400"/>
            <a:ext cx="5486040" cy="4114440"/>
          </a:xfrm>
          <a:prstGeom prst="rect">
            <a:avLst/>
          </a:prstGeom>
        </p:spPr>
        <p:txBody>
          <a:bodyPr/>
          <a:lstStyle/>
          <a:p>
            <a:r>
              <a:rPr lang="en" sz="2000" strike="noStrike">
                <a:latin typeface="Arial"/>
              </a:rPr>
              <a:t>csvukrs</a:t>
            </a:r>
            <a:endParaRPr/>
          </a:p>
        </p:txBody>
      </p:sp>
      <p:sp>
        <p:nvSpPr>
          <p:cNvPr id="140" name="TextShape 2"/>
          <p:cNvSpPr txBox="1"/>
          <p:nvPr/>
        </p:nvSpPr>
        <p:spPr>
          <a:xfrm>
            <a:off x="3884760" y="8685360"/>
            <a:ext cx="2971440" cy="456840"/>
          </a:xfrm>
          <a:prstGeom prst="rect">
            <a:avLst/>
          </a:prstGeom>
          <a:noFill/>
          <a:ln>
            <a:noFill/>
          </a:ln>
        </p:spPr>
        <p:txBody>
          <a:bodyPr anchor="b"/>
          <a:lstStyle/>
          <a:p>
            <a:pPr algn="r">
              <a:lnSpc>
                <a:spcPct val="100000"/>
              </a:lnSpc>
            </a:pPr>
            <a:fld id="{C2964BB7-89B7-4F94-8396-7D2DCA6168B7}" type="slidenum">
              <a:rPr lang="cs-CZ" sz="1200" strike="noStrike">
                <a:solidFill>
                  <a:srgbClr val="000000"/>
                </a:solidFill>
                <a:latin typeface="+mn-lt"/>
                <a:ea typeface="+mn-ea"/>
              </a:rPr>
              <a:t>15</a:t>
            </a:fld>
            <a:endParaRPr/>
          </a:p>
        </p:txBody>
      </p:sp>
    </p:spTree>
    <p:extLst>
      <p:ext uri="{BB962C8B-B14F-4D97-AF65-F5344CB8AC3E}">
        <p14:creationId xmlns:p14="http://schemas.microsoft.com/office/powerpoint/2010/main" val="364737316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a:xfrm>
            <a:off x="685800" y="1143000"/>
            <a:ext cx="5486400" cy="3086100"/>
          </a:xfrm>
          <a:prstGeom prst="rect">
            <a:avLst/>
          </a:prstGeom>
          <a:noFill/>
          <a:ln w="12700">
            <a:solidFill>
              <a:prstClr val="black"/>
            </a:solidFill>
          </a:ln>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p:nvPr>
        </p:nvSpPr>
        <p:spPr/>
        <p:txBody>
          <a:bodyPr/>
          <a:lstStyle/>
          <a:p>
            <a:pPr algn="r"/>
            <a:fld id="{B50A2ECB-C4ED-4CCD-B6F6-23C85EAE876C}" type="slidenum">
              <a:rPr lang="cs-CZ" sz="1400" smtClean="0">
                <a:latin typeface="Times New Roman"/>
              </a:rPr>
              <a:t>16</a:t>
            </a:fld>
            <a:endParaRPr lang="cs-CZ"/>
          </a:p>
        </p:txBody>
      </p:sp>
    </p:spTree>
    <p:extLst>
      <p:ext uri="{BB962C8B-B14F-4D97-AF65-F5344CB8AC3E}">
        <p14:creationId xmlns:p14="http://schemas.microsoft.com/office/powerpoint/2010/main" val="31784869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 name="PlaceHolder 1"/>
          <p:cNvSpPr>
            <a:spLocks noGrp="1"/>
          </p:cNvSpPr>
          <p:nvPr>
            <p:ph type="body"/>
          </p:nvPr>
        </p:nvSpPr>
        <p:spPr>
          <a:xfrm>
            <a:off x="685800" y="4343400"/>
            <a:ext cx="5486040" cy="4114440"/>
          </a:xfrm>
          <a:prstGeom prst="rect">
            <a:avLst/>
          </a:prstGeom>
        </p:spPr>
        <p:txBody>
          <a:bodyPr/>
          <a:lstStyle/>
          <a:p>
            <a:r>
              <a:rPr lang="en" sz="2000" strike="noStrike">
                <a:latin typeface="Arial"/>
              </a:rPr>
              <a:t>csvukrs</a:t>
            </a:r>
            <a:endParaRPr/>
          </a:p>
        </p:txBody>
      </p:sp>
      <p:sp>
        <p:nvSpPr>
          <p:cNvPr id="140" name="TextShape 2"/>
          <p:cNvSpPr txBox="1"/>
          <p:nvPr/>
        </p:nvSpPr>
        <p:spPr>
          <a:xfrm>
            <a:off x="3884760" y="8685360"/>
            <a:ext cx="2971440" cy="456840"/>
          </a:xfrm>
          <a:prstGeom prst="rect">
            <a:avLst/>
          </a:prstGeom>
          <a:noFill/>
          <a:ln>
            <a:noFill/>
          </a:ln>
        </p:spPr>
        <p:txBody>
          <a:bodyPr anchor="b"/>
          <a:lstStyle/>
          <a:p>
            <a:pPr algn="r">
              <a:lnSpc>
                <a:spcPct val="100000"/>
              </a:lnSpc>
            </a:pPr>
            <a:fld id="{C2964BB7-89B7-4F94-8396-7D2DCA6168B7}" type="slidenum">
              <a:rPr lang="cs-CZ" sz="1200" strike="noStrike">
                <a:solidFill>
                  <a:srgbClr val="000000"/>
                </a:solidFill>
                <a:latin typeface="+mn-lt"/>
                <a:ea typeface="+mn-ea"/>
              </a:rPr>
              <a:t>3</a:t>
            </a:fld>
            <a:endParaRPr/>
          </a:p>
        </p:txBody>
      </p:sp>
    </p:spTree>
    <p:extLst>
      <p:ext uri="{BB962C8B-B14F-4D97-AF65-F5344CB8AC3E}">
        <p14:creationId xmlns:p14="http://schemas.microsoft.com/office/powerpoint/2010/main" val="25596696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 name="PlaceHolder 1"/>
          <p:cNvSpPr>
            <a:spLocks noGrp="1"/>
          </p:cNvSpPr>
          <p:nvPr>
            <p:ph type="body"/>
          </p:nvPr>
        </p:nvSpPr>
        <p:spPr>
          <a:xfrm>
            <a:off x="685800" y="4343400"/>
            <a:ext cx="5486040" cy="4114440"/>
          </a:xfrm>
          <a:prstGeom prst="rect">
            <a:avLst/>
          </a:prstGeom>
        </p:spPr>
        <p:txBody>
          <a:bodyPr/>
          <a:lstStyle/>
          <a:p>
            <a:r>
              <a:rPr lang="en" sz="2000" strike="noStrike">
                <a:latin typeface="Arial"/>
              </a:rPr>
              <a:t>csvukrs</a:t>
            </a:r>
            <a:endParaRPr/>
          </a:p>
        </p:txBody>
      </p:sp>
      <p:sp>
        <p:nvSpPr>
          <p:cNvPr id="140" name="TextShape 2"/>
          <p:cNvSpPr txBox="1"/>
          <p:nvPr/>
        </p:nvSpPr>
        <p:spPr>
          <a:xfrm>
            <a:off x="3884760" y="8685360"/>
            <a:ext cx="2971440" cy="456840"/>
          </a:xfrm>
          <a:prstGeom prst="rect">
            <a:avLst/>
          </a:prstGeom>
          <a:noFill/>
          <a:ln>
            <a:noFill/>
          </a:ln>
        </p:spPr>
        <p:txBody>
          <a:bodyPr anchor="b"/>
          <a:lstStyle/>
          <a:p>
            <a:pPr algn="r">
              <a:lnSpc>
                <a:spcPct val="100000"/>
              </a:lnSpc>
            </a:pPr>
            <a:fld id="{C2964BB7-89B7-4F94-8396-7D2DCA6168B7}" type="slidenum">
              <a:rPr lang="cs-CZ" sz="1200" strike="noStrike">
                <a:solidFill>
                  <a:srgbClr val="000000"/>
                </a:solidFill>
                <a:latin typeface="+mn-lt"/>
                <a:ea typeface="+mn-ea"/>
              </a:rPr>
              <a:t>4</a:t>
            </a:fld>
            <a:endParaRPr/>
          </a:p>
        </p:txBody>
      </p:sp>
    </p:spTree>
    <p:extLst>
      <p:ext uri="{BB962C8B-B14F-4D97-AF65-F5344CB8AC3E}">
        <p14:creationId xmlns:p14="http://schemas.microsoft.com/office/powerpoint/2010/main" val="10032839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 name="PlaceHolder 1"/>
          <p:cNvSpPr>
            <a:spLocks noGrp="1"/>
          </p:cNvSpPr>
          <p:nvPr>
            <p:ph type="body"/>
          </p:nvPr>
        </p:nvSpPr>
        <p:spPr>
          <a:xfrm>
            <a:off x="685800" y="4343400"/>
            <a:ext cx="5486040" cy="4114440"/>
          </a:xfrm>
          <a:prstGeom prst="rect">
            <a:avLst/>
          </a:prstGeom>
        </p:spPr>
        <p:txBody>
          <a:bodyPr/>
          <a:lstStyle/>
          <a:p>
            <a:r>
              <a:rPr lang="en" sz="2000" strike="noStrike">
                <a:latin typeface="Arial"/>
              </a:rPr>
              <a:t>csvukrs</a:t>
            </a:r>
            <a:endParaRPr/>
          </a:p>
        </p:txBody>
      </p:sp>
      <p:sp>
        <p:nvSpPr>
          <p:cNvPr id="140" name="TextShape 2"/>
          <p:cNvSpPr txBox="1"/>
          <p:nvPr/>
        </p:nvSpPr>
        <p:spPr>
          <a:xfrm>
            <a:off x="3884760" y="8685360"/>
            <a:ext cx="2971440" cy="456840"/>
          </a:xfrm>
          <a:prstGeom prst="rect">
            <a:avLst/>
          </a:prstGeom>
          <a:noFill/>
          <a:ln>
            <a:noFill/>
          </a:ln>
        </p:spPr>
        <p:txBody>
          <a:bodyPr anchor="b"/>
          <a:lstStyle/>
          <a:p>
            <a:pPr algn="r">
              <a:lnSpc>
                <a:spcPct val="100000"/>
              </a:lnSpc>
            </a:pPr>
            <a:fld id="{C2964BB7-89B7-4F94-8396-7D2DCA6168B7}" type="slidenum">
              <a:rPr lang="cs-CZ" sz="1200" strike="noStrike">
                <a:solidFill>
                  <a:srgbClr val="000000"/>
                </a:solidFill>
                <a:latin typeface="+mn-lt"/>
                <a:ea typeface="+mn-ea"/>
              </a:rPr>
              <a:t>5</a:t>
            </a:fld>
            <a:endParaRPr/>
          </a:p>
        </p:txBody>
      </p:sp>
    </p:spTree>
    <p:extLst>
      <p:ext uri="{BB962C8B-B14F-4D97-AF65-F5344CB8AC3E}">
        <p14:creationId xmlns:p14="http://schemas.microsoft.com/office/powerpoint/2010/main" val="36428036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 name="PlaceHolder 1"/>
          <p:cNvSpPr>
            <a:spLocks noGrp="1"/>
          </p:cNvSpPr>
          <p:nvPr>
            <p:ph type="body"/>
          </p:nvPr>
        </p:nvSpPr>
        <p:spPr>
          <a:xfrm>
            <a:off x="685800" y="4343400"/>
            <a:ext cx="5486040" cy="4114440"/>
          </a:xfrm>
          <a:prstGeom prst="rect">
            <a:avLst/>
          </a:prstGeom>
        </p:spPr>
        <p:txBody>
          <a:bodyPr/>
          <a:lstStyle/>
          <a:p>
            <a:r>
              <a:rPr lang="en" sz="2000" strike="noStrike">
                <a:latin typeface="Arial"/>
              </a:rPr>
              <a:t>csvukrs</a:t>
            </a:r>
            <a:endParaRPr/>
          </a:p>
        </p:txBody>
      </p:sp>
      <p:sp>
        <p:nvSpPr>
          <p:cNvPr id="140" name="TextShape 2"/>
          <p:cNvSpPr txBox="1"/>
          <p:nvPr/>
        </p:nvSpPr>
        <p:spPr>
          <a:xfrm>
            <a:off x="3884760" y="8685360"/>
            <a:ext cx="2971440" cy="456840"/>
          </a:xfrm>
          <a:prstGeom prst="rect">
            <a:avLst/>
          </a:prstGeom>
          <a:noFill/>
          <a:ln>
            <a:noFill/>
          </a:ln>
        </p:spPr>
        <p:txBody>
          <a:bodyPr anchor="b"/>
          <a:lstStyle/>
          <a:p>
            <a:pPr algn="r">
              <a:lnSpc>
                <a:spcPct val="100000"/>
              </a:lnSpc>
            </a:pPr>
            <a:fld id="{C2964BB7-89B7-4F94-8396-7D2DCA6168B7}" type="slidenum">
              <a:rPr lang="cs-CZ" sz="1200" strike="noStrike">
                <a:solidFill>
                  <a:srgbClr val="000000"/>
                </a:solidFill>
                <a:latin typeface="+mn-lt"/>
                <a:ea typeface="+mn-ea"/>
              </a:rPr>
              <a:t>6</a:t>
            </a:fld>
            <a:endParaRPr/>
          </a:p>
        </p:txBody>
      </p:sp>
    </p:spTree>
    <p:extLst>
      <p:ext uri="{BB962C8B-B14F-4D97-AF65-F5344CB8AC3E}">
        <p14:creationId xmlns:p14="http://schemas.microsoft.com/office/powerpoint/2010/main" val="5136261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 name="PlaceHolder 1"/>
          <p:cNvSpPr>
            <a:spLocks noGrp="1"/>
          </p:cNvSpPr>
          <p:nvPr>
            <p:ph type="body"/>
          </p:nvPr>
        </p:nvSpPr>
        <p:spPr>
          <a:xfrm>
            <a:off x="685800" y="4343400"/>
            <a:ext cx="5486040" cy="4114440"/>
          </a:xfrm>
          <a:prstGeom prst="rect">
            <a:avLst/>
          </a:prstGeom>
        </p:spPr>
        <p:txBody>
          <a:bodyPr/>
          <a:lstStyle/>
          <a:p>
            <a:r>
              <a:rPr lang="en" sz="2000" strike="noStrike">
                <a:latin typeface="Arial"/>
              </a:rPr>
              <a:t>csvukrs</a:t>
            </a:r>
            <a:endParaRPr/>
          </a:p>
        </p:txBody>
      </p:sp>
      <p:sp>
        <p:nvSpPr>
          <p:cNvPr id="140" name="TextShape 2"/>
          <p:cNvSpPr txBox="1"/>
          <p:nvPr/>
        </p:nvSpPr>
        <p:spPr>
          <a:xfrm>
            <a:off x="3884760" y="8685360"/>
            <a:ext cx="2971440" cy="456840"/>
          </a:xfrm>
          <a:prstGeom prst="rect">
            <a:avLst/>
          </a:prstGeom>
          <a:noFill/>
          <a:ln>
            <a:noFill/>
          </a:ln>
        </p:spPr>
        <p:txBody>
          <a:bodyPr anchor="b"/>
          <a:lstStyle/>
          <a:p>
            <a:pPr algn="r">
              <a:lnSpc>
                <a:spcPct val="100000"/>
              </a:lnSpc>
            </a:pPr>
            <a:fld id="{C2964BB7-89B7-4F94-8396-7D2DCA6168B7}" type="slidenum">
              <a:rPr lang="cs-CZ" sz="1200" strike="noStrike">
                <a:solidFill>
                  <a:srgbClr val="000000"/>
                </a:solidFill>
                <a:latin typeface="+mn-lt"/>
                <a:ea typeface="+mn-ea"/>
              </a:rPr>
              <a:t>7</a:t>
            </a:fld>
            <a:endParaRPr/>
          </a:p>
        </p:txBody>
      </p:sp>
    </p:spTree>
    <p:extLst>
      <p:ext uri="{BB962C8B-B14F-4D97-AF65-F5344CB8AC3E}">
        <p14:creationId xmlns:p14="http://schemas.microsoft.com/office/powerpoint/2010/main" val="240130837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 name="PlaceHolder 1"/>
          <p:cNvSpPr>
            <a:spLocks noGrp="1"/>
          </p:cNvSpPr>
          <p:nvPr>
            <p:ph type="body"/>
          </p:nvPr>
        </p:nvSpPr>
        <p:spPr>
          <a:xfrm>
            <a:off x="685800" y="4343400"/>
            <a:ext cx="5486040" cy="4114440"/>
          </a:xfrm>
          <a:prstGeom prst="rect">
            <a:avLst/>
          </a:prstGeom>
        </p:spPr>
        <p:txBody>
          <a:bodyPr/>
          <a:lstStyle/>
          <a:p>
            <a:r>
              <a:rPr lang="en" sz="2000" strike="noStrike">
                <a:latin typeface="Arial"/>
              </a:rPr>
              <a:t>csvukrs</a:t>
            </a:r>
            <a:endParaRPr/>
          </a:p>
        </p:txBody>
      </p:sp>
      <p:sp>
        <p:nvSpPr>
          <p:cNvPr id="140" name="TextShape 2"/>
          <p:cNvSpPr txBox="1"/>
          <p:nvPr/>
        </p:nvSpPr>
        <p:spPr>
          <a:xfrm>
            <a:off x="3884760" y="8685360"/>
            <a:ext cx="2971440" cy="456840"/>
          </a:xfrm>
          <a:prstGeom prst="rect">
            <a:avLst/>
          </a:prstGeom>
          <a:noFill/>
          <a:ln>
            <a:noFill/>
          </a:ln>
        </p:spPr>
        <p:txBody>
          <a:bodyPr anchor="b"/>
          <a:lstStyle/>
          <a:p>
            <a:pPr algn="r">
              <a:lnSpc>
                <a:spcPct val="100000"/>
              </a:lnSpc>
            </a:pPr>
            <a:fld id="{C2964BB7-89B7-4F94-8396-7D2DCA6168B7}" type="slidenum">
              <a:rPr lang="cs-CZ" sz="1200" strike="noStrike">
                <a:solidFill>
                  <a:srgbClr val="000000"/>
                </a:solidFill>
                <a:latin typeface="+mn-lt"/>
                <a:ea typeface="+mn-ea"/>
              </a:rPr>
              <a:t>8</a:t>
            </a:fld>
            <a:endParaRPr/>
          </a:p>
        </p:txBody>
      </p:sp>
    </p:spTree>
    <p:extLst>
      <p:ext uri="{BB962C8B-B14F-4D97-AF65-F5344CB8AC3E}">
        <p14:creationId xmlns:p14="http://schemas.microsoft.com/office/powerpoint/2010/main" val="278751507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 name="PlaceHolder 1"/>
          <p:cNvSpPr>
            <a:spLocks noGrp="1"/>
          </p:cNvSpPr>
          <p:nvPr>
            <p:ph type="body"/>
          </p:nvPr>
        </p:nvSpPr>
        <p:spPr>
          <a:xfrm>
            <a:off x="685800" y="4343400"/>
            <a:ext cx="5486040" cy="4114440"/>
          </a:xfrm>
          <a:prstGeom prst="rect">
            <a:avLst/>
          </a:prstGeom>
        </p:spPr>
        <p:txBody>
          <a:bodyPr/>
          <a:lstStyle/>
          <a:p>
            <a:r>
              <a:rPr lang="en" sz="2000" strike="noStrike">
                <a:latin typeface="Arial"/>
              </a:rPr>
              <a:t>csvukrs</a:t>
            </a:r>
            <a:endParaRPr/>
          </a:p>
        </p:txBody>
      </p:sp>
      <p:sp>
        <p:nvSpPr>
          <p:cNvPr id="140" name="TextShape 2"/>
          <p:cNvSpPr txBox="1"/>
          <p:nvPr/>
        </p:nvSpPr>
        <p:spPr>
          <a:xfrm>
            <a:off x="3884760" y="8685360"/>
            <a:ext cx="2971440" cy="456840"/>
          </a:xfrm>
          <a:prstGeom prst="rect">
            <a:avLst/>
          </a:prstGeom>
          <a:noFill/>
          <a:ln>
            <a:noFill/>
          </a:ln>
        </p:spPr>
        <p:txBody>
          <a:bodyPr anchor="b"/>
          <a:lstStyle/>
          <a:p>
            <a:pPr algn="r">
              <a:lnSpc>
                <a:spcPct val="100000"/>
              </a:lnSpc>
            </a:pPr>
            <a:fld id="{C2964BB7-89B7-4F94-8396-7D2DCA6168B7}" type="slidenum">
              <a:rPr lang="cs-CZ" sz="1200" strike="noStrike">
                <a:solidFill>
                  <a:srgbClr val="000000"/>
                </a:solidFill>
                <a:latin typeface="+mn-lt"/>
                <a:ea typeface="+mn-ea"/>
              </a:rPr>
              <a:t>9</a:t>
            </a:fld>
            <a:endParaRPr/>
          </a:p>
        </p:txBody>
      </p:sp>
    </p:spTree>
    <p:extLst>
      <p:ext uri="{BB962C8B-B14F-4D97-AF65-F5344CB8AC3E}">
        <p14:creationId xmlns:p14="http://schemas.microsoft.com/office/powerpoint/2010/main" val="204399601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 name="PlaceHolder 1"/>
          <p:cNvSpPr>
            <a:spLocks noGrp="1"/>
          </p:cNvSpPr>
          <p:nvPr>
            <p:ph type="body"/>
          </p:nvPr>
        </p:nvSpPr>
        <p:spPr>
          <a:xfrm>
            <a:off x="685800" y="4343400"/>
            <a:ext cx="5486040" cy="4114440"/>
          </a:xfrm>
          <a:prstGeom prst="rect">
            <a:avLst/>
          </a:prstGeom>
        </p:spPr>
        <p:txBody>
          <a:bodyPr/>
          <a:lstStyle/>
          <a:p>
            <a:r>
              <a:rPr lang="en" sz="2000" strike="noStrike">
                <a:latin typeface="Arial"/>
              </a:rPr>
              <a:t>csvukrs</a:t>
            </a:r>
            <a:endParaRPr/>
          </a:p>
        </p:txBody>
      </p:sp>
      <p:sp>
        <p:nvSpPr>
          <p:cNvPr id="140" name="TextShape 2"/>
          <p:cNvSpPr txBox="1"/>
          <p:nvPr/>
        </p:nvSpPr>
        <p:spPr>
          <a:xfrm>
            <a:off x="3884760" y="8685360"/>
            <a:ext cx="2971440" cy="456840"/>
          </a:xfrm>
          <a:prstGeom prst="rect">
            <a:avLst/>
          </a:prstGeom>
          <a:noFill/>
          <a:ln>
            <a:noFill/>
          </a:ln>
        </p:spPr>
        <p:txBody>
          <a:bodyPr anchor="b"/>
          <a:lstStyle/>
          <a:p>
            <a:pPr algn="r">
              <a:lnSpc>
                <a:spcPct val="100000"/>
              </a:lnSpc>
            </a:pPr>
            <a:fld id="{C2964BB7-89B7-4F94-8396-7D2DCA6168B7}" type="slidenum">
              <a:rPr lang="cs-CZ" sz="1200" strike="noStrike">
                <a:solidFill>
                  <a:srgbClr val="000000"/>
                </a:solidFill>
                <a:latin typeface="+mn-lt"/>
                <a:ea typeface="+mn-ea"/>
              </a:rPr>
              <a:t>10</a:t>
            </a:fld>
            <a:endParaRPr/>
          </a:p>
        </p:txBody>
      </p:sp>
    </p:spTree>
    <p:extLst>
      <p:ext uri="{BB962C8B-B14F-4D97-AF65-F5344CB8AC3E}">
        <p14:creationId xmlns:p14="http://schemas.microsoft.com/office/powerpoint/2010/main" val="24729827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251640" y="195480"/>
            <a:ext cx="4536000" cy="507240"/>
          </a:xfrm>
          <a:prstGeom prst="rect">
            <a:avLst/>
          </a:prstGeom>
        </p:spPr>
        <p:txBody>
          <a:bodyPr lIns="0" tIns="0" rIns="0" bIns="0" anchor="ctr"/>
          <a:lstStyle/>
          <a:p>
            <a:endParaRPr/>
          </a:p>
        </p:txBody>
      </p:sp>
      <p:sp>
        <p:nvSpPr>
          <p:cNvPr id="24" name="PlaceHolder 2"/>
          <p:cNvSpPr>
            <a:spLocks noGrp="1"/>
          </p:cNvSpPr>
          <p:nvPr>
            <p:ph type="body"/>
          </p:nvPr>
        </p:nvSpPr>
        <p:spPr>
          <a:xfrm>
            <a:off x="457200" y="1203480"/>
            <a:ext cx="8229240" cy="1422720"/>
          </a:xfrm>
          <a:prstGeom prst="rect">
            <a:avLst/>
          </a:prstGeom>
        </p:spPr>
        <p:txBody>
          <a:bodyPr lIns="0" tIns="0" rIns="0" bIns="0"/>
          <a:lstStyle/>
          <a:p>
            <a:endParaRPr/>
          </a:p>
        </p:txBody>
      </p:sp>
      <p:sp>
        <p:nvSpPr>
          <p:cNvPr id="25" name="PlaceHolder 3"/>
          <p:cNvSpPr>
            <a:spLocks noGrp="1"/>
          </p:cNvSpPr>
          <p:nvPr>
            <p:ph type="body"/>
          </p:nvPr>
        </p:nvSpPr>
        <p:spPr>
          <a:xfrm>
            <a:off x="457200" y="2761920"/>
            <a:ext cx="8229240" cy="1422720"/>
          </a:xfrm>
          <a:prstGeom prst="rect">
            <a:avLst/>
          </a:prstGeom>
        </p:spPr>
        <p:txBody>
          <a:bodyPr lIns="0" tIns="0" rIns="0" bIns="0"/>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251640" y="195480"/>
            <a:ext cx="4536000" cy="507240"/>
          </a:xfrm>
          <a:prstGeom prst="rect">
            <a:avLst/>
          </a:prstGeom>
        </p:spPr>
        <p:txBody>
          <a:bodyPr lIns="0" tIns="0" rIns="0" bIns="0" anchor="ctr"/>
          <a:lstStyle/>
          <a:p>
            <a:endParaRPr/>
          </a:p>
        </p:txBody>
      </p:sp>
      <p:sp>
        <p:nvSpPr>
          <p:cNvPr id="27" name="PlaceHolder 2"/>
          <p:cNvSpPr>
            <a:spLocks noGrp="1"/>
          </p:cNvSpPr>
          <p:nvPr>
            <p:ph type="body"/>
          </p:nvPr>
        </p:nvSpPr>
        <p:spPr>
          <a:xfrm>
            <a:off x="457200" y="1203480"/>
            <a:ext cx="4015800" cy="1422720"/>
          </a:xfrm>
          <a:prstGeom prst="rect">
            <a:avLst/>
          </a:prstGeom>
        </p:spPr>
        <p:txBody>
          <a:bodyPr lIns="0" tIns="0" rIns="0" bIns="0"/>
          <a:lstStyle/>
          <a:p>
            <a:endParaRPr/>
          </a:p>
        </p:txBody>
      </p:sp>
      <p:sp>
        <p:nvSpPr>
          <p:cNvPr id="28" name="PlaceHolder 3"/>
          <p:cNvSpPr>
            <a:spLocks noGrp="1"/>
          </p:cNvSpPr>
          <p:nvPr>
            <p:ph type="body"/>
          </p:nvPr>
        </p:nvSpPr>
        <p:spPr>
          <a:xfrm>
            <a:off x="4674240" y="1203480"/>
            <a:ext cx="4015800" cy="1422720"/>
          </a:xfrm>
          <a:prstGeom prst="rect">
            <a:avLst/>
          </a:prstGeom>
        </p:spPr>
        <p:txBody>
          <a:bodyPr lIns="0" tIns="0" rIns="0" bIns="0"/>
          <a:lstStyle/>
          <a:p>
            <a:endParaRPr/>
          </a:p>
        </p:txBody>
      </p:sp>
      <p:sp>
        <p:nvSpPr>
          <p:cNvPr id="29" name="PlaceHolder 4"/>
          <p:cNvSpPr>
            <a:spLocks noGrp="1"/>
          </p:cNvSpPr>
          <p:nvPr>
            <p:ph type="body"/>
          </p:nvPr>
        </p:nvSpPr>
        <p:spPr>
          <a:xfrm>
            <a:off x="4674240" y="2761920"/>
            <a:ext cx="4015800" cy="1422720"/>
          </a:xfrm>
          <a:prstGeom prst="rect">
            <a:avLst/>
          </a:prstGeom>
        </p:spPr>
        <p:txBody>
          <a:bodyPr lIns="0" tIns="0" rIns="0" bIns="0"/>
          <a:lstStyle/>
          <a:p>
            <a:endParaRPr/>
          </a:p>
        </p:txBody>
      </p:sp>
      <p:sp>
        <p:nvSpPr>
          <p:cNvPr id="30" name="PlaceHolder 5"/>
          <p:cNvSpPr>
            <a:spLocks noGrp="1"/>
          </p:cNvSpPr>
          <p:nvPr>
            <p:ph type="body"/>
          </p:nvPr>
        </p:nvSpPr>
        <p:spPr>
          <a:xfrm>
            <a:off x="457200" y="2761920"/>
            <a:ext cx="4015800" cy="1422720"/>
          </a:xfrm>
          <a:prstGeom prst="rect">
            <a:avLst/>
          </a:prstGeom>
        </p:spPr>
        <p:txBody>
          <a:bodyPr lIns="0" tIns="0" rIns="0" bIns="0"/>
          <a:lstStyle/>
          <a:p>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251640" y="195480"/>
            <a:ext cx="4536000" cy="507240"/>
          </a:xfrm>
          <a:prstGeom prst="rect">
            <a:avLst/>
          </a:prstGeom>
        </p:spPr>
        <p:txBody>
          <a:bodyPr lIns="0" tIns="0" rIns="0" bIns="0" anchor="ctr"/>
          <a:lstStyle/>
          <a:p>
            <a:endParaRPr/>
          </a:p>
        </p:txBody>
      </p:sp>
      <p:sp>
        <p:nvSpPr>
          <p:cNvPr id="32" name="PlaceHolder 2"/>
          <p:cNvSpPr>
            <a:spLocks noGrp="1"/>
          </p:cNvSpPr>
          <p:nvPr>
            <p:ph type="body"/>
          </p:nvPr>
        </p:nvSpPr>
        <p:spPr>
          <a:xfrm>
            <a:off x="457200" y="1203480"/>
            <a:ext cx="8229240" cy="2982960"/>
          </a:xfrm>
          <a:prstGeom prst="rect">
            <a:avLst/>
          </a:prstGeom>
        </p:spPr>
        <p:txBody>
          <a:bodyPr lIns="0" tIns="0" rIns="0" bIns="0"/>
          <a:lstStyle/>
          <a:p>
            <a:endParaRPr/>
          </a:p>
        </p:txBody>
      </p:sp>
      <p:sp>
        <p:nvSpPr>
          <p:cNvPr id="33" name="PlaceHolder 3"/>
          <p:cNvSpPr>
            <a:spLocks noGrp="1"/>
          </p:cNvSpPr>
          <p:nvPr>
            <p:ph type="body"/>
          </p:nvPr>
        </p:nvSpPr>
        <p:spPr>
          <a:xfrm>
            <a:off x="457200" y="1203480"/>
            <a:ext cx="8229240" cy="2982960"/>
          </a:xfrm>
          <a:prstGeom prst="rect">
            <a:avLst/>
          </a:prstGeom>
        </p:spPr>
        <p:txBody>
          <a:bodyPr lIns="0" tIns="0" rIns="0" bIns="0"/>
          <a:lstStyle/>
          <a:p>
            <a:endParaRPr/>
          </a:p>
        </p:txBody>
      </p:sp>
      <p:pic>
        <p:nvPicPr>
          <p:cNvPr id="34" name="Obrázek 33"/>
          <p:cNvPicPr/>
          <p:nvPr/>
        </p:nvPicPr>
        <p:blipFill>
          <a:blip r:embed="rId2"/>
          <a:stretch/>
        </p:blipFill>
        <p:spPr>
          <a:xfrm>
            <a:off x="2702160" y="1203480"/>
            <a:ext cx="3738600" cy="2982960"/>
          </a:xfrm>
          <a:prstGeom prst="rect">
            <a:avLst/>
          </a:prstGeom>
          <a:ln>
            <a:noFill/>
          </a:ln>
        </p:spPr>
      </p:pic>
      <p:pic>
        <p:nvPicPr>
          <p:cNvPr id="35" name="Obrázek 34"/>
          <p:cNvPicPr/>
          <p:nvPr/>
        </p:nvPicPr>
        <p:blipFill>
          <a:blip r:embed="rId2"/>
          <a:stretch/>
        </p:blipFill>
        <p:spPr>
          <a:xfrm>
            <a:off x="2702160" y="1203480"/>
            <a:ext cx="3738600" cy="2982960"/>
          </a:xfrm>
          <a:prstGeom prst="rect">
            <a:avLst/>
          </a:prstGeom>
          <a:ln>
            <a:noFill/>
          </a:ln>
        </p:spPr>
      </p:pic>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a:solidFill>
                  <a:srgbClr val="981E3A"/>
                </a:solidFill>
                <a:latin typeface="Times New Roman" panose="02020603050405020304" pitchFamily="18" charset="0"/>
                <a:cs typeface="Times New Roman" panose="02020603050405020304" pitchFamily="18" charset="0"/>
              </a:rPr>
              <a:t>Název listu</a:t>
            </a: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dirty="0">
                <a:cs typeface="Times New Roman" panose="02020603050405020304" pitchFamily="18" charset="0"/>
              </a:rPr>
              <a:t>Prostor pro doplňující informace, poznámky</a:t>
            </a: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9416554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2" name="PlaceHolder 1"/>
          <p:cNvSpPr>
            <a:spLocks noGrp="1"/>
          </p:cNvSpPr>
          <p:nvPr>
            <p:ph type="title"/>
          </p:nvPr>
        </p:nvSpPr>
        <p:spPr>
          <a:xfrm>
            <a:off x="251640" y="195480"/>
            <a:ext cx="4536000" cy="507240"/>
          </a:xfrm>
          <a:prstGeom prst="rect">
            <a:avLst/>
          </a:prstGeom>
        </p:spPr>
        <p:txBody>
          <a:bodyPr lIns="0" tIns="0" rIns="0" bIns="0" anchor="ctr"/>
          <a:lstStyle/>
          <a:p>
            <a:endParaRPr/>
          </a:p>
        </p:txBody>
      </p:sp>
      <p:sp>
        <p:nvSpPr>
          <p:cNvPr id="3" name="PlaceHolder 2"/>
          <p:cNvSpPr>
            <a:spLocks noGrp="1"/>
          </p:cNvSpPr>
          <p:nvPr>
            <p:ph type="subTitle"/>
          </p:nvPr>
        </p:nvSpPr>
        <p:spPr>
          <a:xfrm>
            <a:off x="457200" y="1203480"/>
            <a:ext cx="8229240" cy="2982960"/>
          </a:xfrm>
          <a:prstGeom prst="rect">
            <a:avLst/>
          </a:prstGeom>
        </p:spPr>
        <p:txBody>
          <a:bodyPr lIns="0" tIns="0" rIns="0" bIns="0" anchor="ctr"/>
          <a:lstStyle/>
          <a:p>
            <a:pPr algn="ctr"/>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4" name="PlaceHolder 1"/>
          <p:cNvSpPr>
            <a:spLocks noGrp="1"/>
          </p:cNvSpPr>
          <p:nvPr>
            <p:ph type="title"/>
          </p:nvPr>
        </p:nvSpPr>
        <p:spPr>
          <a:xfrm>
            <a:off x="251640" y="195480"/>
            <a:ext cx="4536000" cy="507240"/>
          </a:xfrm>
          <a:prstGeom prst="rect">
            <a:avLst/>
          </a:prstGeom>
        </p:spPr>
        <p:txBody>
          <a:bodyPr lIns="0" tIns="0" rIns="0" bIns="0" anchor="ctr"/>
          <a:lstStyle/>
          <a:p>
            <a:endParaRPr/>
          </a:p>
        </p:txBody>
      </p:sp>
      <p:sp>
        <p:nvSpPr>
          <p:cNvPr id="5" name="PlaceHolder 2"/>
          <p:cNvSpPr>
            <a:spLocks noGrp="1"/>
          </p:cNvSpPr>
          <p:nvPr>
            <p:ph type="body"/>
          </p:nvPr>
        </p:nvSpPr>
        <p:spPr>
          <a:xfrm>
            <a:off x="457200" y="1203480"/>
            <a:ext cx="8229240" cy="2982960"/>
          </a:xfrm>
          <a:prstGeom prst="rect">
            <a:avLst/>
          </a:prstGeom>
        </p:spPr>
        <p:txBody>
          <a:bodyPr lIns="0" tIns="0" rIns="0" bIns="0"/>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6" name="PlaceHolder 1"/>
          <p:cNvSpPr>
            <a:spLocks noGrp="1"/>
          </p:cNvSpPr>
          <p:nvPr>
            <p:ph type="title"/>
          </p:nvPr>
        </p:nvSpPr>
        <p:spPr>
          <a:xfrm>
            <a:off x="251640" y="195480"/>
            <a:ext cx="4536000" cy="507240"/>
          </a:xfrm>
          <a:prstGeom prst="rect">
            <a:avLst/>
          </a:prstGeom>
        </p:spPr>
        <p:txBody>
          <a:bodyPr lIns="0" tIns="0" rIns="0" bIns="0" anchor="ctr"/>
          <a:lstStyle/>
          <a:p>
            <a:endParaRPr/>
          </a:p>
        </p:txBody>
      </p:sp>
      <p:sp>
        <p:nvSpPr>
          <p:cNvPr id="7" name="PlaceHolder 2"/>
          <p:cNvSpPr>
            <a:spLocks noGrp="1"/>
          </p:cNvSpPr>
          <p:nvPr>
            <p:ph type="body"/>
          </p:nvPr>
        </p:nvSpPr>
        <p:spPr>
          <a:xfrm>
            <a:off x="457200" y="1203480"/>
            <a:ext cx="4015800" cy="2982960"/>
          </a:xfrm>
          <a:prstGeom prst="rect">
            <a:avLst/>
          </a:prstGeom>
        </p:spPr>
        <p:txBody>
          <a:bodyPr lIns="0" tIns="0" rIns="0" bIns="0"/>
          <a:lstStyle/>
          <a:p>
            <a:endParaRPr/>
          </a:p>
        </p:txBody>
      </p:sp>
      <p:sp>
        <p:nvSpPr>
          <p:cNvPr id="8" name="PlaceHolder 3"/>
          <p:cNvSpPr>
            <a:spLocks noGrp="1"/>
          </p:cNvSpPr>
          <p:nvPr>
            <p:ph type="body"/>
          </p:nvPr>
        </p:nvSpPr>
        <p:spPr>
          <a:xfrm>
            <a:off x="4674240" y="1203480"/>
            <a:ext cx="4015800" cy="2982960"/>
          </a:xfrm>
          <a:prstGeom prst="rect">
            <a:avLst/>
          </a:prstGeom>
        </p:spPr>
        <p:txBody>
          <a:bodyPr lIns="0" tIns="0" rIns="0" bIns="0"/>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PlaceHolder 1"/>
          <p:cNvSpPr>
            <a:spLocks noGrp="1"/>
          </p:cNvSpPr>
          <p:nvPr>
            <p:ph type="title"/>
          </p:nvPr>
        </p:nvSpPr>
        <p:spPr>
          <a:xfrm>
            <a:off x="251640" y="195480"/>
            <a:ext cx="4536000" cy="507240"/>
          </a:xfrm>
          <a:prstGeom prst="rect">
            <a:avLst/>
          </a:prstGeom>
        </p:spPr>
        <p:txBody>
          <a:bodyPr lIns="0" tIns="0" rIns="0" bIns="0" anchor="ct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0" name="PlaceHolder 1"/>
          <p:cNvSpPr>
            <a:spLocks noGrp="1"/>
          </p:cNvSpPr>
          <p:nvPr>
            <p:ph type="subTitle"/>
          </p:nvPr>
        </p:nvSpPr>
        <p:spPr>
          <a:xfrm>
            <a:off x="251640" y="195480"/>
            <a:ext cx="4536000" cy="2352600"/>
          </a:xfrm>
          <a:prstGeom prst="rect">
            <a:avLst/>
          </a:prstGeom>
        </p:spPr>
        <p:txBody>
          <a:bodyPr lIns="0" tIns="0" rIns="0" bIns="0" anchor="ctr"/>
          <a:lstStyle/>
          <a:p>
            <a:pPr algn="ct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1" name="PlaceHolder 1"/>
          <p:cNvSpPr>
            <a:spLocks noGrp="1"/>
          </p:cNvSpPr>
          <p:nvPr>
            <p:ph type="title"/>
          </p:nvPr>
        </p:nvSpPr>
        <p:spPr>
          <a:xfrm>
            <a:off x="251640" y="195480"/>
            <a:ext cx="4536000" cy="507240"/>
          </a:xfrm>
          <a:prstGeom prst="rect">
            <a:avLst/>
          </a:prstGeom>
        </p:spPr>
        <p:txBody>
          <a:bodyPr lIns="0" tIns="0" rIns="0" bIns="0" anchor="ctr"/>
          <a:lstStyle/>
          <a:p>
            <a:endParaRPr/>
          </a:p>
        </p:txBody>
      </p:sp>
      <p:sp>
        <p:nvSpPr>
          <p:cNvPr id="12" name="PlaceHolder 2"/>
          <p:cNvSpPr>
            <a:spLocks noGrp="1"/>
          </p:cNvSpPr>
          <p:nvPr>
            <p:ph type="body"/>
          </p:nvPr>
        </p:nvSpPr>
        <p:spPr>
          <a:xfrm>
            <a:off x="457200" y="1203480"/>
            <a:ext cx="4015800" cy="1422720"/>
          </a:xfrm>
          <a:prstGeom prst="rect">
            <a:avLst/>
          </a:prstGeom>
        </p:spPr>
        <p:txBody>
          <a:bodyPr lIns="0" tIns="0" rIns="0" bIns="0"/>
          <a:lstStyle/>
          <a:p>
            <a:endParaRPr/>
          </a:p>
        </p:txBody>
      </p:sp>
      <p:sp>
        <p:nvSpPr>
          <p:cNvPr id="13" name="PlaceHolder 3"/>
          <p:cNvSpPr>
            <a:spLocks noGrp="1"/>
          </p:cNvSpPr>
          <p:nvPr>
            <p:ph type="body"/>
          </p:nvPr>
        </p:nvSpPr>
        <p:spPr>
          <a:xfrm>
            <a:off x="457200" y="2761920"/>
            <a:ext cx="4015800" cy="1422720"/>
          </a:xfrm>
          <a:prstGeom prst="rect">
            <a:avLst/>
          </a:prstGeom>
        </p:spPr>
        <p:txBody>
          <a:bodyPr lIns="0" tIns="0" rIns="0" bIns="0"/>
          <a:lstStyle/>
          <a:p>
            <a:endParaRPr/>
          </a:p>
        </p:txBody>
      </p:sp>
      <p:sp>
        <p:nvSpPr>
          <p:cNvPr id="14" name="PlaceHolder 4"/>
          <p:cNvSpPr>
            <a:spLocks noGrp="1"/>
          </p:cNvSpPr>
          <p:nvPr>
            <p:ph type="body"/>
          </p:nvPr>
        </p:nvSpPr>
        <p:spPr>
          <a:xfrm>
            <a:off x="4674240" y="1203480"/>
            <a:ext cx="4015800" cy="2982960"/>
          </a:xfrm>
          <a:prstGeom prst="rect">
            <a:avLst/>
          </a:prstGeom>
        </p:spPr>
        <p:txBody>
          <a:bodyPr lIns="0" tIns="0" rIns="0" bIns="0"/>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5" name="PlaceHolder 1"/>
          <p:cNvSpPr>
            <a:spLocks noGrp="1"/>
          </p:cNvSpPr>
          <p:nvPr>
            <p:ph type="title"/>
          </p:nvPr>
        </p:nvSpPr>
        <p:spPr>
          <a:xfrm>
            <a:off x="251640" y="195480"/>
            <a:ext cx="4536000" cy="507240"/>
          </a:xfrm>
          <a:prstGeom prst="rect">
            <a:avLst/>
          </a:prstGeom>
        </p:spPr>
        <p:txBody>
          <a:bodyPr lIns="0" tIns="0" rIns="0" bIns="0" anchor="ctr"/>
          <a:lstStyle/>
          <a:p>
            <a:endParaRPr/>
          </a:p>
        </p:txBody>
      </p:sp>
      <p:sp>
        <p:nvSpPr>
          <p:cNvPr id="16" name="PlaceHolder 2"/>
          <p:cNvSpPr>
            <a:spLocks noGrp="1"/>
          </p:cNvSpPr>
          <p:nvPr>
            <p:ph type="body"/>
          </p:nvPr>
        </p:nvSpPr>
        <p:spPr>
          <a:xfrm>
            <a:off x="457200" y="1203480"/>
            <a:ext cx="4015800" cy="2982960"/>
          </a:xfrm>
          <a:prstGeom prst="rect">
            <a:avLst/>
          </a:prstGeom>
        </p:spPr>
        <p:txBody>
          <a:bodyPr lIns="0" tIns="0" rIns="0" bIns="0"/>
          <a:lstStyle/>
          <a:p>
            <a:endParaRPr/>
          </a:p>
        </p:txBody>
      </p:sp>
      <p:sp>
        <p:nvSpPr>
          <p:cNvPr id="17" name="PlaceHolder 3"/>
          <p:cNvSpPr>
            <a:spLocks noGrp="1"/>
          </p:cNvSpPr>
          <p:nvPr>
            <p:ph type="body"/>
          </p:nvPr>
        </p:nvSpPr>
        <p:spPr>
          <a:xfrm>
            <a:off x="4674240" y="1203480"/>
            <a:ext cx="4015800" cy="1422720"/>
          </a:xfrm>
          <a:prstGeom prst="rect">
            <a:avLst/>
          </a:prstGeom>
        </p:spPr>
        <p:txBody>
          <a:bodyPr lIns="0" tIns="0" rIns="0" bIns="0"/>
          <a:lstStyle/>
          <a:p>
            <a:endParaRPr/>
          </a:p>
        </p:txBody>
      </p:sp>
      <p:sp>
        <p:nvSpPr>
          <p:cNvPr id="18" name="PlaceHolder 4"/>
          <p:cNvSpPr>
            <a:spLocks noGrp="1"/>
          </p:cNvSpPr>
          <p:nvPr>
            <p:ph type="body"/>
          </p:nvPr>
        </p:nvSpPr>
        <p:spPr>
          <a:xfrm>
            <a:off x="4674240" y="2761920"/>
            <a:ext cx="4015800" cy="1422720"/>
          </a:xfrm>
          <a:prstGeom prst="rect">
            <a:avLst/>
          </a:prstGeom>
        </p:spPr>
        <p:txBody>
          <a:bodyPr lIns="0" tIns="0" rIns="0" bIns="0"/>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251640" y="195480"/>
            <a:ext cx="4536000" cy="507240"/>
          </a:xfrm>
          <a:prstGeom prst="rect">
            <a:avLst/>
          </a:prstGeom>
        </p:spPr>
        <p:txBody>
          <a:bodyPr lIns="0" tIns="0" rIns="0" bIns="0" anchor="ctr"/>
          <a:lstStyle/>
          <a:p>
            <a:endParaRPr/>
          </a:p>
        </p:txBody>
      </p:sp>
      <p:sp>
        <p:nvSpPr>
          <p:cNvPr id="20" name="PlaceHolder 2"/>
          <p:cNvSpPr>
            <a:spLocks noGrp="1"/>
          </p:cNvSpPr>
          <p:nvPr>
            <p:ph type="body"/>
          </p:nvPr>
        </p:nvSpPr>
        <p:spPr>
          <a:xfrm>
            <a:off x="457200" y="1203480"/>
            <a:ext cx="4015800" cy="1422720"/>
          </a:xfrm>
          <a:prstGeom prst="rect">
            <a:avLst/>
          </a:prstGeom>
        </p:spPr>
        <p:txBody>
          <a:bodyPr lIns="0" tIns="0" rIns="0" bIns="0"/>
          <a:lstStyle/>
          <a:p>
            <a:endParaRPr/>
          </a:p>
        </p:txBody>
      </p:sp>
      <p:sp>
        <p:nvSpPr>
          <p:cNvPr id="21" name="PlaceHolder 3"/>
          <p:cNvSpPr>
            <a:spLocks noGrp="1"/>
          </p:cNvSpPr>
          <p:nvPr>
            <p:ph type="body"/>
          </p:nvPr>
        </p:nvSpPr>
        <p:spPr>
          <a:xfrm>
            <a:off x="4674240" y="1203480"/>
            <a:ext cx="4015800" cy="1422720"/>
          </a:xfrm>
          <a:prstGeom prst="rect">
            <a:avLst/>
          </a:prstGeom>
        </p:spPr>
        <p:txBody>
          <a:bodyPr lIns="0" tIns="0" rIns="0" bIns="0"/>
          <a:lstStyle/>
          <a:p>
            <a:endParaRPr/>
          </a:p>
        </p:txBody>
      </p:sp>
      <p:sp>
        <p:nvSpPr>
          <p:cNvPr id="22" name="PlaceHolder 4"/>
          <p:cNvSpPr>
            <a:spLocks noGrp="1"/>
          </p:cNvSpPr>
          <p:nvPr>
            <p:ph type="body"/>
          </p:nvPr>
        </p:nvSpPr>
        <p:spPr>
          <a:xfrm>
            <a:off x="457200" y="2761920"/>
            <a:ext cx="8229240" cy="1422720"/>
          </a:xfrm>
          <a:prstGeom prst="rect">
            <a:avLst/>
          </a:prstGeom>
        </p:spPr>
        <p:txBody>
          <a:bodyPr lIns="0" tIns="0" rIns="0" bIns="0"/>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PlaceHolder 1"/>
          <p:cNvSpPr>
            <a:spLocks noGrp="1"/>
          </p:cNvSpPr>
          <p:nvPr>
            <p:ph type="title"/>
          </p:nvPr>
        </p:nvSpPr>
        <p:spPr>
          <a:xfrm>
            <a:off x="457200" y="205200"/>
            <a:ext cx="8229240" cy="858600"/>
          </a:xfrm>
          <a:prstGeom prst="rect">
            <a:avLst/>
          </a:prstGeom>
        </p:spPr>
        <p:txBody>
          <a:bodyPr lIns="0" tIns="0" rIns="0" bIns="0" anchor="ctr"/>
          <a:lstStyle/>
          <a:p>
            <a:r>
              <a:rPr lang="cs-CZ">
                <a:latin typeface="Times New Roman"/>
              </a:rPr>
              <a:t>Klikněte pro úpravu formátu textu nadpisu</a:t>
            </a:r>
            <a:endParaRPr/>
          </a:p>
        </p:txBody>
      </p:sp>
      <p:sp>
        <p:nvSpPr>
          <p:cNvPr id="3" name="PlaceHolder 2"/>
          <p:cNvSpPr>
            <a:spLocks noGrp="1"/>
          </p:cNvSpPr>
          <p:nvPr>
            <p:ph type="body"/>
          </p:nvPr>
        </p:nvSpPr>
        <p:spPr>
          <a:xfrm>
            <a:off x="457200" y="1203480"/>
            <a:ext cx="8229240" cy="2982960"/>
          </a:xfrm>
          <a:prstGeom prst="rect">
            <a:avLst/>
          </a:prstGeom>
        </p:spPr>
        <p:txBody>
          <a:bodyPr lIns="0" tIns="0" rIns="0" bIns="0"/>
          <a:lstStyle/>
          <a:p>
            <a:pPr>
              <a:buSzPct val="45000"/>
              <a:buFont typeface="StarSymbol"/>
              <a:buChar char=""/>
            </a:pPr>
            <a:r>
              <a:rPr lang="cs-CZ" sz="3200">
                <a:latin typeface="Times New Roman"/>
              </a:rPr>
              <a:t>Klikněte pro úpravu formátu textu osnovy</a:t>
            </a:r>
            <a:endParaRPr/>
          </a:p>
          <a:p>
            <a:pPr lvl="1">
              <a:buSzPct val="75000"/>
              <a:buFont typeface="StarSymbol"/>
              <a:buChar char=""/>
            </a:pPr>
            <a:r>
              <a:rPr lang="cs-CZ" sz="2400">
                <a:latin typeface="Times New Roman"/>
              </a:rPr>
              <a:t>Druhá úroveň</a:t>
            </a:r>
            <a:endParaRPr/>
          </a:p>
          <a:p>
            <a:pPr lvl="2">
              <a:buSzPct val="45000"/>
              <a:buFont typeface="StarSymbol"/>
              <a:buChar char=""/>
            </a:pPr>
            <a:r>
              <a:rPr lang="cs-CZ" sz="2000">
                <a:latin typeface="Times New Roman"/>
              </a:rPr>
              <a:t>Třetí úroveň</a:t>
            </a:r>
            <a:endParaRPr/>
          </a:p>
          <a:p>
            <a:pPr lvl="3">
              <a:buSzPct val="75000"/>
              <a:buFont typeface="StarSymbol"/>
              <a:buChar char=""/>
            </a:pPr>
            <a:r>
              <a:rPr lang="cs-CZ" sz="2000">
                <a:latin typeface="Times New Roman"/>
              </a:rPr>
              <a:t>Čtvrtá úroveň osnovy</a:t>
            </a:r>
            <a:endParaRPr/>
          </a:p>
          <a:p>
            <a:pPr lvl="4">
              <a:buSzPct val="45000"/>
              <a:buFont typeface="StarSymbol"/>
              <a:buChar char=""/>
            </a:pPr>
            <a:r>
              <a:rPr lang="cs-CZ" sz="2000">
                <a:latin typeface="Times New Roman"/>
              </a:rPr>
              <a:t>Pátá úroveň osnovy</a:t>
            </a:r>
            <a:endParaRPr/>
          </a:p>
          <a:p>
            <a:pPr lvl="5">
              <a:buSzPct val="45000"/>
              <a:buFont typeface="StarSymbol"/>
              <a:buChar char=""/>
            </a:pPr>
            <a:r>
              <a:rPr lang="cs-CZ" sz="2000">
                <a:latin typeface="Times New Roman"/>
              </a:rPr>
              <a:t>Šestá úroveň</a:t>
            </a:r>
            <a:endParaRPr/>
          </a:p>
          <a:p>
            <a:pPr lvl="6">
              <a:buSzPct val="45000"/>
              <a:buFont typeface="StarSymbol"/>
              <a:buChar char=""/>
            </a:pPr>
            <a:r>
              <a:rPr lang="cs-CZ" sz="2000">
                <a:latin typeface="Times New Roman"/>
              </a:rPr>
              <a:t>Sedmá úroveň</a:t>
            </a:r>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75"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ags" Target="../tags/tag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2" name="Obrázek 7"/>
          <p:cNvPicPr/>
          <p:nvPr/>
        </p:nvPicPr>
        <p:blipFill>
          <a:blip r:embed="rId2"/>
          <a:stretch/>
        </p:blipFill>
        <p:spPr>
          <a:xfrm>
            <a:off x="6948360" y="555480"/>
            <a:ext cx="1699200" cy="1325160"/>
          </a:xfrm>
          <a:prstGeom prst="rect">
            <a:avLst/>
          </a:prstGeom>
          <a:ln>
            <a:noFill/>
          </a:ln>
        </p:spPr>
      </p:pic>
      <p:sp>
        <p:nvSpPr>
          <p:cNvPr id="83" name="CustomShape 1"/>
          <p:cNvSpPr/>
          <p:nvPr/>
        </p:nvSpPr>
        <p:spPr>
          <a:xfrm>
            <a:off x="251640" y="267480"/>
            <a:ext cx="5616360" cy="4608000"/>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p:style>
        <p:txBody>
          <a:bodyPr/>
          <a:lstStyle/>
          <a:p>
            <a:endParaRPr lang="cs-CZ"/>
          </a:p>
        </p:txBody>
      </p:sp>
      <p:sp>
        <p:nvSpPr>
          <p:cNvPr id="84" name="TextShape 2"/>
          <p:cNvSpPr txBox="1"/>
          <p:nvPr/>
        </p:nvSpPr>
        <p:spPr>
          <a:xfrm>
            <a:off x="467640" y="699480"/>
            <a:ext cx="5112360" cy="2160000"/>
          </a:xfrm>
          <a:prstGeom prst="rect">
            <a:avLst/>
          </a:prstGeom>
          <a:noFill/>
          <a:ln>
            <a:noFill/>
          </a:ln>
        </p:spPr>
        <p:txBody>
          <a:bodyPr lIns="90000" tIns="45000" rIns="90000" bIns="45000"/>
          <a:lstStyle/>
          <a:p>
            <a:pPr>
              <a:lnSpc>
                <a:spcPct val="100000"/>
              </a:lnSpc>
            </a:pPr>
            <a:r>
              <a:rPr lang="en" sz="4000" b="1" strike="noStrike" dirty="0">
                <a:solidFill>
                  <a:srgbClr val="FFFFFF"/>
                </a:solidFill>
                <a:latin typeface="Times New Roman"/>
              </a:rPr>
              <a:t>Enterprise </a:t>
            </a:r>
            <a:r>
              <a:rPr lang="en" sz="4000" b="1" dirty="0">
                <a:solidFill>
                  <a:srgbClr val="FFFFFF"/>
                </a:solidFill>
                <a:latin typeface="Times New Roman"/>
              </a:rPr>
              <a:t>Theory </a:t>
            </a:r>
            <a:r>
              <a:rPr lang="en" sz="4000" b="1" strike="noStrike" dirty="0">
                <a:solidFill>
                  <a:srgbClr val="FFFFFF"/>
                </a:solidFill>
                <a:latin typeface="Times New Roman"/>
              </a:rPr>
              <a:t>: Costs</a:t>
            </a:r>
            <a:endParaRPr dirty="0"/>
          </a:p>
        </p:txBody>
      </p:sp>
    </p:spTree>
    <p:extLst>
      <p:ext uri="{BB962C8B-B14F-4D97-AF65-F5344CB8AC3E}">
        <p14:creationId xmlns:p14="http://schemas.microsoft.com/office/powerpoint/2010/main" val="3311786458"/>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 name="TextShape 2"/>
          <p:cNvSpPr txBox="1"/>
          <p:nvPr/>
        </p:nvSpPr>
        <p:spPr>
          <a:xfrm>
            <a:off x="251640" y="123480"/>
            <a:ext cx="7488360" cy="507240"/>
          </a:xfrm>
          <a:prstGeom prst="rect">
            <a:avLst/>
          </a:prstGeom>
          <a:noFill/>
          <a:ln>
            <a:noFill/>
          </a:ln>
        </p:spPr>
        <p:txBody>
          <a:bodyPr lIns="90000" tIns="45000" rIns="90000" bIns="45000"/>
          <a:lstStyle/>
          <a:p>
            <a:pPr>
              <a:lnSpc>
                <a:spcPct val="100000"/>
              </a:lnSpc>
            </a:pPr>
            <a:r>
              <a:rPr lang="en" sz="1400" strike="noStrike" dirty="0">
                <a:solidFill>
                  <a:srgbClr val="307871"/>
                </a:solidFill>
                <a:latin typeface="Times New Roman"/>
              </a:rPr>
              <a:t>CONTROLLING</a:t>
            </a:r>
            <a:endParaRPr dirty="0"/>
          </a:p>
        </p:txBody>
      </p:sp>
      <p:sp>
        <p:nvSpPr>
          <p:cNvPr id="4" name="Obdélník 3"/>
          <p:cNvSpPr/>
          <p:nvPr/>
        </p:nvSpPr>
        <p:spPr>
          <a:xfrm>
            <a:off x="251642" y="818519"/>
            <a:ext cx="7399734" cy="3416320"/>
          </a:xfrm>
          <a:prstGeom prst="rect">
            <a:avLst/>
          </a:prstGeom>
        </p:spPr>
        <p:txBody>
          <a:bodyPr wrap="square">
            <a:spAutoFit/>
          </a:bodyPr>
          <a:lstStyle/>
          <a:p>
            <a:r>
              <a:rPr lang="en" b="1" dirty="0">
                <a:latin typeface="+mj-lt"/>
              </a:rPr>
              <a:t>Example:</a:t>
            </a:r>
          </a:p>
          <a:p>
            <a:r>
              <a:rPr lang="en" dirty="0">
                <a:latin typeface="+mj-lt"/>
              </a:rPr>
              <a:t>The amount of energy costs in 2014 was 55,600 CZK, in 2015 this amount was 29,300 CZK. Sales in 2014 amounted to 820,500 CZK, in 2015 they amounted to 865,000 CZK. Calculate the reaction coefficient.</a:t>
            </a:r>
          </a:p>
          <a:p>
            <a:endParaRPr lang="cs-CZ" dirty="0">
              <a:latin typeface="+mj-lt"/>
            </a:endParaRPr>
          </a:p>
          <a:p>
            <a:endParaRPr lang="cs-CZ" dirty="0">
              <a:latin typeface="+mj-lt"/>
            </a:endParaRPr>
          </a:p>
          <a:p>
            <a:endParaRPr lang="cs-CZ" dirty="0">
              <a:latin typeface="+mj-lt"/>
            </a:endParaRPr>
          </a:p>
          <a:p>
            <a:endParaRPr lang="cs-CZ" dirty="0">
              <a:latin typeface="+mj-lt"/>
            </a:endParaRPr>
          </a:p>
          <a:p>
            <a:endParaRPr lang="cs-CZ" dirty="0">
              <a:latin typeface="+mj-lt"/>
            </a:endParaRPr>
          </a:p>
          <a:p>
            <a:endParaRPr lang="cs-CZ" dirty="0">
              <a:latin typeface="+mj-lt"/>
            </a:endParaRPr>
          </a:p>
          <a:p>
            <a:endParaRPr lang="cs-CZ" dirty="0">
              <a:latin typeface="+mj-lt"/>
            </a:endParaRPr>
          </a:p>
          <a:p>
            <a:r>
              <a:rPr lang="en" dirty="0">
                <a:latin typeface="+mj-lt"/>
              </a:rPr>
              <a:t> </a:t>
            </a:r>
            <a:r>
              <a:rPr lang="en" b="1" dirty="0">
                <a:solidFill>
                  <a:srgbClr val="000000"/>
                </a:solidFill>
                <a:latin typeface="+mj-lt"/>
              </a:rPr>
              <a:t> </a:t>
            </a:r>
            <a:endParaRPr lang="cs-CZ" dirty="0">
              <a:latin typeface="+mj-lt"/>
            </a:endParaRPr>
          </a:p>
        </p:txBody>
      </p:sp>
    </p:spTree>
    <p:extLst>
      <p:ext uri="{BB962C8B-B14F-4D97-AF65-F5344CB8AC3E}">
        <p14:creationId xmlns:p14="http://schemas.microsoft.com/office/powerpoint/2010/main" val="2407048202"/>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 name="TextShape 2"/>
          <p:cNvSpPr txBox="1"/>
          <p:nvPr/>
        </p:nvSpPr>
        <p:spPr>
          <a:xfrm>
            <a:off x="251640" y="123480"/>
            <a:ext cx="7488360" cy="507240"/>
          </a:xfrm>
          <a:prstGeom prst="rect">
            <a:avLst/>
          </a:prstGeom>
          <a:noFill/>
          <a:ln>
            <a:noFill/>
          </a:ln>
        </p:spPr>
        <p:txBody>
          <a:bodyPr lIns="90000" tIns="45000" rIns="90000" bIns="45000"/>
          <a:lstStyle/>
          <a:p>
            <a:pPr>
              <a:lnSpc>
                <a:spcPct val="100000"/>
              </a:lnSpc>
            </a:pPr>
            <a:r>
              <a:rPr lang="en" sz="1400" strike="noStrike" dirty="0">
                <a:solidFill>
                  <a:srgbClr val="307871"/>
                </a:solidFill>
                <a:latin typeface="Times New Roman"/>
              </a:rPr>
              <a:t>CONTROLLING</a:t>
            </a:r>
            <a:endParaRPr dirty="0"/>
          </a:p>
        </p:txBody>
      </p:sp>
      <p:sp>
        <p:nvSpPr>
          <p:cNvPr id="3" name="TextovéPole 2">
            <a:extLst>
              <a:ext uri="{FF2B5EF4-FFF2-40B4-BE49-F238E27FC236}">
                <a16:creationId xmlns:a16="http://schemas.microsoft.com/office/drawing/2014/main" id="{3FEC5316-4161-0A49-D5AD-CD1EEBDBEC4D}"/>
              </a:ext>
            </a:extLst>
          </p:cNvPr>
          <p:cNvSpPr txBox="1"/>
          <p:nvPr/>
        </p:nvSpPr>
        <p:spPr>
          <a:xfrm>
            <a:off x="736375" y="963147"/>
            <a:ext cx="7254477" cy="2308324"/>
          </a:xfrm>
          <a:prstGeom prst="rect">
            <a:avLst/>
          </a:prstGeom>
          <a:noFill/>
        </p:spPr>
        <p:txBody>
          <a:bodyPr wrap="square">
            <a:spAutoFit/>
          </a:bodyPr>
          <a:lstStyle/>
          <a:p>
            <a:r>
              <a:rPr lang="en" b="1" dirty="0">
                <a:latin typeface="+mj-lt"/>
              </a:rPr>
              <a:t>Example:</a:t>
            </a:r>
          </a:p>
          <a:p>
            <a:pPr algn="just"/>
            <a:r>
              <a:rPr lang="en" dirty="0">
                <a:latin typeface="+mj-lt"/>
              </a:rPr>
              <a:t>The amount of energy costs in 2014 was 55,600 CZK, in 2015 this amount was 29,300 CZK. Sales in 2014 amounted to 820,500 CZK, in 2015 they amounted to 865,000 CZK. Calculate the reaction coefficient.</a:t>
            </a:r>
          </a:p>
          <a:p>
            <a:endParaRPr lang="cs-CZ" dirty="0">
              <a:latin typeface="+mj-lt"/>
            </a:endParaRPr>
          </a:p>
          <a:p>
            <a:r>
              <a:rPr lang="en" b="1" dirty="0">
                <a:latin typeface="+mj-lt"/>
              </a:rPr>
              <a:t>Solution:</a:t>
            </a:r>
          </a:p>
          <a:p>
            <a:r>
              <a:rPr lang="en" dirty="0"/>
              <a:t>k = (N1/N0)/(V1/V0)</a:t>
            </a:r>
          </a:p>
          <a:p>
            <a:r>
              <a:rPr lang="en" dirty="0">
                <a:latin typeface="+mj-lt"/>
              </a:rPr>
              <a:t>k = (29,300/55,600)(865,000/820,500) = 0.527/1.054 = 0.5</a:t>
            </a:r>
          </a:p>
        </p:txBody>
      </p:sp>
    </p:spTree>
    <p:extLst>
      <p:ext uri="{BB962C8B-B14F-4D97-AF65-F5344CB8AC3E}">
        <p14:creationId xmlns:p14="http://schemas.microsoft.com/office/powerpoint/2010/main" val="4118380816"/>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 name="TextShape 2"/>
          <p:cNvSpPr txBox="1"/>
          <p:nvPr/>
        </p:nvSpPr>
        <p:spPr>
          <a:xfrm>
            <a:off x="251640" y="123480"/>
            <a:ext cx="7488360" cy="507240"/>
          </a:xfrm>
          <a:prstGeom prst="rect">
            <a:avLst/>
          </a:prstGeom>
          <a:noFill/>
          <a:ln>
            <a:noFill/>
          </a:ln>
        </p:spPr>
        <p:txBody>
          <a:bodyPr lIns="90000" tIns="45000" rIns="90000" bIns="45000"/>
          <a:lstStyle/>
          <a:p>
            <a:pPr>
              <a:lnSpc>
                <a:spcPct val="100000"/>
              </a:lnSpc>
            </a:pPr>
            <a:r>
              <a:rPr lang="en" sz="1400" strike="noStrike" dirty="0">
                <a:solidFill>
                  <a:srgbClr val="307871"/>
                </a:solidFill>
                <a:latin typeface="Times New Roman"/>
              </a:rPr>
              <a:t>CONTROLLING: Costs</a:t>
            </a:r>
            <a:endParaRPr dirty="0"/>
          </a:p>
        </p:txBody>
      </p:sp>
      <p:sp>
        <p:nvSpPr>
          <p:cNvPr id="2" name="Obdélník 1"/>
          <p:cNvSpPr/>
          <p:nvPr/>
        </p:nvSpPr>
        <p:spPr>
          <a:xfrm>
            <a:off x="251640" y="741066"/>
            <a:ext cx="8343720" cy="3770263"/>
          </a:xfrm>
          <a:prstGeom prst="rect">
            <a:avLst/>
          </a:prstGeom>
        </p:spPr>
        <p:txBody>
          <a:bodyPr wrap="square">
            <a:spAutoFit/>
          </a:bodyPr>
          <a:lstStyle/>
          <a:p>
            <a:pPr marL="0" lvl="2" algn="just">
              <a:spcBef>
                <a:spcPts val="1200"/>
              </a:spcBef>
              <a:spcAft>
                <a:spcPts val="600"/>
              </a:spcAft>
            </a:pPr>
            <a:r>
              <a:rPr lang="en" b="1" dirty="0">
                <a:latin typeface="+mj-lt"/>
                <a:ea typeface="Calibri" panose="020F0502020204030204" pitchFamily="34" charset="0"/>
                <a:cs typeface="Times New Roman" panose="02020603050405020304" pitchFamily="18" charset="0"/>
              </a:rPr>
              <a:t>Breakdown of costs from the point of view of internal cost management</a:t>
            </a:r>
          </a:p>
          <a:p>
            <a:pPr marL="285750" indent="-285750" algn="just">
              <a:buFont typeface="Arial" panose="020B0604020202020204" pitchFamily="34" charset="0"/>
              <a:buChar char="•"/>
            </a:pPr>
            <a:r>
              <a:rPr lang="en" spc="150" dirty="0">
                <a:latin typeface="+mj-lt"/>
                <a:ea typeface="Calibri" panose="020F0502020204030204" pitchFamily="34" charset="0"/>
                <a:cs typeface="Times New Roman" panose="02020603050405020304" pitchFamily="18" charset="0"/>
              </a:rPr>
              <a:t>primary costs – </a:t>
            </a:r>
            <a:r>
              <a:rPr lang="en" dirty="0">
                <a:latin typeface="+mj-lt"/>
                <a:ea typeface="Calibri" panose="020F0502020204030204" pitchFamily="34" charset="0"/>
                <a:cs typeface="Times New Roman" panose="02020603050405020304" pitchFamily="18" charset="0"/>
              </a:rPr>
              <a:t>arising from the consumption of economic resources from the external environment of the enterprise</a:t>
            </a:r>
          </a:p>
          <a:p>
            <a:pPr marL="285750" indent="-285750" algn="just">
              <a:buFont typeface="Arial" panose="020B0604020202020204" pitchFamily="34" charset="0"/>
              <a:buChar char="•"/>
            </a:pPr>
            <a:r>
              <a:rPr lang="en" spc="150" dirty="0">
                <a:latin typeface="+mj-lt"/>
                <a:ea typeface="Calibri" panose="020F0502020204030204" pitchFamily="34" charset="0"/>
                <a:cs typeface="Times New Roman" panose="02020603050405020304" pitchFamily="18" charset="0"/>
              </a:rPr>
              <a:t>secondary costs:</a:t>
            </a:r>
          </a:p>
          <a:p>
            <a:pPr marL="742950" lvl="1" indent="-285750" algn="just">
              <a:buFont typeface="Courier New" panose="02070309020205020404" pitchFamily="49" charset="0"/>
              <a:buChar char="o"/>
            </a:pPr>
            <a:r>
              <a:rPr lang="en" dirty="0">
                <a:latin typeface="+mj-lt"/>
                <a:ea typeface="Calibri" panose="020F0502020204030204" pitchFamily="34" charset="0"/>
                <a:cs typeface="Times New Roman" panose="02020603050405020304" pitchFamily="18" charset="0"/>
              </a:rPr>
              <a:t>they arise from transfers of intra-company services between cost centers within the company</a:t>
            </a:r>
          </a:p>
          <a:p>
            <a:pPr marL="742950" lvl="1" indent="-285750" algn="just">
              <a:buFont typeface="Courier New" panose="02070309020205020404" pitchFamily="49" charset="0"/>
              <a:buChar char="o"/>
            </a:pPr>
            <a:r>
              <a:rPr lang="en" dirty="0">
                <a:latin typeface="+mj-lt"/>
                <a:ea typeface="Calibri" panose="020F0502020204030204" pitchFamily="34" charset="0"/>
                <a:cs typeface="Times New Roman" panose="02020603050405020304" pitchFamily="18" charset="0"/>
              </a:rPr>
              <a:t>they arise from the center that receives in-house services created by the supplying center of the same company</a:t>
            </a:r>
          </a:p>
          <a:p>
            <a:pPr algn="just"/>
            <a:endParaRPr lang="cs-CZ" b="1" dirty="0">
              <a:latin typeface="+mj-lt"/>
              <a:ea typeface="Calibri" panose="020F0502020204030204" pitchFamily="34" charset="0"/>
              <a:cs typeface="Times New Roman" panose="02020603050405020304" pitchFamily="18" charset="0"/>
            </a:endParaRPr>
          </a:p>
          <a:p>
            <a:pPr algn="just"/>
            <a:r>
              <a:rPr lang="en" b="1" dirty="0">
                <a:latin typeface="+mj-lt"/>
                <a:ea typeface="Calibri" panose="020F0502020204030204" pitchFamily="34" charset="0"/>
                <a:cs typeface="Times New Roman" panose="02020603050405020304" pitchFamily="18" charset="0"/>
              </a:rPr>
              <a:t>Example:</a:t>
            </a:r>
          </a:p>
          <a:p>
            <a:pPr algn="just"/>
            <a:r>
              <a:rPr lang="en" dirty="0">
                <a:latin typeface="+mj-lt"/>
                <a:ea typeface="Calibri" panose="020F0502020204030204" pitchFamily="34" charset="0"/>
                <a:cs typeface="Times New Roman" panose="02020603050405020304" pitchFamily="18" charset="0"/>
              </a:rPr>
              <a:t>In the company, the transport plant will ensure the transportation of material for the production plant, then the performance of the transport plant is a secondary cost of the production plant. However, if the transport is provided by an external carrier, it will be primary cargo.</a:t>
            </a:r>
          </a:p>
        </p:txBody>
      </p:sp>
    </p:spTree>
    <p:extLst>
      <p:ext uri="{BB962C8B-B14F-4D97-AF65-F5344CB8AC3E}">
        <p14:creationId xmlns:p14="http://schemas.microsoft.com/office/powerpoint/2010/main" val="884583561"/>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 name="TextShape 2"/>
          <p:cNvSpPr txBox="1"/>
          <p:nvPr/>
        </p:nvSpPr>
        <p:spPr>
          <a:xfrm>
            <a:off x="251640" y="123480"/>
            <a:ext cx="7488360" cy="507240"/>
          </a:xfrm>
          <a:prstGeom prst="rect">
            <a:avLst/>
          </a:prstGeom>
          <a:noFill/>
          <a:ln>
            <a:noFill/>
          </a:ln>
        </p:spPr>
        <p:txBody>
          <a:bodyPr lIns="90000" tIns="45000" rIns="90000" bIns="45000"/>
          <a:lstStyle/>
          <a:p>
            <a:pPr>
              <a:lnSpc>
                <a:spcPct val="100000"/>
              </a:lnSpc>
            </a:pPr>
            <a:r>
              <a:rPr lang="en" sz="1400" strike="noStrike" dirty="0">
                <a:solidFill>
                  <a:srgbClr val="307871"/>
                </a:solidFill>
                <a:latin typeface="Times New Roman"/>
              </a:rPr>
              <a:t>CONTROLLING: Costs</a:t>
            </a:r>
            <a:endParaRPr dirty="0"/>
          </a:p>
        </p:txBody>
      </p:sp>
      <p:sp>
        <p:nvSpPr>
          <p:cNvPr id="2" name="Obdélník 1"/>
          <p:cNvSpPr/>
          <p:nvPr/>
        </p:nvSpPr>
        <p:spPr>
          <a:xfrm>
            <a:off x="251639" y="702008"/>
            <a:ext cx="7418795" cy="3293209"/>
          </a:xfrm>
          <a:prstGeom prst="rect">
            <a:avLst/>
          </a:prstGeom>
        </p:spPr>
        <p:txBody>
          <a:bodyPr wrap="square">
            <a:spAutoFit/>
          </a:bodyPr>
          <a:lstStyle/>
          <a:p>
            <a:pPr marL="0" lvl="2" algn="just">
              <a:spcBef>
                <a:spcPts val="1200"/>
              </a:spcBef>
              <a:spcAft>
                <a:spcPts val="600"/>
              </a:spcAft>
            </a:pPr>
            <a:r>
              <a:rPr lang="en" b="1" dirty="0">
                <a:latin typeface="+mj-lt"/>
                <a:ea typeface="Calibri" panose="020F0502020204030204" pitchFamily="34" charset="0"/>
                <a:cs typeface="Times New Roman" panose="02020603050405020304" pitchFamily="18" charset="0"/>
              </a:rPr>
              <a:t>Costs by business function</a:t>
            </a:r>
          </a:p>
          <a:p>
            <a:pPr marL="285750" indent="-285750" algn="just">
              <a:spcAft>
                <a:spcPts val="600"/>
              </a:spcAft>
              <a:buFont typeface="Arial" panose="020B0604020202020204" pitchFamily="34" charset="0"/>
              <a:buChar char="•"/>
            </a:pPr>
            <a:r>
              <a:rPr lang="en" dirty="0">
                <a:latin typeface="+mj-lt"/>
                <a:ea typeface="Calibri" panose="020F0502020204030204" pitchFamily="34" charset="0"/>
                <a:cs typeface="Times New Roman" panose="02020603050405020304" pitchFamily="18" charset="0"/>
              </a:rPr>
              <a:t>according to the activity (function) with which the arising costs are connected, the following can be distinguished:</a:t>
            </a:r>
          </a:p>
          <a:p>
            <a:pPr marL="800100" lvl="1" indent="-342900" algn="just">
              <a:buFont typeface="Courier New" panose="02070309020205020404" pitchFamily="49" charset="0"/>
              <a:buChar char="o"/>
            </a:pPr>
            <a:r>
              <a:rPr lang="en" spc="150" dirty="0">
                <a:latin typeface="+mj-lt"/>
                <a:ea typeface="Calibri" panose="020F0502020204030204" pitchFamily="34" charset="0"/>
                <a:cs typeface="Times New Roman" panose="02020603050405020304" pitchFamily="18" charset="0"/>
              </a:rPr>
              <a:t>acquisition costs </a:t>
            </a:r>
            <a:r>
              <a:rPr lang="en" dirty="0">
                <a:latin typeface="+mj-lt"/>
                <a:ea typeface="Calibri" panose="020F0502020204030204" pitchFamily="34" charset="0"/>
                <a:cs typeface="Times New Roman" panose="02020603050405020304" pitchFamily="18" charset="0"/>
              </a:rPr>
              <a:t>(negotiations on material supplies, ordering materials, transportation of materials, ...)</a:t>
            </a:r>
          </a:p>
          <a:p>
            <a:pPr marL="800100" lvl="1" indent="-342900" algn="just">
              <a:buFont typeface="Courier New" panose="02070309020205020404" pitchFamily="49" charset="0"/>
              <a:buChar char="o"/>
            </a:pPr>
            <a:r>
              <a:rPr lang="en" spc="150" dirty="0">
                <a:latin typeface="+mj-lt"/>
                <a:ea typeface="Calibri" panose="020F0502020204030204" pitchFamily="34" charset="0"/>
                <a:cs typeface="Times New Roman" panose="02020603050405020304" pitchFamily="18" charset="0"/>
              </a:rPr>
              <a:t>storage costs </a:t>
            </a:r>
            <a:r>
              <a:rPr lang="en" dirty="0">
                <a:latin typeface="+mj-lt"/>
                <a:ea typeface="Calibri" panose="020F0502020204030204" pitchFamily="34" charset="0"/>
                <a:cs typeface="Times New Roman" panose="02020603050405020304" pitchFamily="18" charset="0"/>
              </a:rPr>
              <a:t>(storage of material in the warehouse, suitable conditions for storing the material, inventory records, issue of material from the warehouse)</a:t>
            </a:r>
          </a:p>
          <a:p>
            <a:pPr marL="800100" lvl="1" indent="-342900" algn="just">
              <a:buFont typeface="Courier New" panose="02070309020205020404" pitchFamily="49" charset="0"/>
              <a:buChar char="o"/>
            </a:pPr>
            <a:r>
              <a:rPr lang="en" dirty="0">
                <a:latin typeface="+mj-lt"/>
                <a:ea typeface="Calibri" panose="020F0502020204030204" pitchFamily="34" charset="0"/>
                <a:cs typeface="Times New Roman" panose="02020603050405020304" pitchFamily="18" charset="0"/>
              </a:rPr>
              <a:t>costs consumed within the production process</a:t>
            </a:r>
          </a:p>
          <a:p>
            <a:pPr marL="800100" lvl="1" indent="-342900" algn="just">
              <a:buFont typeface="Courier New" panose="02070309020205020404" pitchFamily="49" charset="0"/>
              <a:buChar char="o"/>
            </a:pPr>
            <a:r>
              <a:rPr lang="en" dirty="0">
                <a:latin typeface="+mj-lt"/>
                <a:ea typeface="Calibri" panose="020F0502020204030204" pitchFamily="34" charset="0"/>
                <a:cs typeface="Times New Roman" panose="02020603050405020304" pitchFamily="18" charset="0"/>
              </a:rPr>
              <a:t>the costs of the activities of administrative departments</a:t>
            </a:r>
          </a:p>
          <a:p>
            <a:pPr marL="800100" lvl="1" indent="-342900" algn="just">
              <a:buFont typeface="Courier New" panose="02070309020205020404" pitchFamily="49" charset="0"/>
              <a:buChar char="o"/>
            </a:pPr>
            <a:r>
              <a:rPr lang="en" dirty="0">
                <a:latin typeface="+mj-lt"/>
                <a:ea typeface="Calibri" panose="020F0502020204030204" pitchFamily="34" charset="0"/>
                <a:cs typeface="Times New Roman" panose="02020603050405020304" pitchFamily="18" charset="0"/>
              </a:rPr>
              <a:t>costs associated with removal of finished products (sales)</a:t>
            </a:r>
            <a:endParaRPr lang="cs-CZ" dirty="0">
              <a:effectLst/>
              <a:latin typeface="+mj-l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86595741"/>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 name="TextShape 2"/>
          <p:cNvSpPr txBox="1"/>
          <p:nvPr/>
        </p:nvSpPr>
        <p:spPr>
          <a:xfrm>
            <a:off x="251640" y="123480"/>
            <a:ext cx="7488360" cy="507240"/>
          </a:xfrm>
          <a:prstGeom prst="rect">
            <a:avLst/>
          </a:prstGeom>
          <a:noFill/>
          <a:ln>
            <a:noFill/>
          </a:ln>
        </p:spPr>
        <p:txBody>
          <a:bodyPr lIns="90000" tIns="45000" rIns="90000" bIns="45000"/>
          <a:lstStyle/>
          <a:p>
            <a:pPr>
              <a:lnSpc>
                <a:spcPct val="100000"/>
              </a:lnSpc>
            </a:pPr>
            <a:r>
              <a:rPr lang="en" sz="1400" strike="noStrike" dirty="0">
                <a:solidFill>
                  <a:srgbClr val="307871"/>
                </a:solidFill>
                <a:latin typeface="Times New Roman"/>
              </a:rPr>
              <a:t>CONTROLLING: Costs</a:t>
            </a:r>
            <a:endParaRPr dirty="0"/>
          </a:p>
        </p:txBody>
      </p:sp>
      <p:sp>
        <p:nvSpPr>
          <p:cNvPr id="2" name="Obdélník 1"/>
          <p:cNvSpPr/>
          <p:nvPr/>
        </p:nvSpPr>
        <p:spPr>
          <a:xfrm>
            <a:off x="259879" y="852721"/>
            <a:ext cx="7488360" cy="3093154"/>
          </a:xfrm>
          <a:prstGeom prst="rect">
            <a:avLst/>
          </a:prstGeom>
        </p:spPr>
        <p:txBody>
          <a:bodyPr wrap="square">
            <a:spAutoFit/>
          </a:bodyPr>
          <a:lstStyle/>
          <a:p>
            <a:pPr marL="0" lvl="2" algn="just">
              <a:spcBef>
                <a:spcPts val="1200"/>
              </a:spcBef>
              <a:spcAft>
                <a:spcPts val="600"/>
              </a:spcAft>
            </a:pPr>
            <a:r>
              <a:rPr lang="en" b="1" dirty="0">
                <a:latin typeface="+mj-lt"/>
                <a:ea typeface="Calibri" panose="020F0502020204030204" pitchFamily="34" charset="0"/>
                <a:cs typeface="Times New Roman" panose="02020603050405020304" pitchFamily="18" charset="0"/>
              </a:rPr>
              <a:t>Managerial concept of costs</a:t>
            </a:r>
          </a:p>
          <a:p>
            <a:pPr marL="285750" indent="-285750" algn="just">
              <a:spcAft>
                <a:spcPts val="600"/>
              </a:spcAft>
              <a:buFont typeface="Arial" panose="020B0604020202020204" pitchFamily="34" charset="0"/>
              <a:buChar char="•"/>
            </a:pPr>
            <a:r>
              <a:rPr lang="en" dirty="0">
                <a:latin typeface="+mj-lt"/>
                <a:ea typeface="Calibri" panose="020F0502020204030204" pitchFamily="34" charset="0"/>
                <a:cs typeface="Times New Roman" panose="02020603050405020304" pitchFamily="18" charset="0"/>
              </a:rPr>
              <a:t>in contrast to the accounting concept of costs, it works with </a:t>
            </a:r>
            <a:r>
              <a:rPr lang="en" spc="150" dirty="0">
                <a:latin typeface="+mj-lt"/>
                <a:ea typeface="Calibri" panose="020F0502020204030204" pitchFamily="34" charset="0"/>
                <a:cs typeface="Times New Roman" panose="02020603050405020304" pitchFamily="18" charset="0"/>
              </a:rPr>
              <a:t>economic (real, relevant) costs </a:t>
            </a:r>
            <a:r>
              <a:rPr lang="en" dirty="0">
                <a:latin typeface="+mj-lt"/>
                <a:ea typeface="Calibri" panose="020F0502020204030204" pitchFamily="34" charset="0"/>
                <a:cs typeface="Times New Roman" panose="02020603050405020304" pitchFamily="18" charset="0"/>
              </a:rPr>
              <a:t>, which, in addition to costs, also include so-called </a:t>
            </a:r>
            <a:r>
              <a:rPr lang="en" spc="150" dirty="0">
                <a:latin typeface="+mj-lt"/>
                <a:ea typeface="Calibri" panose="020F0502020204030204" pitchFamily="34" charset="0"/>
                <a:cs typeface="Times New Roman" panose="02020603050405020304" pitchFamily="18" charset="0"/>
              </a:rPr>
              <a:t>opportunity (alternative) costs (costs of sacrificed (lost) opportunities </a:t>
            </a:r>
            <a:r>
              <a:rPr lang="en" dirty="0">
                <a:latin typeface="+mj-lt"/>
                <a:ea typeface="Calibri" panose="020F0502020204030204" pitchFamily="34" charset="0"/>
                <a:cs typeface="Times New Roman" panose="02020603050405020304" pitchFamily="18" charset="0"/>
              </a:rPr>
              <a:t>) – lost income that is lost when the production resource is not used for the best option</a:t>
            </a:r>
          </a:p>
          <a:p>
            <a:pPr marL="285750" indent="-285750" algn="just">
              <a:spcAft>
                <a:spcPts val="600"/>
              </a:spcAft>
              <a:buFont typeface="Arial" panose="020B0604020202020204" pitchFamily="34" charset="0"/>
              <a:buChar char="•"/>
            </a:pPr>
            <a:r>
              <a:rPr lang="en" dirty="0">
                <a:latin typeface="+mj-lt"/>
                <a:ea typeface="Calibri" panose="020F0502020204030204" pitchFamily="34" charset="0"/>
                <a:cs typeface="Times New Roman" panose="02020603050405020304" pitchFamily="18" charset="0"/>
              </a:rPr>
              <a:t>we define </a:t>
            </a:r>
            <a:r>
              <a:rPr lang="en" spc="150" dirty="0">
                <a:latin typeface="+mj-lt"/>
                <a:ea typeface="Calibri" panose="020F0502020204030204" pitchFamily="34" charset="0"/>
                <a:cs typeface="Times New Roman" panose="02020603050405020304" pitchFamily="18" charset="0"/>
              </a:rPr>
              <a:t>economic profit - </a:t>
            </a:r>
            <a:r>
              <a:rPr lang="en" dirty="0">
                <a:latin typeface="+mj-lt"/>
                <a:ea typeface="Calibri" panose="020F0502020204030204" pitchFamily="34" charset="0"/>
                <a:cs typeface="Times New Roman" panose="02020603050405020304" pitchFamily="18" charset="0"/>
              </a:rPr>
              <a:t>the difference between total revenue and economic costs</a:t>
            </a:r>
          </a:p>
          <a:p>
            <a:pPr marL="285750" indent="-285750" algn="just">
              <a:spcAft>
                <a:spcPts val="600"/>
              </a:spcAft>
              <a:buFont typeface="Arial" panose="020B0604020202020204" pitchFamily="34" charset="0"/>
              <a:buChar char="•"/>
            </a:pPr>
            <a:r>
              <a:rPr lang="en" dirty="0">
                <a:latin typeface="+mj-lt"/>
                <a:ea typeface="Calibri" panose="020F0502020204030204" pitchFamily="34" charset="0"/>
                <a:cs typeface="Times New Roman" panose="02020603050405020304" pitchFamily="18" charset="0"/>
              </a:rPr>
              <a:t>ATTENTION! Zero economic profit does not mean that the accounting shows a taxable base of 0!</a:t>
            </a:r>
          </a:p>
        </p:txBody>
      </p:sp>
    </p:spTree>
    <p:extLst>
      <p:ext uri="{BB962C8B-B14F-4D97-AF65-F5344CB8AC3E}">
        <p14:creationId xmlns:p14="http://schemas.microsoft.com/office/powerpoint/2010/main" val="2473301059"/>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 name="TextShape 2"/>
          <p:cNvSpPr txBox="1"/>
          <p:nvPr/>
        </p:nvSpPr>
        <p:spPr>
          <a:xfrm>
            <a:off x="251640" y="123480"/>
            <a:ext cx="7488360" cy="507240"/>
          </a:xfrm>
          <a:prstGeom prst="rect">
            <a:avLst/>
          </a:prstGeom>
          <a:noFill/>
          <a:ln>
            <a:noFill/>
          </a:ln>
        </p:spPr>
        <p:txBody>
          <a:bodyPr lIns="90000" tIns="45000" rIns="90000" bIns="45000"/>
          <a:lstStyle/>
          <a:p>
            <a:pPr>
              <a:lnSpc>
                <a:spcPct val="100000"/>
              </a:lnSpc>
            </a:pPr>
            <a:r>
              <a:rPr lang="en" sz="1400" strike="noStrike" dirty="0">
                <a:solidFill>
                  <a:srgbClr val="307871"/>
                </a:solidFill>
                <a:latin typeface="Times New Roman"/>
              </a:rPr>
              <a:t>CONTROLLING: Costs</a:t>
            </a:r>
            <a:endParaRPr dirty="0"/>
          </a:p>
        </p:txBody>
      </p:sp>
      <p:sp>
        <p:nvSpPr>
          <p:cNvPr id="2" name="Obdélník 1"/>
          <p:cNvSpPr/>
          <p:nvPr/>
        </p:nvSpPr>
        <p:spPr>
          <a:xfrm>
            <a:off x="536839" y="737364"/>
            <a:ext cx="7392481" cy="3250762"/>
          </a:xfrm>
          <a:prstGeom prst="rect">
            <a:avLst/>
          </a:prstGeom>
        </p:spPr>
        <p:txBody>
          <a:bodyPr wrap="square">
            <a:spAutoFit/>
          </a:bodyPr>
          <a:lstStyle/>
          <a:p>
            <a:pPr algn="just">
              <a:lnSpc>
                <a:spcPct val="115000"/>
              </a:lnSpc>
              <a:spcAft>
                <a:spcPts val="0"/>
              </a:spcAft>
            </a:pPr>
            <a:r>
              <a:rPr lang="en" b="1" u="sng" dirty="0">
                <a:latin typeface="+mj-lt"/>
                <a:ea typeface="Calibri" panose="020F0502020204030204" pitchFamily="34" charset="0"/>
                <a:cs typeface="Times New Roman" panose="02020603050405020304" pitchFamily="18" charset="0"/>
              </a:rPr>
              <a:t>Example</a:t>
            </a:r>
          </a:p>
          <a:p>
            <a:pPr algn="just">
              <a:lnSpc>
                <a:spcPct val="115000"/>
              </a:lnSpc>
              <a:spcAft>
                <a:spcPts val="0"/>
              </a:spcAft>
            </a:pPr>
            <a:endParaRPr lang="cs-CZ" dirty="0">
              <a:latin typeface="+mj-lt"/>
              <a:ea typeface="Calibri" panose="020F0502020204030204" pitchFamily="34" charset="0"/>
              <a:cs typeface="Times New Roman" panose="02020603050405020304" pitchFamily="18" charset="0"/>
            </a:endParaRPr>
          </a:p>
          <a:p>
            <a:pPr algn="just">
              <a:lnSpc>
                <a:spcPct val="115000"/>
              </a:lnSpc>
              <a:spcAft>
                <a:spcPts val="0"/>
              </a:spcAft>
            </a:pPr>
            <a:r>
              <a:rPr lang="en" dirty="0">
                <a:latin typeface="+mj-lt"/>
                <a:ea typeface="Calibri" panose="020F0502020204030204" pitchFamily="34" charset="0"/>
                <a:cs typeface="Times New Roman" panose="02020603050405020304" pitchFamily="18" charset="0"/>
              </a:rPr>
              <a:t>Libor Holub is currently employed as a truck driver and his annual gross salary was CZK 300,000. When he starts a business, he can no longer drive a truck. If he is going to run a business, he will need a barn, which he has been renting out for CZK 10,000 a year. He assumes that he will earn 540,000 CZK per year, while he will use materials and energy for 122,000 CZK, depreciation of equipment will amount to 40,000 CZK, other costs will be 60,000 CZK. Find out if Mr. Holub's business will pay off.</a:t>
            </a:r>
            <a:endParaRPr lang="cs-CZ" sz="1600" dirty="0">
              <a:latin typeface="+mj-lt"/>
              <a:ea typeface="Calibri" panose="020F0502020204030204" pitchFamily="34" charset="0"/>
              <a:cs typeface="Times New Roman" panose="02020603050405020304" pitchFamily="18" charset="0"/>
            </a:endParaRPr>
          </a:p>
          <a:p>
            <a:pPr algn="just">
              <a:lnSpc>
                <a:spcPct val="115000"/>
              </a:lnSpc>
              <a:spcAft>
                <a:spcPts val="0"/>
              </a:spcAft>
            </a:pPr>
            <a:r>
              <a:rPr lang="en" dirty="0">
                <a:latin typeface="+mj-lt"/>
                <a:ea typeface="Calibri" panose="020F0502020204030204" pitchFamily="34" charset="0"/>
                <a:cs typeface="Times New Roman" panose="02020603050405020304" pitchFamily="18" charset="0"/>
              </a:rPr>
              <a:t> </a:t>
            </a:r>
            <a:endParaRPr lang="cs-CZ" sz="1600" dirty="0">
              <a:effectLst/>
              <a:latin typeface="+mj-l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12251449"/>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Nadpis 1"/>
          <p:cNvSpPr>
            <a:spLocks noGrp="1"/>
          </p:cNvSpPr>
          <p:nvPr>
            <p:ph type="title"/>
          </p:nvPr>
        </p:nvSpPr>
        <p:spPr>
          <a:xfrm>
            <a:off x="258764" y="163461"/>
            <a:ext cx="7177876" cy="507240"/>
          </a:xfrm>
        </p:spPr>
        <p:txBody>
          <a:bodyPr rtlCol="0">
            <a:normAutofit/>
          </a:bodyPr>
          <a:lstStyle/>
          <a:p>
            <a:pPr>
              <a:defRPr/>
            </a:pPr>
            <a:r>
              <a:rPr lang="en" sz="2600" b="1" dirty="0">
                <a:solidFill>
                  <a:srgbClr val="307871"/>
                </a:solidFill>
                <a:ea typeface="+mn-ea"/>
                <a:cs typeface="+mn-cs"/>
              </a:rPr>
              <a:t>For a correct assessment of costs, you need to know:</a:t>
            </a:r>
          </a:p>
        </p:txBody>
      </p:sp>
      <p:sp>
        <p:nvSpPr>
          <p:cNvPr id="14339" name="Zástupný symbol pro obsah 2"/>
          <p:cNvSpPr>
            <a:spLocks noGrp="1"/>
          </p:cNvSpPr>
          <p:nvPr>
            <p:ph idx="4294967295"/>
          </p:nvPr>
        </p:nvSpPr>
        <p:spPr>
          <a:xfrm>
            <a:off x="409018" y="874514"/>
            <a:ext cx="7335758" cy="3394472"/>
          </a:xfrm>
          <a:prstGeom prst="rect">
            <a:avLst/>
          </a:prstGeom>
        </p:spPr>
        <p:txBody>
          <a:bodyPr/>
          <a:lstStyle/>
          <a:p>
            <a:pPr eaLnBrk="1" hangingPunct="1"/>
            <a:r>
              <a:rPr lang="en" sz="1600" b="1" dirty="0">
                <a:latin typeface="+mj-lt"/>
              </a:rPr>
              <a:t>Total cost </a:t>
            </a:r>
            <a:r>
              <a:rPr lang="en" sz="1600" dirty="0">
                <a:latin typeface="+mj-lt"/>
              </a:rPr>
              <a:t>as a function of production volume </a:t>
            </a:r>
            <a:r>
              <a:rPr lang="en" sz="1600" b="1" i="1" dirty="0">
                <a:latin typeface="+mj-lt"/>
              </a:rPr>
              <a:t>CN </a:t>
            </a:r>
            <a:r>
              <a:rPr lang="en" sz="1600" b="1" dirty="0">
                <a:latin typeface="+mj-lt"/>
              </a:rPr>
              <a:t>= </a:t>
            </a:r>
            <a:r>
              <a:rPr lang="en" sz="1600" b="1" i="1" dirty="0">
                <a:latin typeface="+mj-lt"/>
              </a:rPr>
              <a:t>f </a:t>
            </a:r>
            <a:r>
              <a:rPr lang="en" sz="1600" b="1" dirty="0">
                <a:latin typeface="+mj-lt"/>
              </a:rPr>
              <a:t>( </a:t>
            </a:r>
            <a:r>
              <a:rPr lang="en" sz="1600" b="1" i="1" dirty="0">
                <a:latin typeface="+mj-lt"/>
              </a:rPr>
              <a:t>Q </a:t>
            </a:r>
            <a:r>
              <a:rPr lang="en" sz="1600" b="1" dirty="0">
                <a:latin typeface="+mj-lt"/>
              </a:rPr>
              <a:t>)</a:t>
            </a:r>
          </a:p>
          <a:p>
            <a:pPr lvl="1"/>
            <a:r>
              <a:rPr lang="en" sz="1200" dirty="0">
                <a:latin typeface="+mj-lt"/>
              </a:rPr>
              <a:t>It should be true that as production increases, total costs should also increase</a:t>
            </a:r>
          </a:p>
          <a:p>
            <a:pPr eaLnBrk="1" hangingPunct="1"/>
            <a:r>
              <a:rPr lang="en" sz="1600" b="1" dirty="0">
                <a:latin typeface="+mj-lt"/>
              </a:rPr>
              <a:t>Average cost </a:t>
            </a:r>
            <a:r>
              <a:rPr lang="en" sz="1600" b="1" i="1" dirty="0">
                <a:latin typeface="+mj-lt"/>
              </a:rPr>
              <a:t>of CN </a:t>
            </a:r>
            <a:r>
              <a:rPr lang="en" sz="1600" b="1" dirty="0">
                <a:latin typeface="+mj-lt"/>
              </a:rPr>
              <a:t>/ </a:t>
            </a:r>
            <a:r>
              <a:rPr lang="en" sz="1600" b="1" i="1" dirty="0">
                <a:latin typeface="+mj-lt"/>
              </a:rPr>
              <a:t>Q</a:t>
            </a:r>
          </a:p>
          <a:p>
            <a:pPr eaLnBrk="1" hangingPunct="1"/>
            <a:r>
              <a:rPr lang="en" sz="1600" b="1" dirty="0">
                <a:latin typeface="+mj-lt"/>
                <a:cs typeface="Times New Roman" pitchFamily="18" charset="0"/>
              </a:rPr>
              <a:t>Business result: Revenues-total costs</a:t>
            </a:r>
          </a:p>
          <a:p>
            <a:pPr>
              <a:defRPr/>
            </a:pPr>
            <a:r>
              <a:rPr lang="en" sz="1600" b="1" dirty="0"/>
              <a:t>Cost effectiveness </a:t>
            </a:r>
            <a:r>
              <a:rPr lang="en" sz="1600" dirty="0"/>
              <a:t>: profit/cost</a:t>
            </a:r>
          </a:p>
          <a:p>
            <a:pPr>
              <a:defRPr/>
            </a:pPr>
            <a:r>
              <a:rPr lang="en" sz="1600" b="1" dirty="0"/>
              <a:t>Profitability of sales </a:t>
            </a:r>
            <a:r>
              <a:rPr lang="en" sz="1600" dirty="0"/>
              <a:t>: profit/sales</a:t>
            </a:r>
          </a:p>
          <a:p>
            <a:pPr>
              <a:defRPr/>
            </a:pPr>
            <a:r>
              <a:rPr lang="en" sz="1600" b="1" dirty="0"/>
              <a:t>Cost efficiency </a:t>
            </a:r>
            <a:r>
              <a:rPr lang="en" sz="1600" dirty="0"/>
              <a:t>: sales/costs …. should be greater than 1</a:t>
            </a:r>
          </a:p>
          <a:p>
            <a:pPr>
              <a:defRPr/>
            </a:pPr>
            <a:r>
              <a:rPr lang="en" sz="1600" b="1" dirty="0"/>
              <a:t>Cost h: </a:t>
            </a:r>
            <a:r>
              <a:rPr lang="en" sz="1600" dirty="0"/>
              <a:t>costs/revenues (sales) … opposite ratio, should be lower than 1</a:t>
            </a:r>
          </a:p>
          <a:p>
            <a:pPr>
              <a:defRPr/>
            </a:pPr>
            <a:r>
              <a:rPr lang="en" sz="1600" b="1" dirty="0"/>
              <a:t>Percentage change </a:t>
            </a:r>
            <a:r>
              <a:rPr lang="en" sz="1600" dirty="0"/>
              <a:t>(PZ) of costs per crown of revenues:</a:t>
            </a:r>
          </a:p>
          <a:p>
            <a:pPr lvl="1">
              <a:defRPr/>
            </a:pPr>
            <a:r>
              <a:rPr lang="en" sz="1100" dirty="0"/>
              <a:t>PZ= (h </a:t>
            </a:r>
            <a:r>
              <a:rPr lang="en" sz="1100" baseline="-25000" dirty="0"/>
              <a:t>1 </a:t>
            </a:r>
            <a:r>
              <a:rPr lang="en" sz="1100" dirty="0"/>
              <a:t>-h </a:t>
            </a:r>
            <a:r>
              <a:rPr lang="en" sz="1100" baseline="-25000" dirty="0"/>
              <a:t>0 </a:t>
            </a:r>
            <a:r>
              <a:rPr lang="en" sz="1100" dirty="0"/>
              <a:t>) / h </a:t>
            </a:r>
            <a:r>
              <a:rPr lang="en" sz="1100" baseline="-25000" dirty="0"/>
              <a:t>0 </a:t>
            </a:r>
            <a:r>
              <a:rPr lang="en" sz="1100" dirty="0"/>
              <a:t>x100,</a:t>
            </a:r>
          </a:p>
          <a:p>
            <a:pPr lvl="1">
              <a:defRPr/>
            </a:pPr>
            <a:r>
              <a:rPr lang="en" sz="1200" dirty="0"/>
              <a:t>h </a:t>
            </a:r>
            <a:r>
              <a:rPr lang="en" sz="1200" baseline="-25000" dirty="0"/>
              <a:t>0 </a:t>
            </a:r>
            <a:r>
              <a:rPr lang="en" sz="1200" dirty="0"/>
              <a:t>is the actual cost achieved in the previous year</a:t>
            </a:r>
          </a:p>
          <a:p>
            <a:pPr lvl="1">
              <a:defRPr/>
            </a:pPr>
            <a:r>
              <a:rPr lang="en" sz="1200" dirty="0"/>
              <a:t>h </a:t>
            </a:r>
            <a:r>
              <a:rPr lang="en" sz="1200" baseline="-25000" dirty="0"/>
              <a:t>1 </a:t>
            </a:r>
            <a:r>
              <a:rPr lang="en" sz="1200" dirty="0"/>
              <a:t>is the planned or expected cost in the current year</a:t>
            </a:r>
          </a:p>
          <a:p>
            <a:pPr eaLnBrk="1" hangingPunct="1"/>
            <a:endParaRPr lang="cs-CZ" sz="1800" b="1" dirty="0">
              <a:latin typeface="+mj-lt"/>
            </a:endParaRPr>
          </a:p>
          <a:p>
            <a:pPr eaLnBrk="1" hangingPunct="1"/>
            <a:endParaRPr lang="cs-CZ" sz="1800" dirty="0">
              <a:latin typeface="+mj-lt"/>
            </a:endParaRPr>
          </a:p>
        </p:txBody>
      </p:sp>
    </p:spTree>
    <p:extLst>
      <p:ext uri="{BB962C8B-B14F-4D97-AF65-F5344CB8AC3E}">
        <p14:creationId xmlns:p14="http://schemas.microsoft.com/office/powerpoint/2010/main" val="88412342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6FCAF99-648F-1B46-A9E8-C55C333EF958}"/>
              </a:ext>
            </a:extLst>
          </p:cNvPr>
          <p:cNvSpPr>
            <a:spLocks noGrp="1"/>
          </p:cNvSpPr>
          <p:nvPr>
            <p:ph type="title"/>
          </p:nvPr>
        </p:nvSpPr>
        <p:spPr>
          <a:xfrm>
            <a:off x="1763688" y="2139702"/>
            <a:ext cx="5832648" cy="720080"/>
          </a:xfrm>
        </p:spPr>
        <p:txBody>
          <a:bodyPr/>
          <a:lstStyle/>
          <a:p>
            <a:r>
              <a:rPr lang="en" sz="4000" dirty="0"/>
              <a:t>Thank you for your attention </a:t>
            </a:r>
            <a:r>
              <a:rPr lang="en" sz="4000" dirty="0">
                <a:sym typeface="Wingdings" pitchFamily="2" charset="2"/>
              </a:rPr>
              <a:t></a:t>
            </a:r>
            <a:endParaRPr lang="cs-CZ" sz="4000" dirty="0"/>
          </a:p>
        </p:txBody>
      </p:sp>
    </p:spTree>
    <p:custDataLst>
      <p:tags r:id="rId1"/>
    </p:custDataLst>
    <p:extLst>
      <p:ext uri="{BB962C8B-B14F-4D97-AF65-F5344CB8AC3E}">
        <p14:creationId xmlns:p14="http://schemas.microsoft.com/office/powerpoint/2010/main" val="1395575489"/>
      </p:ext>
    </p:extLst>
  </p:cSld>
  <p:clrMapOvr>
    <a:masterClrMapping/>
  </p:clrMapOvr>
  <mc:AlternateContent xmlns:mc="http://schemas.openxmlformats.org/markup-compatibility/2006" xmlns:p14="http://schemas.microsoft.com/office/powerpoint/2010/main">
    <mc:Choice Requires="p14">
      <p:transition spd="slow" p14:dur="2000" advTm="17335"/>
    </mc:Choice>
    <mc:Fallback xmlns="">
      <p:transition spd="slow" advTm="17335"/>
    </mc:Fallback>
  </mc:AlternateContent>
  <p:extLst>
    <p:ext uri="{E180D4A7-C9FB-4DFB-919C-405C955672EB}">
      <p14:showEvtLst xmlns:p14="http://schemas.microsoft.com/office/powerpoint/2010/main">
        <p14:playEvt time="270" objId="3"/>
        <p14:stopEvt time="17168" objId="3"/>
      </p14:showEvtLst>
    </p:ext>
  </p:extLs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 name="TextShape 2"/>
          <p:cNvSpPr txBox="1"/>
          <p:nvPr/>
        </p:nvSpPr>
        <p:spPr>
          <a:xfrm>
            <a:off x="251640" y="123480"/>
            <a:ext cx="7488360" cy="507240"/>
          </a:xfrm>
          <a:prstGeom prst="rect">
            <a:avLst/>
          </a:prstGeom>
          <a:noFill/>
          <a:ln>
            <a:noFill/>
          </a:ln>
        </p:spPr>
        <p:txBody>
          <a:bodyPr lIns="90000" tIns="45000" rIns="90000" bIns="45000"/>
          <a:lstStyle/>
          <a:p>
            <a:pPr>
              <a:lnSpc>
                <a:spcPct val="100000"/>
              </a:lnSpc>
            </a:pPr>
            <a:r>
              <a:rPr lang="en" sz="1400" strike="noStrike" dirty="0">
                <a:solidFill>
                  <a:srgbClr val="307871"/>
                </a:solidFill>
                <a:latin typeface="Times New Roman"/>
              </a:rPr>
              <a:t>CONTROLLING: Costs</a:t>
            </a:r>
            <a:endParaRPr dirty="0"/>
          </a:p>
        </p:txBody>
      </p:sp>
      <p:sp>
        <p:nvSpPr>
          <p:cNvPr id="2" name="Obdélník 1"/>
          <p:cNvSpPr/>
          <p:nvPr/>
        </p:nvSpPr>
        <p:spPr>
          <a:xfrm>
            <a:off x="251640" y="768867"/>
            <a:ext cx="7334935" cy="3477875"/>
          </a:xfrm>
          <a:prstGeom prst="rect">
            <a:avLst/>
          </a:prstGeom>
        </p:spPr>
        <p:txBody>
          <a:bodyPr wrap="square">
            <a:spAutoFit/>
          </a:bodyPr>
          <a:lstStyle/>
          <a:p>
            <a:pPr marL="285750" indent="-285750" algn="just">
              <a:buFont typeface="Arial" panose="020B0604020202020204" pitchFamily="34" charset="0"/>
              <a:buChar char="•"/>
            </a:pPr>
            <a:r>
              <a:rPr lang="en" dirty="0">
                <a:latin typeface="+mj-lt"/>
                <a:ea typeface="Calibri" panose="020F0502020204030204" pitchFamily="34" charset="0"/>
                <a:cs typeface="Times New Roman" panose="02020603050405020304" pitchFamily="18" charset="0"/>
              </a:rPr>
              <a:t>Basic cost groups consist of:</a:t>
            </a:r>
          </a:p>
          <a:p>
            <a:pPr algn="just"/>
            <a:endParaRPr lang="cs-CZ" dirty="0">
              <a:latin typeface="+mj-lt"/>
              <a:ea typeface="Calibri" panose="020F0502020204030204" pitchFamily="34" charset="0"/>
              <a:cs typeface="Times New Roman" panose="02020603050405020304" pitchFamily="18" charset="0"/>
            </a:endParaRPr>
          </a:p>
          <a:p>
            <a:pPr marL="742950" lvl="1" indent="-285750">
              <a:buFont typeface="Courier New" panose="02070309020205020404" pitchFamily="49" charset="0"/>
              <a:buChar char="o"/>
            </a:pPr>
            <a:r>
              <a:rPr lang="en" dirty="0">
                <a:latin typeface="+mj-lt"/>
              </a:rPr>
              <a:t>operating costs:</a:t>
            </a:r>
          </a:p>
          <a:p>
            <a:pPr marL="1200150" lvl="2" indent="-285750">
              <a:buFont typeface="Wingdings" panose="05000000000000000000" pitchFamily="2" charset="2"/>
              <a:buChar char="v"/>
            </a:pPr>
            <a:r>
              <a:rPr lang="en" sz="1600" dirty="0">
                <a:latin typeface="+mj-lt"/>
              </a:rPr>
              <a:t>material consumption</a:t>
            </a:r>
          </a:p>
          <a:p>
            <a:pPr marL="1200150" lvl="2" indent="-285750">
              <a:buFont typeface="Wingdings" panose="05000000000000000000" pitchFamily="2" charset="2"/>
              <a:buChar char="v"/>
            </a:pPr>
            <a:r>
              <a:rPr lang="cs-CZ" sz="1600" dirty="0">
                <a:latin typeface="+mj-lt"/>
              </a:rPr>
              <a:t>P</a:t>
            </a:r>
            <a:r>
              <a:rPr lang="en" sz="1600" dirty="0" err="1">
                <a:latin typeface="+mj-lt"/>
              </a:rPr>
              <a:t>ower</a:t>
            </a:r>
            <a:r>
              <a:rPr lang="en" sz="1600" dirty="0">
                <a:latin typeface="+mj-lt"/>
              </a:rPr>
              <a:t> or energy consumption</a:t>
            </a:r>
          </a:p>
          <a:p>
            <a:pPr marL="1200150" lvl="2" indent="-285750">
              <a:buFont typeface="Wingdings" panose="05000000000000000000" pitchFamily="2" charset="2"/>
              <a:buChar char="v"/>
            </a:pPr>
            <a:r>
              <a:rPr lang="en" sz="1600" dirty="0">
                <a:latin typeface="+mj-lt"/>
              </a:rPr>
              <a:t>consumption and use of external works and services (production cooperation, telecommunications, consulting, repair, etc. services)</a:t>
            </a:r>
          </a:p>
          <a:p>
            <a:pPr marL="1200150" lvl="2" indent="-285750">
              <a:buFont typeface="Wingdings" panose="05000000000000000000" pitchFamily="2" charset="2"/>
              <a:buChar char="v"/>
            </a:pPr>
            <a:r>
              <a:rPr lang="en" sz="1600" dirty="0">
                <a:latin typeface="+mj-lt"/>
              </a:rPr>
              <a:t>personal expenses (wage expenses including health and social insurance)</a:t>
            </a:r>
          </a:p>
          <a:p>
            <a:pPr marL="1200150" lvl="2" indent="-285750">
              <a:buFont typeface="Wingdings" panose="05000000000000000000" pitchFamily="2" charset="2"/>
              <a:buChar char="v"/>
            </a:pPr>
            <a:r>
              <a:rPr lang="en" sz="1600" dirty="0">
                <a:latin typeface="+mj-lt"/>
              </a:rPr>
              <a:t>depreciation of long-term tangible and intangible assets</a:t>
            </a:r>
          </a:p>
          <a:p>
            <a:pPr marL="742950" lvl="1" indent="-285750" algn="just">
              <a:buFont typeface="Courier New" panose="02070309020205020404" pitchFamily="49" charset="0"/>
              <a:buChar char="o"/>
            </a:pPr>
            <a:r>
              <a:rPr lang="en" dirty="0">
                <a:latin typeface="+mj-lt"/>
                <a:ea typeface="Calibri" panose="020F0502020204030204" pitchFamily="34" charset="0"/>
                <a:cs typeface="Times New Roman" panose="02020603050405020304" pitchFamily="18" charset="0"/>
              </a:rPr>
              <a:t>financial costs (interest, insurance premiums, taxes)</a:t>
            </a:r>
          </a:p>
          <a:p>
            <a:pPr marL="742950" lvl="1" indent="-285750" algn="just">
              <a:buFont typeface="Courier New" panose="02070309020205020404" pitchFamily="49" charset="0"/>
              <a:buChar char="o"/>
            </a:pPr>
            <a:r>
              <a:rPr lang="en" dirty="0">
                <a:effectLst/>
                <a:latin typeface="+mj-lt"/>
                <a:ea typeface="Calibri" panose="020F0502020204030204" pitchFamily="34" charset="0"/>
                <a:cs typeface="Times New Roman" panose="02020603050405020304" pitchFamily="18" charset="0"/>
              </a:rPr>
              <a:t>extraordinary costs </a:t>
            </a:r>
            <a:r>
              <a:rPr lang="en" dirty="0"/>
              <a:t>(shortage, damage, natural disasters)</a:t>
            </a:r>
          </a:p>
          <a:p>
            <a:pPr marL="742950" lvl="1" indent="-285750" algn="just">
              <a:buFont typeface="Courier New" panose="02070309020205020404" pitchFamily="49" charset="0"/>
              <a:buChar char="o"/>
            </a:pPr>
            <a:endParaRPr lang="cs-CZ" dirty="0">
              <a:effectLst/>
              <a:latin typeface="+mj-l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257875808"/>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 name="TextShape 2"/>
          <p:cNvSpPr txBox="1"/>
          <p:nvPr/>
        </p:nvSpPr>
        <p:spPr>
          <a:xfrm>
            <a:off x="251640" y="123480"/>
            <a:ext cx="7488360" cy="507240"/>
          </a:xfrm>
          <a:prstGeom prst="rect">
            <a:avLst/>
          </a:prstGeom>
          <a:noFill/>
          <a:ln>
            <a:noFill/>
          </a:ln>
        </p:spPr>
        <p:txBody>
          <a:bodyPr lIns="90000" tIns="45000" rIns="90000" bIns="45000"/>
          <a:lstStyle/>
          <a:p>
            <a:pPr>
              <a:lnSpc>
                <a:spcPct val="100000"/>
              </a:lnSpc>
            </a:pPr>
            <a:r>
              <a:rPr lang="en" sz="1400" strike="noStrike" dirty="0">
                <a:solidFill>
                  <a:srgbClr val="307871"/>
                </a:solidFill>
                <a:latin typeface="Times New Roman"/>
              </a:rPr>
              <a:t>CONTROLLING: Costs</a:t>
            </a:r>
            <a:endParaRPr dirty="0"/>
          </a:p>
        </p:txBody>
      </p:sp>
      <p:sp>
        <p:nvSpPr>
          <p:cNvPr id="2" name="Obdélník 1"/>
          <p:cNvSpPr/>
          <p:nvPr/>
        </p:nvSpPr>
        <p:spPr>
          <a:xfrm>
            <a:off x="286422" y="761714"/>
            <a:ext cx="7418795" cy="3385542"/>
          </a:xfrm>
          <a:prstGeom prst="rect">
            <a:avLst/>
          </a:prstGeom>
        </p:spPr>
        <p:txBody>
          <a:bodyPr wrap="square">
            <a:spAutoFit/>
          </a:bodyPr>
          <a:lstStyle/>
          <a:p>
            <a:r>
              <a:rPr lang="en" b="1" u="sng" dirty="0"/>
              <a:t>Example</a:t>
            </a:r>
            <a:endParaRPr lang="cs-CZ" sz="1600" dirty="0"/>
          </a:p>
          <a:p>
            <a:r>
              <a:rPr lang="en" dirty="0"/>
              <a:t>Decide whether it is an operational, financial or extraordinary expense:</a:t>
            </a:r>
          </a:p>
          <a:p>
            <a:endParaRPr lang="cs-CZ" sz="1600" dirty="0"/>
          </a:p>
          <a:p>
            <a:pPr marL="285750" lvl="0" indent="-285750">
              <a:buFont typeface="Arial" panose="020B0604020202020204" pitchFamily="34" charset="0"/>
              <a:buChar char="•"/>
            </a:pPr>
            <a:r>
              <a:rPr lang="en" dirty="0"/>
              <a:t>car depreciation</a:t>
            </a:r>
            <a:endParaRPr lang="cs-CZ" sz="1600" dirty="0"/>
          </a:p>
          <a:p>
            <a:pPr marL="285750" lvl="0" indent="-285750">
              <a:buFont typeface="Arial" panose="020B0604020202020204" pitchFamily="34" charset="0"/>
              <a:buChar char="•"/>
            </a:pPr>
            <a:r>
              <a:rPr lang="en" dirty="0"/>
              <a:t>paper consumption in the production of magazines</a:t>
            </a:r>
            <a:endParaRPr lang="cs-CZ" sz="1600" dirty="0"/>
          </a:p>
          <a:p>
            <a:pPr marL="285750" lvl="0" indent="-285750">
              <a:buFont typeface="Arial" panose="020B0604020202020204" pitchFamily="34" charset="0"/>
              <a:buChar char="•"/>
            </a:pPr>
            <a:r>
              <a:rPr lang="en" dirty="0"/>
              <a:t>consumption of office supplies</a:t>
            </a:r>
            <a:endParaRPr lang="cs-CZ" sz="1600" dirty="0"/>
          </a:p>
          <a:p>
            <a:pPr marL="285750" lvl="0" indent="-285750">
              <a:buFont typeface="Arial" panose="020B0604020202020204" pitchFamily="34" charset="0"/>
              <a:buChar char="•"/>
            </a:pPr>
            <a:r>
              <a:rPr lang="en" dirty="0"/>
              <a:t>shortfall in the cash register</a:t>
            </a:r>
          </a:p>
          <a:p>
            <a:pPr marL="285750" lvl="0" indent="-285750">
              <a:buFont typeface="Arial" panose="020B0604020202020204" pitchFamily="34" charset="0"/>
              <a:buChar char="•"/>
            </a:pPr>
            <a:r>
              <a:rPr lang="en" dirty="0"/>
              <a:t>insurance premiums against natural disasters</a:t>
            </a:r>
          </a:p>
          <a:p>
            <a:pPr marL="285750" lvl="0" indent="-285750">
              <a:buFont typeface="Arial" panose="020B0604020202020204" pitchFamily="34" charset="0"/>
              <a:buChar char="•"/>
            </a:pPr>
            <a:r>
              <a:rPr lang="en" dirty="0"/>
              <a:t>internet service fee</a:t>
            </a:r>
          </a:p>
          <a:p>
            <a:pPr marL="285750" lvl="0" indent="-285750">
              <a:buFont typeface="Arial" panose="020B0604020202020204" pitchFamily="34" charset="0"/>
              <a:buChar char="•"/>
            </a:pPr>
            <a:r>
              <a:rPr lang="en" dirty="0"/>
              <a:t>exchange rate loss</a:t>
            </a:r>
            <a:endParaRPr lang="cs-CZ" sz="1600" dirty="0"/>
          </a:p>
          <a:p>
            <a:pPr marL="285750" lvl="0" indent="-285750">
              <a:buFont typeface="Arial" panose="020B0604020202020204" pitchFamily="34" charset="0"/>
              <a:buChar char="•"/>
            </a:pPr>
            <a:r>
              <a:rPr lang="en" dirty="0"/>
              <a:t>social insurance</a:t>
            </a:r>
            <a:endParaRPr lang="cs-CZ" sz="1600" dirty="0"/>
          </a:p>
        </p:txBody>
      </p:sp>
    </p:spTree>
    <p:extLst>
      <p:ext uri="{BB962C8B-B14F-4D97-AF65-F5344CB8AC3E}">
        <p14:creationId xmlns:p14="http://schemas.microsoft.com/office/powerpoint/2010/main" val="2811100549"/>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 name="TextShape 2"/>
          <p:cNvSpPr txBox="1"/>
          <p:nvPr/>
        </p:nvSpPr>
        <p:spPr>
          <a:xfrm>
            <a:off x="251640" y="123480"/>
            <a:ext cx="7488360" cy="507240"/>
          </a:xfrm>
          <a:prstGeom prst="rect">
            <a:avLst/>
          </a:prstGeom>
          <a:noFill/>
          <a:ln>
            <a:noFill/>
          </a:ln>
        </p:spPr>
        <p:txBody>
          <a:bodyPr lIns="90000" tIns="45000" rIns="90000" bIns="45000"/>
          <a:lstStyle/>
          <a:p>
            <a:pPr>
              <a:lnSpc>
                <a:spcPct val="100000"/>
              </a:lnSpc>
            </a:pPr>
            <a:r>
              <a:rPr lang="en" sz="1400" strike="noStrike" dirty="0">
                <a:solidFill>
                  <a:srgbClr val="307871"/>
                </a:solidFill>
                <a:latin typeface="Times New Roman"/>
              </a:rPr>
              <a:t>CONTROLLING: Costs</a:t>
            </a:r>
            <a:endParaRPr dirty="0"/>
          </a:p>
        </p:txBody>
      </p:sp>
      <p:sp>
        <p:nvSpPr>
          <p:cNvPr id="2" name="Obdélník 1"/>
          <p:cNvSpPr/>
          <p:nvPr/>
        </p:nvSpPr>
        <p:spPr>
          <a:xfrm>
            <a:off x="251640" y="643530"/>
            <a:ext cx="7856280" cy="3856440"/>
          </a:xfrm>
          <a:prstGeom prst="rect">
            <a:avLst/>
          </a:prstGeom>
        </p:spPr>
        <p:txBody>
          <a:bodyPr wrap="square">
            <a:spAutoFit/>
          </a:bodyPr>
          <a:lstStyle/>
          <a:p>
            <a:pPr>
              <a:lnSpc>
                <a:spcPct val="110000"/>
              </a:lnSpc>
              <a:spcBef>
                <a:spcPts val="1200"/>
              </a:spcBef>
              <a:spcAft>
                <a:spcPts val="600"/>
              </a:spcAft>
            </a:pPr>
            <a:r>
              <a:rPr lang="en" b="1" dirty="0">
                <a:latin typeface="+mj-lt"/>
                <a:ea typeface="Calibri" panose="020F0502020204030204" pitchFamily="34" charset="0"/>
                <a:cs typeface="Times New Roman" panose="02020603050405020304" pitchFamily="18" charset="0"/>
              </a:rPr>
              <a:t>Breakdown of costs according to place of origin and responsibility (unit and overhead costs)</a:t>
            </a:r>
          </a:p>
          <a:p>
            <a:pPr marL="285750" indent="-285750" algn="just">
              <a:buFont typeface="Arial" panose="020B0604020202020204" pitchFamily="34" charset="0"/>
              <a:buChar char="•"/>
            </a:pPr>
            <a:r>
              <a:rPr lang="en" dirty="0">
                <a:latin typeface="+mj-lt"/>
                <a:ea typeface="Calibri" panose="020F0502020204030204" pitchFamily="34" charset="0"/>
                <a:cs typeface="Times New Roman" panose="02020603050405020304" pitchFamily="18" charset="0"/>
              </a:rPr>
              <a:t>Where did the costs occur and who is responsible for their occurrence?</a:t>
            </a:r>
          </a:p>
          <a:p>
            <a:pPr marL="285750" indent="-285750" algn="just">
              <a:buFont typeface="Arial" panose="020B0604020202020204" pitchFamily="34" charset="0"/>
              <a:buChar char="•"/>
            </a:pPr>
            <a:r>
              <a:rPr lang="en" dirty="0">
                <a:ea typeface="Calibri" panose="020F0502020204030204" pitchFamily="34" charset="0"/>
                <a:cs typeface="Times New Roman" panose="02020603050405020304" pitchFamily="18" charset="0"/>
              </a:rPr>
              <a:t>Classification by internal company departments:</a:t>
            </a:r>
            <a:endParaRPr lang="cs-CZ" dirty="0">
              <a:latin typeface="+mj-lt"/>
              <a:ea typeface="Calibri" panose="020F0502020204030204" pitchFamily="34" charset="0"/>
              <a:cs typeface="Times New Roman" panose="02020603050405020304" pitchFamily="18" charset="0"/>
            </a:endParaRPr>
          </a:p>
          <a:p>
            <a:pPr marL="742950" lvl="1" indent="-285750" algn="just">
              <a:buFont typeface="Courier New" panose="02070309020205020404" pitchFamily="49" charset="0"/>
              <a:buChar char="o"/>
            </a:pPr>
            <a:r>
              <a:rPr lang="en" dirty="0">
                <a:latin typeface="+mj-lt"/>
                <a:ea typeface="Calibri" panose="020F0502020204030204" pitchFamily="34" charset="0"/>
                <a:cs typeface="Times New Roman" panose="02020603050405020304" pitchFamily="18" charset="0"/>
              </a:rPr>
              <a:t>Production costs:</a:t>
            </a:r>
          </a:p>
          <a:p>
            <a:pPr marL="1200150" lvl="2" indent="-285750" algn="just">
              <a:buFont typeface="Wingdings" panose="05000000000000000000" pitchFamily="2" charset="2"/>
              <a:buChar char="v"/>
            </a:pPr>
            <a:r>
              <a:rPr lang="en" sz="1600" dirty="0">
                <a:latin typeface="+mj-lt"/>
                <a:ea typeface="Calibri" panose="020F0502020204030204" pitchFamily="34" charset="0"/>
                <a:cs typeface="Times New Roman" panose="02020603050405020304" pitchFamily="18" charset="0"/>
              </a:rPr>
              <a:t>technology costs:</a:t>
            </a:r>
          </a:p>
          <a:p>
            <a:pPr marL="1657350" lvl="3" indent="-285750" algn="just">
              <a:buFont typeface="Wingdings" panose="05000000000000000000" pitchFamily="2" charset="2"/>
              <a:buChar char="Ø"/>
            </a:pPr>
            <a:r>
              <a:rPr lang="en" sz="1600" dirty="0">
                <a:latin typeface="+mj-lt"/>
                <a:ea typeface="Calibri" panose="020F0502020204030204" pitchFamily="34" charset="0"/>
                <a:cs typeface="Times New Roman" panose="02020603050405020304" pitchFamily="18" charset="0"/>
              </a:rPr>
              <a:t>unit costs (directly related to the performance unit (t, kg, piece,...), proportional dependence on production volume)</a:t>
            </a:r>
          </a:p>
          <a:p>
            <a:pPr marL="1657350" lvl="3" indent="-285750" algn="just">
              <a:buFont typeface="Wingdings" panose="05000000000000000000" pitchFamily="2" charset="2"/>
              <a:buChar char="Ø"/>
            </a:pPr>
            <a:r>
              <a:rPr lang="en" sz="1600" dirty="0">
                <a:latin typeface="+mj-lt"/>
                <a:ea typeface="Calibri" panose="020F0502020204030204" pitchFamily="34" charset="0"/>
                <a:cs typeface="Times New Roman" panose="02020603050405020304" pitchFamily="18" charset="0"/>
              </a:rPr>
              <a:t>overheads</a:t>
            </a:r>
          </a:p>
          <a:p>
            <a:pPr marL="1200150" lvl="2" indent="-285750" algn="just">
              <a:buFont typeface="Wingdings" panose="05000000000000000000" pitchFamily="2" charset="2"/>
              <a:buChar char="v"/>
            </a:pPr>
            <a:r>
              <a:rPr lang="en" sz="1600" dirty="0">
                <a:latin typeface="+mj-lt"/>
                <a:ea typeface="Calibri" panose="020F0502020204030204" pitchFamily="34" charset="0"/>
                <a:cs typeface="Times New Roman" panose="02020603050405020304" pitchFamily="18" charset="0"/>
              </a:rPr>
              <a:t>costs of service, provision and management - overhead costs</a:t>
            </a:r>
          </a:p>
          <a:p>
            <a:pPr marL="742950" lvl="1" indent="-285750" algn="just">
              <a:buFont typeface="Courier New" panose="02070309020205020404" pitchFamily="49" charset="0"/>
              <a:buChar char="o"/>
            </a:pPr>
            <a:r>
              <a:rPr lang="en" dirty="0">
                <a:latin typeface="+mj-lt"/>
                <a:ea typeface="Calibri" panose="020F0502020204030204" pitchFamily="34" charset="0"/>
                <a:cs typeface="Times New Roman" panose="02020603050405020304" pitchFamily="18" charset="0"/>
              </a:rPr>
              <a:t>Non-production costs:</a:t>
            </a:r>
          </a:p>
          <a:p>
            <a:pPr marL="1200150" lvl="2" indent="-285750" algn="just">
              <a:buFont typeface="Wingdings" panose="05000000000000000000" pitchFamily="2" charset="2"/>
              <a:buChar char="v"/>
            </a:pPr>
            <a:r>
              <a:rPr lang="en" sz="1600" dirty="0">
                <a:latin typeface="+mj-lt"/>
                <a:cs typeface="Times New Roman" panose="02020603050405020304" pitchFamily="18" charset="0"/>
              </a:rPr>
              <a:t>sales management</a:t>
            </a:r>
          </a:p>
          <a:p>
            <a:pPr marL="1200150" lvl="2" indent="-285750" algn="just">
              <a:buFont typeface="Wingdings" panose="05000000000000000000" pitchFamily="2" charset="2"/>
              <a:buChar char="v"/>
            </a:pPr>
            <a:r>
              <a:rPr lang="en" sz="1600" dirty="0">
                <a:latin typeface="+mj-lt"/>
                <a:cs typeface="Times New Roman" panose="02020603050405020304" pitchFamily="18" charset="0"/>
              </a:rPr>
              <a:t>administrative overhead</a:t>
            </a:r>
          </a:p>
          <a:p>
            <a:pPr marL="1200150" lvl="2" indent="-285750" algn="just">
              <a:buFont typeface="Wingdings" panose="05000000000000000000" pitchFamily="2" charset="2"/>
              <a:buChar char="v"/>
            </a:pPr>
            <a:r>
              <a:rPr lang="en" sz="1600" dirty="0">
                <a:latin typeface="+mj-lt"/>
                <a:cs typeface="Times New Roman" panose="02020603050405020304" pitchFamily="18" charset="0"/>
              </a:rPr>
              <a:t>supply overhead etc.</a:t>
            </a:r>
            <a:endParaRPr lang="cs-CZ" dirty="0">
              <a:latin typeface="+mj-l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88610696"/>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 name="TextShape 2"/>
          <p:cNvSpPr txBox="1"/>
          <p:nvPr/>
        </p:nvSpPr>
        <p:spPr>
          <a:xfrm>
            <a:off x="251640" y="123480"/>
            <a:ext cx="7488360" cy="507240"/>
          </a:xfrm>
          <a:prstGeom prst="rect">
            <a:avLst/>
          </a:prstGeom>
          <a:noFill/>
          <a:ln>
            <a:noFill/>
          </a:ln>
        </p:spPr>
        <p:txBody>
          <a:bodyPr lIns="90000" tIns="45000" rIns="90000" bIns="45000"/>
          <a:lstStyle/>
          <a:p>
            <a:pPr>
              <a:lnSpc>
                <a:spcPct val="100000"/>
              </a:lnSpc>
            </a:pPr>
            <a:r>
              <a:rPr lang="en" sz="1400" strike="noStrike" dirty="0">
                <a:solidFill>
                  <a:srgbClr val="307871"/>
                </a:solidFill>
                <a:latin typeface="Times New Roman"/>
              </a:rPr>
              <a:t>CONTROLLING: Costs</a:t>
            </a:r>
            <a:endParaRPr dirty="0"/>
          </a:p>
        </p:txBody>
      </p:sp>
      <p:sp>
        <p:nvSpPr>
          <p:cNvPr id="2" name="Obdélník 1"/>
          <p:cNvSpPr/>
          <p:nvPr/>
        </p:nvSpPr>
        <p:spPr>
          <a:xfrm>
            <a:off x="396248" y="434036"/>
            <a:ext cx="7721402" cy="4016484"/>
          </a:xfrm>
          <a:prstGeom prst="rect">
            <a:avLst/>
          </a:prstGeom>
        </p:spPr>
        <p:txBody>
          <a:bodyPr wrap="square">
            <a:spAutoFit/>
          </a:bodyPr>
          <a:lstStyle/>
          <a:p>
            <a:pPr algn="just">
              <a:spcAft>
                <a:spcPts val="600"/>
              </a:spcAft>
            </a:pPr>
            <a:r>
              <a:rPr lang="en" b="1" dirty="0">
                <a:latin typeface="+mj-lt"/>
                <a:ea typeface="Calibri" panose="020F0502020204030204" pitchFamily="34" charset="0"/>
                <a:cs typeface="Times New Roman" panose="02020603050405020304" pitchFamily="18" charset="0"/>
              </a:rPr>
              <a:t>Cost breakdown (direct and indirect costs)</a:t>
            </a:r>
          </a:p>
          <a:p>
            <a:pPr indent="-285750" algn="just">
              <a:buFont typeface="Arial" panose="020B0604020202020204" pitchFamily="34" charset="0"/>
              <a:buChar char="•"/>
            </a:pPr>
            <a:r>
              <a:rPr lang="en" dirty="0">
                <a:latin typeface="+mj-lt"/>
                <a:ea typeface="Calibri" panose="020F0502020204030204" pitchFamily="34" charset="0"/>
                <a:cs typeface="Times New Roman" panose="02020603050405020304" pitchFamily="18" charset="0"/>
              </a:rPr>
              <a:t>what the costs were spent on (which products and services)</a:t>
            </a:r>
          </a:p>
          <a:p>
            <a:pPr indent="-285750" algn="just">
              <a:buFont typeface="Arial" panose="020B0604020202020204" pitchFamily="34" charset="0"/>
              <a:buChar char="•"/>
            </a:pPr>
            <a:r>
              <a:rPr lang="en" dirty="0">
                <a:latin typeface="+mj-lt"/>
                <a:ea typeface="Calibri" panose="020F0502020204030204" pitchFamily="34" charset="0"/>
                <a:cs typeface="Times New Roman" panose="02020603050405020304" pitchFamily="18" charset="0"/>
              </a:rPr>
              <a:t>very important for the business world, because it can find out:</a:t>
            </a:r>
          </a:p>
          <a:p>
            <a:pPr marL="720000" lvl="1" indent="-342900">
              <a:buFont typeface="Courier New" panose="02070309020205020404" pitchFamily="49" charset="0"/>
              <a:buChar char="o"/>
            </a:pPr>
            <a:r>
              <a:rPr lang="en" sz="1600" dirty="0">
                <a:latin typeface="+mj-lt"/>
              </a:rPr>
              <a:t>profitability (profitability) of individual items of products and services provided</a:t>
            </a:r>
          </a:p>
          <a:p>
            <a:pPr marL="720000" lvl="1" indent="-342900">
              <a:buFont typeface="Courier New" panose="02070309020205020404" pitchFamily="49" charset="0"/>
              <a:buChar char="o"/>
            </a:pPr>
            <a:r>
              <a:rPr lang="en" sz="1600" dirty="0">
                <a:latin typeface="+mj-lt"/>
              </a:rPr>
              <a:t>how individual products or services contribute to the creation of the economic result (profit) and thereby influence the range of products and services on offer</a:t>
            </a:r>
          </a:p>
          <a:p>
            <a:pPr marL="720000" lvl="1" indent="-342900">
              <a:buFont typeface="Courier New" panose="02070309020205020404" pitchFamily="49" charset="0"/>
              <a:buChar char="o"/>
            </a:pPr>
            <a:r>
              <a:rPr lang="en" sz="1600" dirty="0">
                <a:latin typeface="+mj-lt"/>
              </a:rPr>
              <a:t>whether to operate the given service in-house or rather to buy the given service (outsourcing)</a:t>
            </a:r>
          </a:p>
          <a:p>
            <a:pPr marL="720000" lvl="1" indent="-342900" algn="just">
              <a:buFont typeface="Courier New" panose="02070309020205020404" pitchFamily="49" charset="0"/>
              <a:buChar char="o"/>
            </a:pPr>
            <a:r>
              <a:rPr lang="en" sz="1600" dirty="0">
                <a:latin typeface="+mj-lt"/>
                <a:ea typeface="Calibri" panose="020F0502020204030204" pitchFamily="34" charset="0"/>
                <a:cs typeface="Times New Roman" panose="02020603050405020304" pitchFamily="18" charset="0"/>
              </a:rPr>
              <a:t>the minimum price for the business area</a:t>
            </a:r>
          </a:p>
          <a:p>
            <a:pPr marL="285750" indent="-285750" algn="just">
              <a:buFont typeface="Arial" panose="020B0604020202020204" pitchFamily="34" charset="0"/>
              <a:buChar char="•"/>
            </a:pPr>
            <a:r>
              <a:rPr lang="en" dirty="0">
                <a:latin typeface="+mj-lt"/>
                <a:ea typeface="Calibri" panose="020F0502020204030204" pitchFamily="34" charset="0"/>
                <a:cs typeface="Times New Roman" panose="02020603050405020304" pitchFamily="18" charset="0"/>
              </a:rPr>
              <a:t>we monitor costs depending on the method of assigning costs to cost bearers (per performance, so-called calculation unit):</a:t>
            </a:r>
          </a:p>
          <a:p>
            <a:pPr marL="720000" lvl="1" indent="-342900" algn="just">
              <a:buFont typeface="Courier New" panose="02070309020205020404" pitchFamily="49" charset="0"/>
              <a:buChar char="o"/>
            </a:pPr>
            <a:r>
              <a:rPr lang="en" sz="1600" spc="150" dirty="0">
                <a:latin typeface="+mj-lt"/>
                <a:ea typeface="Calibri" panose="020F0502020204030204" pitchFamily="34" charset="0"/>
                <a:cs typeface="Times New Roman" panose="02020603050405020304" pitchFamily="18" charset="0"/>
              </a:rPr>
              <a:t>direct costs </a:t>
            </a:r>
            <a:r>
              <a:rPr lang="en" sz="1600" dirty="0">
                <a:latin typeface="+mj-lt"/>
                <a:ea typeface="Calibri" panose="020F0502020204030204" pitchFamily="34" charset="0"/>
                <a:cs typeface="Times New Roman" panose="02020603050405020304" pitchFamily="18" charset="0"/>
              </a:rPr>
              <a:t>(unit costs and overheads that are directly related to a certain product)</a:t>
            </a:r>
          </a:p>
          <a:p>
            <a:pPr marL="720000" lvl="1" indent="-342900" algn="just">
              <a:buFont typeface="Courier New" panose="02070309020205020404" pitchFamily="49" charset="0"/>
              <a:buChar char="o"/>
            </a:pPr>
            <a:r>
              <a:rPr lang="en" sz="1600" spc="150" dirty="0">
                <a:latin typeface="+mj-lt"/>
                <a:ea typeface="Calibri" panose="020F0502020204030204" pitchFamily="34" charset="0"/>
                <a:cs typeface="Times New Roman" panose="02020603050405020304" pitchFamily="18" charset="0"/>
              </a:rPr>
              <a:t>indirect costs </a:t>
            </a:r>
            <a:r>
              <a:rPr lang="en" sz="1600" dirty="0">
                <a:latin typeface="+mj-lt"/>
                <a:ea typeface="Calibri" panose="020F0502020204030204" pitchFamily="34" charset="0"/>
                <a:cs typeface="Times New Roman" panose="02020603050405020304" pitchFamily="18" charset="0"/>
              </a:rPr>
              <a:t>(common to a group of products, i.e. overhead costs that cannot be assigned to a specific product)</a:t>
            </a:r>
            <a:endParaRPr lang="cs-CZ" sz="1600" dirty="0">
              <a:effectLst/>
              <a:latin typeface="+mj-l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020242959"/>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 name="TextShape 2"/>
          <p:cNvSpPr txBox="1"/>
          <p:nvPr/>
        </p:nvSpPr>
        <p:spPr>
          <a:xfrm>
            <a:off x="251640" y="123480"/>
            <a:ext cx="7488360" cy="507240"/>
          </a:xfrm>
          <a:prstGeom prst="rect">
            <a:avLst/>
          </a:prstGeom>
          <a:noFill/>
          <a:ln>
            <a:noFill/>
          </a:ln>
        </p:spPr>
        <p:txBody>
          <a:bodyPr lIns="90000" tIns="45000" rIns="90000" bIns="45000"/>
          <a:lstStyle/>
          <a:p>
            <a:pPr>
              <a:lnSpc>
                <a:spcPct val="100000"/>
              </a:lnSpc>
            </a:pPr>
            <a:r>
              <a:rPr lang="en" sz="1400" strike="noStrike" dirty="0">
                <a:solidFill>
                  <a:srgbClr val="307871"/>
                </a:solidFill>
                <a:latin typeface="Times New Roman"/>
              </a:rPr>
              <a:t>CONTROLLING: Costs</a:t>
            </a:r>
            <a:endParaRPr dirty="0"/>
          </a:p>
        </p:txBody>
      </p:sp>
      <p:sp>
        <p:nvSpPr>
          <p:cNvPr id="3" name="Obdélník 2"/>
          <p:cNvSpPr/>
          <p:nvPr/>
        </p:nvSpPr>
        <p:spPr>
          <a:xfrm>
            <a:off x="251640" y="701891"/>
            <a:ext cx="7372746" cy="3139321"/>
          </a:xfrm>
          <a:prstGeom prst="rect">
            <a:avLst/>
          </a:prstGeom>
        </p:spPr>
        <p:txBody>
          <a:bodyPr wrap="square">
            <a:spAutoFit/>
          </a:bodyPr>
          <a:lstStyle/>
          <a:p>
            <a:pPr algn="just">
              <a:spcAft>
                <a:spcPts val="0"/>
              </a:spcAft>
            </a:pPr>
            <a:r>
              <a:rPr lang="en" b="1" u="sng" dirty="0">
                <a:latin typeface="+mj-lt"/>
                <a:ea typeface="Calibri" panose="020F0502020204030204" pitchFamily="34" charset="0"/>
                <a:cs typeface="Times New Roman" panose="02020603050405020304" pitchFamily="18" charset="0"/>
              </a:rPr>
              <a:t>Example</a:t>
            </a:r>
            <a:endParaRPr lang="cs-CZ" dirty="0">
              <a:latin typeface="+mj-lt"/>
              <a:ea typeface="Calibri" panose="020F0502020204030204" pitchFamily="34" charset="0"/>
              <a:cs typeface="Times New Roman" panose="02020603050405020304" pitchFamily="18" charset="0"/>
            </a:endParaRPr>
          </a:p>
          <a:p>
            <a:pPr algn="just">
              <a:spcAft>
                <a:spcPts val="0"/>
              </a:spcAft>
            </a:pPr>
            <a:endParaRPr lang="cs-CZ" dirty="0">
              <a:latin typeface="+mj-lt"/>
              <a:ea typeface="Calibri" panose="020F0502020204030204" pitchFamily="34" charset="0"/>
              <a:cs typeface="Times New Roman" panose="02020603050405020304" pitchFamily="18" charset="0"/>
            </a:endParaRPr>
          </a:p>
          <a:p>
            <a:pPr algn="just">
              <a:spcAft>
                <a:spcPts val="0"/>
              </a:spcAft>
            </a:pPr>
            <a:r>
              <a:rPr lang="en" dirty="0">
                <a:latin typeface="+mj-lt"/>
                <a:ea typeface="Calibri" panose="020F0502020204030204" pitchFamily="34" charset="0"/>
                <a:cs typeface="Times New Roman" panose="02020603050405020304" pitchFamily="18" charset="0"/>
              </a:rPr>
              <a:t>Determine whether it is a direct cost or an indirect cost:</a:t>
            </a:r>
          </a:p>
          <a:p>
            <a:pPr marL="800100" lvl="1" indent="-342900" algn="just">
              <a:buFont typeface="Arial" panose="020B0604020202020204" pitchFamily="34" charset="0"/>
              <a:buChar char="•"/>
            </a:pPr>
            <a:r>
              <a:rPr lang="en" dirty="0">
                <a:latin typeface="+mj-lt"/>
                <a:ea typeface="Calibri" panose="020F0502020204030204" pitchFamily="34" charset="0"/>
                <a:cs typeface="Times New Roman" panose="02020603050405020304" pitchFamily="18" charset="0"/>
              </a:rPr>
              <a:t>paper consumption in book production</a:t>
            </a:r>
          </a:p>
          <a:p>
            <a:pPr marL="800100" lvl="1" indent="-342900" algn="just">
              <a:buFont typeface="Arial" panose="020B0604020202020204" pitchFamily="34" charset="0"/>
              <a:buChar char="•"/>
            </a:pPr>
            <a:r>
              <a:rPr lang="en" dirty="0">
                <a:latin typeface="+mj-lt"/>
                <a:ea typeface="Calibri" panose="020F0502020204030204" pitchFamily="34" charset="0"/>
                <a:cs typeface="Times New Roman" panose="02020603050405020304" pitchFamily="18" charset="0"/>
              </a:rPr>
              <a:t>company management salaries</a:t>
            </a:r>
          </a:p>
          <a:p>
            <a:pPr marL="800100" lvl="1" indent="-342900" algn="just">
              <a:buFont typeface="Arial" panose="020B0604020202020204" pitchFamily="34" charset="0"/>
              <a:buChar char="•"/>
            </a:pPr>
            <a:r>
              <a:rPr lang="en" dirty="0">
                <a:latin typeface="+mj-lt"/>
                <a:ea typeface="Calibri" panose="020F0502020204030204" pitchFamily="34" charset="0"/>
                <a:cs typeface="Times New Roman" panose="02020603050405020304" pitchFamily="18" charset="0"/>
              </a:rPr>
              <a:t>consumption of office paper</a:t>
            </a:r>
          </a:p>
          <a:p>
            <a:pPr marL="800100" lvl="1" indent="-342900" algn="just">
              <a:buFont typeface="Arial" panose="020B0604020202020204" pitchFamily="34" charset="0"/>
              <a:buChar char="•"/>
            </a:pPr>
            <a:r>
              <a:rPr lang="en" dirty="0">
                <a:latin typeface="+mj-lt"/>
                <a:ea typeface="Calibri" panose="020F0502020204030204" pitchFamily="34" charset="0"/>
                <a:cs typeface="Times New Roman" panose="02020603050405020304" pitchFamily="18" charset="0"/>
              </a:rPr>
              <a:t>brand promotion</a:t>
            </a:r>
          </a:p>
          <a:p>
            <a:pPr marL="800100" lvl="1" indent="-342900" algn="just">
              <a:buFont typeface="Arial" panose="020B0604020202020204" pitchFamily="34" charset="0"/>
              <a:buChar char="•"/>
            </a:pPr>
            <a:r>
              <a:rPr lang="en" dirty="0">
                <a:latin typeface="+mj-lt"/>
                <a:ea typeface="Calibri" panose="020F0502020204030204" pitchFamily="34" charset="0"/>
                <a:cs typeface="Times New Roman" panose="02020603050405020304" pitchFamily="18" charset="0"/>
              </a:rPr>
              <a:t>power consumption</a:t>
            </a:r>
          </a:p>
          <a:p>
            <a:pPr marL="800100" lvl="1" indent="-342900" algn="just">
              <a:buFont typeface="Arial" panose="020B0604020202020204" pitchFamily="34" charset="0"/>
              <a:buChar char="•"/>
            </a:pPr>
            <a:r>
              <a:rPr lang="en" dirty="0">
                <a:latin typeface="+mj-lt"/>
                <a:ea typeface="Calibri" panose="020F0502020204030204" pitchFamily="34" charset="0"/>
                <a:cs typeface="Times New Roman" panose="02020603050405020304" pitchFamily="18" charset="0"/>
              </a:rPr>
              <a:t>material warehouse cleaning costs</a:t>
            </a:r>
          </a:p>
          <a:p>
            <a:pPr marL="800100" lvl="1" indent="-342900" algn="just">
              <a:buFont typeface="Arial" panose="020B0604020202020204" pitchFamily="34" charset="0"/>
              <a:buChar char="•"/>
            </a:pPr>
            <a:r>
              <a:rPr lang="en" dirty="0">
                <a:latin typeface="+mj-lt"/>
                <a:ea typeface="Calibri" panose="020F0502020204030204" pitchFamily="34" charset="0"/>
                <a:cs typeface="Times New Roman" panose="02020603050405020304" pitchFamily="18" charset="0"/>
              </a:rPr>
              <a:t>social insurance</a:t>
            </a:r>
          </a:p>
          <a:p>
            <a:pPr marL="800100" lvl="1" indent="-342900" algn="just">
              <a:buFont typeface="Arial" panose="020B0604020202020204" pitchFamily="34" charset="0"/>
              <a:buChar char="•"/>
            </a:pPr>
            <a:r>
              <a:rPr lang="en" dirty="0">
                <a:latin typeface="+mj-lt"/>
                <a:ea typeface="Calibri" panose="020F0502020204030204" pitchFamily="34" charset="0"/>
                <a:cs typeface="Times New Roman" panose="02020603050405020304" pitchFamily="18" charset="0"/>
              </a:rPr>
              <a:t>water, sewage, waste disposal</a:t>
            </a:r>
            <a:endParaRPr lang="cs-CZ" dirty="0">
              <a:effectLst/>
              <a:latin typeface="+mj-l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67879527"/>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 name="TextShape 2"/>
          <p:cNvSpPr txBox="1"/>
          <p:nvPr/>
        </p:nvSpPr>
        <p:spPr>
          <a:xfrm>
            <a:off x="251640" y="123480"/>
            <a:ext cx="7488360" cy="507240"/>
          </a:xfrm>
          <a:prstGeom prst="rect">
            <a:avLst/>
          </a:prstGeom>
          <a:noFill/>
          <a:ln>
            <a:noFill/>
          </a:ln>
        </p:spPr>
        <p:txBody>
          <a:bodyPr lIns="90000" tIns="45000" rIns="90000" bIns="45000"/>
          <a:lstStyle/>
          <a:p>
            <a:pPr>
              <a:lnSpc>
                <a:spcPct val="100000"/>
              </a:lnSpc>
            </a:pPr>
            <a:r>
              <a:rPr lang="en" sz="1400" strike="noStrike" dirty="0">
                <a:solidFill>
                  <a:srgbClr val="307871"/>
                </a:solidFill>
                <a:latin typeface="Times New Roman"/>
              </a:rPr>
              <a:t>CONTROLLING: Costs</a:t>
            </a:r>
            <a:endParaRPr dirty="0"/>
          </a:p>
        </p:txBody>
      </p:sp>
      <p:sp>
        <p:nvSpPr>
          <p:cNvPr id="2" name="Obdélník 1"/>
          <p:cNvSpPr/>
          <p:nvPr/>
        </p:nvSpPr>
        <p:spPr>
          <a:xfrm>
            <a:off x="174127" y="837410"/>
            <a:ext cx="7634712" cy="1477328"/>
          </a:xfrm>
          <a:prstGeom prst="rect">
            <a:avLst/>
          </a:prstGeom>
        </p:spPr>
        <p:txBody>
          <a:bodyPr wrap="square">
            <a:spAutoFit/>
          </a:bodyPr>
          <a:lstStyle/>
          <a:p>
            <a:r>
              <a:rPr lang="en" b="1" dirty="0">
                <a:latin typeface="+mj-lt"/>
                <a:ea typeface="Calibri" panose="020F0502020204030204" pitchFamily="34" charset="0"/>
                <a:cs typeface="Times New Roman" panose="02020603050405020304" pitchFamily="18" charset="0"/>
              </a:rPr>
              <a:t>Breakdown of costs depending on changes in production volume</a:t>
            </a:r>
          </a:p>
          <a:p>
            <a:pPr marL="342900" indent="-342900">
              <a:buFont typeface="Arial" panose="020B0604020202020204" pitchFamily="34" charset="0"/>
              <a:buChar char="•"/>
            </a:pPr>
            <a:r>
              <a:rPr lang="en" dirty="0"/>
              <a:t>it makes sense when managing costs for a period of less than 1 year</a:t>
            </a:r>
          </a:p>
          <a:p>
            <a:pPr marL="342900" indent="-342900">
              <a:buFont typeface="Arial" panose="020B0604020202020204" pitchFamily="34" charset="0"/>
              <a:buChar char="•"/>
            </a:pPr>
            <a:r>
              <a:rPr lang="en" spc="150" dirty="0">
                <a:latin typeface="+mj-lt"/>
                <a:ea typeface="Calibri" panose="020F0502020204030204" pitchFamily="34" charset="0"/>
                <a:cs typeface="Times New Roman" panose="02020603050405020304" pitchFamily="18" charset="0"/>
              </a:rPr>
              <a:t>variable costs </a:t>
            </a:r>
            <a:r>
              <a:rPr lang="en" dirty="0"/>
              <a:t>– their amount depends on the volume of production</a:t>
            </a:r>
          </a:p>
          <a:p>
            <a:pPr marL="342900" indent="-342900">
              <a:buFont typeface="Arial" panose="020B0604020202020204" pitchFamily="34" charset="0"/>
              <a:buChar char="•"/>
            </a:pPr>
            <a:r>
              <a:rPr lang="en" spc="150" dirty="0">
                <a:latin typeface="+mj-lt"/>
                <a:ea typeface="Calibri" panose="020F0502020204030204" pitchFamily="34" charset="0"/>
                <a:cs typeface="Times New Roman" panose="02020603050405020304" pitchFamily="18" charset="0"/>
              </a:rPr>
              <a:t>fixed costs </a:t>
            </a:r>
            <a:r>
              <a:rPr lang="en" dirty="0"/>
              <a:t>– their amount is not tied to the volume of production</a:t>
            </a:r>
          </a:p>
          <a:p>
            <a:pPr marL="342900" indent="-342900">
              <a:buFont typeface="Arial" panose="020B0604020202020204" pitchFamily="34" charset="0"/>
              <a:buChar char="•"/>
            </a:pPr>
            <a:endParaRPr lang="cs-CZ" dirty="0"/>
          </a:p>
        </p:txBody>
      </p:sp>
      <p:grpSp>
        <p:nvGrpSpPr>
          <p:cNvPr id="13" name="Skupina 12"/>
          <p:cNvGrpSpPr/>
          <p:nvPr/>
        </p:nvGrpSpPr>
        <p:grpSpPr>
          <a:xfrm>
            <a:off x="311394" y="2852901"/>
            <a:ext cx="3571875" cy="1790700"/>
            <a:chOff x="0" y="0"/>
            <a:chExt cx="3571875" cy="1790700"/>
          </a:xfrm>
        </p:grpSpPr>
        <p:sp>
          <p:nvSpPr>
            <p:cNvPr id="14" name="Textové pole 17"/>
            <p:cNvSpPr txBox="1">
              <a:spLocks/>
            </p:cNvSpPr>
            <p:nvPr/>
          </p:nvSpPr>
          <p:spPr>
            <a:xfrm>
              <a:off x="2105025" y="847725"/>
              <a:ext cx="1301750" cy="387350"/>
            </a:xfrm>
            <a:prstGeom prst="rect">
              <a:avLst/>
            </a:prstGeom>
            <a:solidFill>
              <a:schemeClr val="lt1">
                <a:alpha val="0"/>
              </a:schemeClr>
            </a:soli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just">
                <a:spcAft>
                  <a:spcPts val="0"/>
                </a:spcAft>
              </a:pPr>
              <a:r>
                <a:rPr lang="en" sz="1400" i="1" dirty="0" err="1">
                  <a:solidFill>
                    <a:srgbClr val="538135"/>
                  </a:solidFill>
                  <a:effectLst/>
                  <a:latin typeface="Times New Roman" panose="02020603050405020304" pitchFamily="18" charset="0"/>
                  <a:ea typeface="Calibri" panose="020F0502020204030204" pitchFamily="34" charset="0"/>
                  <a:cs typeface="Times New Roman" panose="02020603050405020304" pitchFamily="18" charset="0"/>
                </a:rPr>
                <a:t>n </a:t>
              </a:r>
              <a:r>
                <a:rPr lang="en" sz="1400" i="1" baseline="-25000" dirty="0" err="1">
                  <a:solidFill>
                    <a:srgbClr val="538135"/>
                  </a:solidFill>
                  <a:effectLst/>
                  <a:latin typeface="Times New Roman" panose="02020603050405020304" pitchFamily="18" charset="0"/>
                  <a:ea typeface="Calibri" panose="020F0502020204030204" pitchFamily="34" charset="0"/>
                  <a:cs typeface="Times New Roman" panose="02020603050405020304" pitchFamily="18" charset="0"/>
                </a:rPr>
                <a:t>in </a:t>
              </a:r>
              <a:r>
                <a:rPr lang="en" sz="1400" dirty="0">
                  <a:solidFill>
                    <a:srgbClr val="538135"/>
                  </a:solidFill>
                  <a:effectLst/>
                  <a:latin typeface="Times New Roman" panose="02020603050405020304" pitchFamily="18" charset="0"/>
                  <a:ea typeface="Calibri" panose="020F0502020204030204" pitchFamily="34" charset="0"/>
                  <a:cs typeface="Times New Roman" panose="02020603050405020304" pitchFamily="18" charset="0"/>
                </a:rPr>
                <a:t>[CZK/pc, </a:t>
              </a:r>
              <a:r>
                <a:rPr lang="en" sz="1400" dirty="0" err="1">
                  <a:solidFill>
                    <a:srgbClr val="538135"/>
                  </a:solidFill>
                  <a:effectLst/>
                  <a:latin typeface="Times New Roman" panose="02020603050405020304" pitchFamily="18" charset="0"/>
                  <a:ea typeface="Calibri" panose="020F0502020204030204" pitchFamily="34" charset="0"/>
                  <a:cs typeface="Times New Roman" panose="02020603050405020304" pitchFamily="18" charset="0"/>
                </a:rPr>
                <a:t>bm </a:t>
              </a:r>
              <a:r>
                <a:rPr lang="en" sz="1400" dirty="0">
                  <a:solidFill>
                    <a:srgbClr val="538135"/>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cs-CZ" sz="1400" dirty="0">
                <a:effectLst/>
                <a:latin typeface="Times New Roman" panose="02020603050405020304" pitchFamily="18" charset="0"/>
                <a:ea typeface="Calibri" panose="020F0502020204030204" pitchFamily="34" charset="0"/>
                <a:cs typeface="Times New Roman" panose="02020603050405020304" pitchFamily="18" charset="0"/>
              </a:endParaRPr>
            </a:p>
          </p:txBody>
        </p:sp>
        <p:grpSp>
          <p:nvGrpSpPr>
            <p:cNvPr id="15" name="Skupina 14"/>
            <p:cNvGrpSpPr/>
            <p:nvPr/>
          </p:nvGrpSpPr>
          <p:grpSpPr>
            <a:xfrm>
              <a:off x="0" y="0"/>
              <a:ext cx="3571875" cy="1790700"/>
              <a:chOff x="0" y="0"/>
              <a:chExt cx="3571875" cy="1790700"/>
            </a:xfrm>
          </p:grpSpPr>
          <p:cxnSp>
            <p:nvCxnSpPr>
              <p:cNvPr id="16" name="Přímá spojnice se šipkou 15"/>
              <p:cNvCxnSpPr>
                <a:cxnSpLocks/>
              </p:cNvCxnSpPr>
              <p:nvPr/>
            </p:nvCxnSpPr>
            <p:spPr>
              <a:xfrm>
                <a:off x="342900" y="1400175"/>
                <a:ext cx="2867660"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7" name="Přímá spojnice se šipkou 16"/>
              <p:cNvCxnSpPr>
                <a:cxnSpLocks/>
              </p:cNvCxnSpPr>
              <p:nvPr/>
            </p:nvCxnSpPr>
            <p:spPr>
              <a:xfrm flipV="1">
                <a:off x="371475" y="0"/>
                <a:ext cx="19050" cy="179070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8" name="Přímá spojnice 17"/>
              <p:cNvCxnSpPr>
                <a:cxnSpLocks/>
              </p:cNvCxnSpPr>
              <p:nvPr/>
            </p:nvCxnSpPr>
            <p:spPr>
              <a:xfrm flipV="1">
                <a:off x="361950" y="295275"/>
                <a:ext cx="2457450" cy="1104900"/>
              </a:xfrm>
              <a:prstGeom prst="line">
                <a:avLst/>
              </a:prstGeom>
              <a:ln>
                <a:solidFill>
                  <a:schemeClr val="accent1">
                    <a:lumMod val="50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19" name="Přímá spojnice 18"/>
              <p:cNvCxnSpPr>
                <a:cxnSpLocks/>
              </p:cNvCxnSpPr>
              <p:nvPr/>
            </p:nvCxnSpPr>
            <p:spPr>
              <a:xfrm>
                <a:off x="390525" y="847725"/>
                <a:ext cx="2451100" cy="12700"/>
              </a:xfrm>
              <a:prstGeom prst="line">
                <a:avLst/>
              </a:prstGeom>
              <a:ln>
                <a:solidFill>
                  <a:schemeClr val="accent6">
                    <a:lumMod val="75000"/>
                  </a:schemeClr>
                </a:solidFill>
                <a:prstDash val="lgDashDot"/>
              </a:ln>
            </p:spPr>
            <p:style>
              <a:lnRef idx="1">
                <a:schemeClr val="accent1"/>
              </a:lnRef>
              <a:fillRef idx="0">
                <a:schemeClr val="accent1"/>
              </a:fillRef>
              <a:effectRef idx="0">
                <a:schemeClr val="accent1"/>
              </a:effectRef>
              <a:fontRef idx="minor">
                <a:schemeClr val="tx1"/>
              </a:fontRef>
            </p:style>
          </p:cxnSp>
          <p:sp>
            <p:nvSpPr>
              <p:cNvPr id="20" name="Textové pole 16"/>
              <p:cNvSpPr txBox="1">
                <a:spLocks/>
              </p:cNvSpPr>
              <p:nvPr/>
            </p:nvSpPr>
            <p:spPr>
              <a:xfrm>
                <a:off x="2076450" y="28575"/>
                <a:ext cx="880745" cy="387350"/>
              </a:xfrm>
              <a:prstGeom prst="rect">
                <a:avLst/>
              </a:prstGeom>
              <a:solidFill>
                <a:schemeClr val="lt1">
                  <a:alpha val="0"/>
                </a:schemeClr>
              </a:soli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just">
                  <a:spcAft>
                    <a:spcPts val="0"/>
                  </a:spcAft>
                </a:pPr>
                <a:r>
                  <a:rPr lang="en" sz="1400" i="1">
                    <a:solidFill>
                      <a:srgbClr val="323E4F"/>
                    </a:solidFill>
                    <a:effectLst/>
                    <a:latin typeface="Times New Roman" panose="02020603050405020304" pitchFamily="18" charset="0"/>
                    <a:ea typeface="Calibri" panose="020F0502020204030204" pitchFamily="34" charset="0"/>
                    <a:cs typeface="Times New Roman" panose="02020603050405020304" pitchFamily="18" charset="0"/>
                  </a:rPr>
                  <a:t>N </a:t>
                </a:r>
                <a:r>
                  <a:rPr lang="en" sz="1400" i="1" baseline="-25000">
                    <a:solidFill>
                      <a:srgbClr val="323E4F"/>
                    </a:solidFill>
                    <a:effectLst/>
                    <a:latin typeface="Times New Roman" panose="02020603050405020304" pitchFamily="18" charset="0"/>
                    <a:ea typeface="Calibri" panose="020F0502020204030204" pitchFamily="34" charset="0"/>
                    <a:cs typeface="Times New Roman" panose="02020603050405020304" pitchFamily="18" charset="0"/>
                  </a:rPr>
                  <a:t>in </a:t>
                </a:r>
                <a:r>
                  <a:rPr lang="en" sz="1400">
                    <a:solidFill>
                      <a:srgbClr val="323E4F"/>
                    </a:solidFill>
                    <a:effectLst/>
                    <a:latin typeface="Times New Roman" panose="02020603050405020304" pitchFamily="18" charset="0"/>
                    <a:ea typeface="Calibri" panose="020F0502020204030204" pitchFamily="34" charset="0"/>
                    <a:cs typeface="Times New Roman" panose="02020603050405020304" pitchFamily="18" charset="0"/>
                  </a:rPr>
                  <a:t>[CZK]</a:t>
                </a:r>
                <a:endParaRPr lang="cs-CZ" sz="140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21" name="Textové pole 18"/>
              <p:cNvSpPr txBox="1">
                <a:spLocks/>
              </p:cNvSpPr>
              <p:nvPr/>
            </p:nvSpPr>
            <p:spPr>
              <a:xfrm>
                <a:off x="0" y="114300"/>
                <a:ext cx="419100" cy="654050"/>
              </a:xfrm>
              <a:prstGeom prst="rect">
                <a:avLst/>
              </a:prstGeom>
              <a:solidFill>
                <a:schemeClr val="lt1">
                  <a:alpha val="0"/>
                </a:schemeClr>
              </a:soli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just">
                  <a:spcAft>
                    <a:spcPts val="0"/>
                  </a:spcAft>
                </a:pPr>
                <a:r>
                  <a:rPr lang="en" sz="1400" i="1">
                    <a:effectLst/>
                    <a:latin typeface="Times New Roman" panose="02020603050405020304" pitchFamily="18" charset="0"/>
                    <a:ea typeface="Calibri" panose="020F0502020204030204" pitchFamily="34" charset="0"/>
                    <a:cs typeface="Times New Roman" panose="02020603050405020304" pitchFamily="18" charset="0"/>
                  </a:rPr>
                  <a:t>N </a:t>
                </a:r>
                <a:r>
                  <a:rPr lang="en" sz="1400" i="1" baseline="-25000">
                    <a:effectLst/>
                    <a:latin typeface="Times New Roman" panose="02020603050405020304" pitchFamily="18" charset="0"/>
                    <a:ea typeface="Calibri" panose="020F0502020204030204" pitchFamily="34" charset="0"/>
                    <a:cs typeface="Times New Roman" panose="02020603050405020304" pitchFamily="18" charset="0"/>
                  </a:rPr>
                  <a:t>in </a:t>
                </a:r>
                <a:r>
                  <a:rPr lang="en" sz="1400" i="1">
                    <a:effectLst/>
                    <a:latin typeface="Times New Roman" panose="02020603050405020304" pitchFamily="18" charset="0"/>
                    <a:ea typeface="Calibri" panose="020F0502020204030204" pitchFamily="34" charset="0"/>
                    <a:cs typeface="Times New Roman" panose="02020603050405020304" pitchFamily="18" charset="0"/>
                  </a:rPr>
                  <a:t>, n </a:t>
                </a:r>
                <a:r>
                  <a:rPr lang="en" sz="1400" i="1" baseline="-25000">
                    <a:effectLst/>
                    <a:latin typeface="Times New Roman" panose="02020603050405020304" pitchFamily="18" charset="0"/>
                    <a:ea typeface="Calibri" panose="020F0502020204030204" pitchFamily="34" charset="0"/>
                    <a:cs typeface="Times New Roman" panose="02020603050405020304" pitchFamily="18" charset="0"/>
                  </a:rPr>
                  <a:t>in</a:t>
                </a:r>
                <a:endParaRPr lang="cs-CZ" sz="140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22" name="Textové pole 19"/>
              <p:cNvSpPr txBox="1">
                <a:spLocks/>
              </p:cNvSpPr>
              <p:nvPr/>
            </p:nvSpPr>
            <p:spPr>
              <a:xfrm>
                <a:off x="1047750" y="1400175"/>
                <a:ext cx="2524125" cy="387350"/>
              </a:xfrm>
              <a:prstGeom prst="rect">
                <a:avLst/>
              </a:prstGeom>
              <a:solidFill>
                <a:schemeClr val="lt1">
                  <a:alpha val="0"/>
                </a:schemeClr>
              </a:soli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just">
                  <a:spcAft>
                    <a:spcPts val="0"/>
                  </a:spcAft>
                </a:pPr>
                <a:r>
                  <a:rPr lang="en" sz="1400">
                    <a:effectLst/>
                    <a:latin typeface="Times New Roman" panose="02020603050405020304" pitchFamily="18" charset="0"/>
                    <a:ea typeface="Calibri" panose="020F0502020204030204" pitchFamily="34" charset="0"/>
                    <a:cs typeface="Times New Roman" panose="02020603050405020304" pitchFamily="18" charset="0"/>
                  </a:rPr>
                  <a:t>Production volume </a:t>
                </a:r>
                <a:r>
                  <a:rPr lang="en" sz="1400" i="1">
                    <a:effectLst/>
                    <a:latin typeface="Times New Roman" panose="02020603050405020304" pitchFamily="18" charset="0"/>
                    <a:ea typeface="Calibri" panose="020F0502020204030204" pitchFamily="34" charset="0"/>
                    <a:cs typeface="Times New Roman" panose="02020603050405020304" pitchFamily="18" charset="0"/>
                  </a:rPr>
                  <a:t>Q </a:t>
                </a:r>
                <a:r>
                  <a:rPr lang="en" sz="1400">
                    <a:effectLst/>
                    <a:latin typeface="Times New Roman" panose="02020603050405020304" pitchFamily="18" charset="0"/>
                    <a:ea typeface="Calibri" panose="020F0502020204030204" pitchFamily="34" charset="0"/>
                    <a:cs typeface="Times New Roman" panose="02020603050405020304" pitchFamily="18" charset="0"/>
                  </a:rPr>
                  <a:t>[pcs, bm, …]</a:t>
                </a:r>
              </a:p>
            </p:txBody>
          </p:sp>
        </p:grpSp>
      </p:grpSp>
      <p:grpSp>
        <p:nvGrpSpPr>
          <p:cNvPr id="33" name="Skupina 32"/>
          <p:cNvGrpSpPr/>
          <p:nvPr/>
        </p:nvGrpSpPr>
        <p:grpSpPr>
          <a:xfrm>
            <a:off x="3991483" y="2654146"/>
            <a:ext cx="4975860" cy="1934210"/>
            <a:chOff x="0" y="0"/>
            <a:chExt cx="4975860" cy="1934210"/>
          </a:xfrm>
        </p:grpSpPr>
        <p:cxnSp>
          <p:nvCxnSpPr>
            <p:cNvPr id="34" name="Přímá spojnice se šipkou 33"/>
            <p:cNvCxnSpPr>
              <a:cxnSpLocks/>
            </p:cNvCxnSpPr>
            <p:nvPr/>
          </p:nvCxnSpPr>
          <p:spPr>
            <a:xfrm>
              <a:off x="219075" y="1657350"/>
              <a:ext cx="2867660"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5" name="Přímá spojnice se šipkou 34"/>
            <p:cNvCxnSpPr>
              <a:cxnSpLocks/>
            </p:cNvCxnSpPr>
            <p:nvPr/>
          </p:nvCxnSpPr>
          <p:spPr>
            <a:xfrm flipV="1">
              <a:off x="304800" y="0"/>
              <a:ext cx="19050" cy="179070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6" name="Přímá spojnice 35"/>
            <p:cNvCxnSpPr>
              <a:cxnSpLocks/>
            </p:cNvCxnSpPr>
            <p:nvPr/>
          </p:nvCxnSpPr>
          <p:spPr>
            <a:xfrm>
              <a:off x="304800" y="1152525"/>
              <a:ext cx="2451100" cy="12700"/>
            </a:xfrm>
            <a:prstGeom prst="line">
              <a:avLst/>
            </a:prstGeom>
            <a:ln>
              <a:solidFill>
                <a:schemeClr val="tx2">
                  <a:lumMod val="7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37" name="Textové pole 24"/>
            <p:cNvSpPr txBox="1">
              <a:spLocks/>
            </p:cNvSpPr>
            <p:nvPr/>
          </p:nvSpPr>
          <p:spPr>
            <a:xfrm>
              <a:off x="2028825" y="857250"/>
              <a:ext cx="1503680" cy="387350"/>
            </a:xfrm>
            <a:prstGeom prst="rect">
              <a:avLst/>
            </a:prstGeom>
            <a:solidFill>
              <a:schemeClr val="tx2">
                <a:lumMod val="60000"/>
                <a:lumOff val="40000"/>
                <a:alpha val="0"/>
              </a:schemeClr>
            </a:soli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just">
                <a:spcAft>
                  <a:spcPts val="0"/>
                </a:spcAft>
              </a:pPr>
              <a:r>
                <a:rPr lang="en" sz="1400" i="1">
                  <a:solidFill>
                    <a:srgbClr val="323E4F"/>
                  </a:solidFill>
                  <a:effectLst/>
                  <a:latin typeface="Times New Roman" panose="02020603050405020304" pitchFamily="18" charset="0"/>
                  <a:ea typeface="Calibri" panose="020F0502020204030204" pitchFamily="34" charset="0"/>
                  <a:cs typeface="Times New Roman" panose="02020603050405020304" pitchFamily="18" charset="0"/>
                </a:rPr>
                <a:t>F </a:t>
              </a:r>
              <a:r>
                <a:rPr lang="en" sz="1400">
                  <a:solidFill>
                    <a:srgbClr val="323E4F"/>
                  </a:solidFill>
                  <a:effectLst/>
                  <a:latin typeface="Times New Roman" panose="02020603050405020304" pitchFamily="18" charset="0"/>
                  <a:ea typeface="Calibri" panose="020F0502020204030204" pitchFamily="34" charset="0"/>
                  <a:cs typeface="Times New Roman" panose="02020603050405020304" pitchFamily="18" charset="0"/>
                </a:rPr>
                <a:t>[CZK]</a:t>
              </a:r>
              <a:endParaRPr lang="cs-CZ" sz="140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38" name="Textové pole 20"/>
            <p:cNvSpPr txBox="1">
              <a:spLocks/>
            </p:cNvSpPr>
            <p:nvPr/>
          </p:nvSpPr>
          <p:spPr>
            <a:xfrm>
              <a:off x="0" y="95250"/>
              <a:ext cx="371475" cy="654050"/>
            </a:xfrm>
            <a:prstGeom prst="rect">
              <a:avLst/>
            </a:prstGeom>
            <a:solidFill>
              <a:schemeClr val="lt1">
                <a:alpha val="0"/>
              </a:schemeClr>
            </a:soli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just">
                <a:spcAft>
                  <a:spcPts val="0"/>
                </a:spcAft>
              </a:pPr>
              <a:r>
                <a:rPr lang="en" sz="1400" i="1" dirty="0">
                  <a:effectLst/>
                  <a:latin typeface="Times New Roman" panose="02020603050405020304" pitchFamily="18" charset="0"/>
                  <a:ea typeface="Calibri" panose="020F0502020204030204" pitchFamily="34" charset="0"/>
                  <a:cs typeface="Times New Roman" panose="02020603050405020304" pitchFamily="18" charset="0"/>
                </a:rPr>
                <a:t>F</a:t>
              </a:r>
              <a:endParaRPr lang="cs-CZ" sz="14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39" name="Oblouk 30"/>
            <p:cNvSpPr>
              <a:spLocks/>
            </p:cNvSpPr>
            <p:nvPr/>
          </p:nvSpPr>
          <p:spPr bwMode="auto">
            <a:xfrm rot="10800000">
              <a:off x="447675" y="76200"/>
              <a:ext cx="4528185" cy="1337945"/>
            </a:xfrm>
            <a:custGeom>
              <a:avLst/>
              <a:gdLst>
                <a:gd name="T0" fmla="*/ 2264092 w 4528109"/>
                <a:gd name="T1" fmla="*/ 0 h 1337844"/>
                <a:gd name="T2" fmla="*/ 4528185 w 4528109"/>
                <a:gd name="T3" fmla="*/ 668973 h 1337844"/>
                <a:gd name="T4" fmla="*/ 0 60000 65536"/>
                <a:gd name="T5" fmla="*/ 0 60000 65536"/>
              </a:gdLst>
              <a:ahLst/>
              <a:cxnLst>
                <a:cxn ang="T4">
                  <a:pos x="T0" y="T1"/>
                </a:cxn>
                <a:cxn ang="T5">
                  <a:pos x="T2" y="T3"/>
                </a:cxn>
              </a:cxnLst>
              <a:rect l="0" t="0" r="r" b="b"/>
              <a:pathLst>
                <a:path w="4528109" h="1337844" stroke="0">
                  <a:moveTo>
                    <a:pt x="2264054" y="0"/>
                  </a:moveTo>
                  <a:cubicBezTo>
                    <a:pt x="3514457" y="0"/>
                    <a:pt x="4528109" y="299487"/>
                    <a:pt x="4528109" y="668922"/>
                  </a:cubicBezTo>
                  <a:lnTo>
                    <a:pt x="2264055" y="668922"/>
                  </a:lnTo>
                  <a:cubicBezTo>
                    <a:pt x="2264055" y="445948"/>
                    <a:pt x="2264054" y="222974"/>
                    <a:pt x="2264054" y="0"/>
                  </a:cubicBezTo>
                  <a:close/>
                </a:path>
                <a:path w="4528109" h="1337844" fill="none">
                  <a:moveTo>
                    <a:pt x="2264054" y="0"/>
                  </a:moveTo>
                  <a:cubicBezTo>
                    <a:pt x="3514457" y="0"/>
                    <a:pt x="4528109" y="299487"/>
                    <a:pt x="4528109" y="668922"/>
                  </a:cubicBezTo>
                </a:path>
              </a:pathLst>
            </a:custGeom>
            <a:noFill/>
            <a:ln w="9525">
              <a:solidFill>
                <a:schemeClr val="accent6">
                  <a:lumMod val="75000"/>
                  <a:lumOff val="0"/>
                </a:schemeClr>
              </a:solidFill>
              <a:prstDash val="dashDot"/>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ctr" anchorCtr="0" upright="1">
              <a:noAutofit/>
            </a:bodyPr>
            <a:lstStyle/>
            <a:p>
              <a:endParaRPr lang="cs-CZ"/>
            </a:p>
          </p:txBody>
        </p:sp>
        <p:sp>
          <p:nvSpPr>
            <p:cNvPr id="40" name="Textové pole 31"/>
            <p:cNvSpPr txBox="1">
              <a:spLocks/>
            </p:cNvSpPr>
            <p:nvPr/>
          </p:nvSpPr>
          <p:spPr>
            <a:xfrm>
              <a:off x="1038225" y="1314450"/>
              <a:ext cx="2019300" cy="387350"/>
            </a:xfrm>
            <a:prstGeom prst="rect">
              <a:avLst/>
            </a:prstGeom>
            <a:solidFill>
              <a:schemeClr val="tx2">
                <a:lumMod val="60000"/>
                <a:lumOff val="40000"/>
                <a:alpha val="0"/>
              </a:schemeClr>
            </a:soli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just">
                <a:spcAft>
                  <a:spcPts val="0"/>
                </a:spcAft>
              </a:pPr>
              <a:r>
                <a:rPr lang="en" sz="1400" i="1">
                  <a:solidFill>
                    <a:srgbClr val="538135"/>
                  </a:solidFill>
                  <a:effectLst/>
                  <a:latin typeface="Times New Roman" panose="02020603050405020304" pitchFamily="18" charset="0"/>
                  <a:ea typeface="Calibri" panose="020F0502020204030204" pitchFamily="34" charset="0"/>
                  <a:cs typeface="Times New Roman" panose="02020603050405020304" pitchFamily="18" charset="0"/>
                </a:rPr>
                <a:t>f </a:t>
              </a:r>
              <a:r>
                <a:rPr lang="en" sz="1400">
                  <a:solidFill>
                    <a:srgbClr val="538135"/>
                  </a:solidFill>
                  <a:effectLst/>
                  <a:latin typeface="Times New Roman" panose="02020603050405020304" pitchFamily="18" charset="0"/>
                  <a:ea typeface="Calibri" panose="020F0502020204030204" pitchFamily="34" charset="0"/>
                  <a:cs typeface="Times New Roman" panose="02020603050405020304" pitchFamily="18" charset="0"/>
                </a:rPr>
                <a:t>[CZK/piece, bm, …]</a:t>
              </a:r>
              <a:endParaRPr lang="cs-CZ" sz="1400">
                <a:effectLst/>
                <a:latin typeface="Times New Roman" panose="02020603050405020304" pitchFamily="18" charset="0"/>
                <a:ea typeface="Calibri" panose="020F0502020204030204" pitchFamily="34" charset="0"/>
                <a:cs typeface="Times New Roman" panose="02020603050405020304" pitchFamily="18" charset="0"/>
              </a:endParaRPr>
            </a:p>
          </p:txBody>
        </p:sp>
        <p:cxnSp>
          <p:nvCxnSpPr>
            <p:cNvPr id="41" name="Přímá spojnice 40"/>
            <p:cNvCxnSpPr>
              <a:cxnSpLocks/>
            </p:cNvCxnSpPr>
            <p:nvPr/>
          </p:nvCxnSpPr>
          <p:spPr>
            <a:xfrm>
              <a:off x="447675" y="752475"/>
              <a:ext cx="0" cy="945515"/>
            </a:xfrm>
            <a:prstGeom prst="line">
              <a:avLst/>
            </a:prstGeom>
            <a:ln w="635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42" name="Textové pole 97"/>
            <p:cNvSpPr txBox="1">
              <a:spLocks/>
            </p:cNvSpPr>
            <p:nvPr/>
          </p:nvSpPr>
          <p:spPr>
            <a:xfrm>
              <a:off x="371475" y="1685925"/>
              <a:ext cx="419100" cy="248285"/>
            </a:xfrm>
            <a:prstGeom prst="rect">
              <a:avLst/>
            </a:prstGeom>
            <a:solidFill>
              <a:schemeClr val="lt1">
                <a:alpha val="0"/>
              </a:schemeClr>
            </a:soli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just">
                <a:spcAft>
                  <a:spcPts val="0"/>
                </a:spcAft>
              </a:pPr>
              <a:r>
                <a:rPr lang="en" sz="1400">
                  <a:effectLst/>
                  <a:latin typeface="Times New Roman" panose="02020603050405020304" pitchFamily="18" charset="0"/>
                  <a:ea typeface="Calibri" panose="020F0502020204030204" pitchFamily="34" charset="0"/>
                  <a:cs typeface="Times New Roman" panose="02020603050405020304" pitchFamily="18" charset="0"/>
                </a:rPr>
                <a:t>1</a:t>
              </a:r>
            </a:p>
          </p:txBody>
        </p:sp>
      </p:grpSp>
      <p:sp>
        <p:nvSpPr>
          <p:cNvPr id="43" name="Textové pole 26"/>
          <p:cNvSpPr txBox="1">
            <a:spLocks/>
          </p:cNvSpPr>
          <p:nvPr/>
        </p:nvSpPr>
        <p:spPr>
          <a:xfrm>
            <a:off x="4800946" y="4240515"/>
            <a:ext cx="2762250" cy="394335"/>
          </a:xfrm>
          <a:prstGeom prst="rect">
            <a:avLst/>
          </a:prstGeom>
          <a:solidFill>
            <a:schemeClr val="lt1">
              <a:alpha val="0"/>
            </a:schemeClr>
          </a:soli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just">
              <a:spcAft>
                <a:spcPts val="0"/>
              </a:spcAft>
            </a:pPr>
            <a:r>
              <a:rPr lang="en" sz="1400">
                <a:effectLst/>
                <a:latin typeface="Times New Roman" panose="02020603050405020304" pitchFamily="18" charset="0"/>
                <a:ea typeface="Calibri" panose="020F0502020204030204" pitchFamily="34" charset="0"/>
                <a:cs typeface="Times New Roman" panose="02020603050405020304" pitchFamily="18" charset="0"/>
              </a:rPr>
              <a:t>Production volume </a:t>
            </a:r>
            <a:r>
              <a:rPr lang="en" sz="1400" i="1">
                <a:effectLst/>
                <a:latin typeface="Times New Roman" panose="02020603050405020304" pitchFamily="18" charset="0"/>
                <a:ea typeface="Calibri" panose="020F0502020204030204" pitchFamily="34" charset="0"/>
                <a:cs typeface="Times New Roman" panose="02020603050405020304" pitchFamily="18" charset="0"/>
              </a:rPr>
              <a:t>Q </a:t>
            </a:r>
            <a:r>
              <a:rPr lang="en" sz="1400">
                <a:effectLst/>
                <a:latin typeface="Times New Roman" panose="02020603050405020304" pitchFamily="18" charset="0"/>
                <a:ea typeface="Calibri" panose="020F0502020204030204" pitchFamily="34" charset="0"/>
                <a:cs typeface="Times New Roman" panose="02020603050405020304" pitchFamily="18" charset="0"/>
              </a:rPr>
              <a:t>[pcs, bm, …]</a:t>
            </a:r>
          </a:p>
        </p:txBody>
      </p:sp>
    </p:spTree>
    <p:extLst>
      <p:ext uri="{BB962C8B-B14F-4D97-AF65-F5344CB8AC3E}">
        <p14:creationId xmlns:p14="http://schemas.microsoft.com/office/powerpoint/2010/main" val="4018710004"/>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 name="TextShape 2"/>
          <p:cNvSpPr txBox="1"/>
          <p:nvPr/>
        </p:nvSpPr>
        <p:spPr>
          <a:xfrm>
            <a:off x="251640" y="123480"/>
            <a:ext cx="7488360" cy="507240"/>
          </a:xfrm>
          <a:prstGeom prst="rect">
            <a:avLst/>
          </a:prstGeom>
          <a:noFill/>
          <a:ln>
            <a:noFill/>
          </a:ln>
        </p:spPr>
        <p:txBody>
          <a:bodyPr lIns="90000" tIns="45000" rIns="90000" bIns="45000"/>
          <a:lstStyle/>
          <a:p>
            <a:pPr>
              <a:lnSpc>
                <a:spcPct val="100000"/>
              </a:lnSpc>
            </a:pPr>
            <a:r>
              <a:rPr lang="en" sz="1400" strike="noStrike" dirty="0">
                <a:solidFill>
                  <a:srgbClr val="307871"/>
                </a:solidFill>
                <a:latin typeface="Times New Roman"/>
              </a:rPr>
              <a:t>CONTROLLING: Costs</a:t>
            </a:r>
            <a:endParaRPr dirty="0"/>
          </a:p>
        </p:txBody>
      </p:sp>
      <p:sp>
        <p:nvSpPr>
          <p:cNvPr id="3" name="Obdélník 2"/>
          <p:cNvSpPr/>
          <p:nvPr/>
        </p:nvSpPr>
        <p:spPr>
          <a:xfrm>
            <a:off x="251640" y="630720"/>
            <a:ext cx="7488360" cy="3970318"/>
          </a:xfrm>
          <a:prstGeom prst="rect">
            <a:avLst/>
          </a:prstGeom>
        </p:spPr>
        <p:txBody>
          <a:bodyPr wrap="square">
            <a:spAutoFit/>
          </a:bodyPr>
          <a:lstStyle/>
          <a:p>
            <a:pPr algn="just">
              <a:spcAft>
                <a:spcPts val="0"/>
              </a:spcAft>
            </a:pPr>
            <a:r>
              <a:rPr lang="en" b="1" u="sng" dirty="0">
                <a:latin typeface="+mj-lt"/>
                <a:ea typeface="Calibri" panose="020F0502020204030204" pitchFamily="34" charset="0"/>
                <a:cs typeface="Times New Roman" panose="02020603050405020304" pitchFamily="18" charset="0"/>
              </a:rPr>
              <a:t>Example</a:t>
            </a:r>
            <a:endParaRPr lang="cs-CZ" dirty="0">
              <a:latin typeface="+mj-lt"/>
              <a:ea typeface="Calibri" panose="020F0502020204030204" pitchFamily="34" charset="0"/>
              <a:cs typeface="Times New Roman" panose="02020603050405020304" pitchFamily="18" charset="0"/>
            </a:endParaRPr>
          </a:p>
          <a:p>
            <a:pPr algn="just">
              <a:spcAft>
                <a:spcPts val="0"/>
              </a:spcAft>
            </a:pPr>
            <a:r>
              <a:rPr lang="en" dirty="0">
                <a:latin typeface="+mj-lt"/>
                <a:ea typeface="Calibri" panose="020F0502020204030204" pitchFamily="34" charset="0"/>
                <a:cs typeface="Times New Roman" panose="02020603050405020304" pitchFamily="18" charset="0"/>
              </a:rPr>
              <a:t>Decide whether it is a fixed or variable cost in each of the following cases:</a:t>
            </a:r>
          </a:p>
          <a:p>
            <a:pPr algn="just">
              <a:spcAft>
                <a:spcPts val="0"/>
              </a:spcAft>
            </a:pPr>
            <a:endParaRPr lang="cs-CZ" dirty="0">
              <a:latin typeface="+mj-lt"/>
              <a:ea typeface="Calibri" panose="020F0502020204030204" pitchFamily="34" charset="0"/>
              <a:cs typeface="Times New Roman" panose="02020603050405020304" pitchFamily="18" charset="0"/>
            </a:endParaRPr>
          </a:p>
          <a:p>
            <a:pPr marL="800100" lvl="1" indent="-342900" algn="just">
              <a:buFont typeface="Arial" panose="020B0604020202020204" pitchFamily="34" charset="0"/>
              <a:buChar char="•"/>
              <a:tabLst>
                <a:tab pos="457200" algn="l"/>
              </a:tabLst>
            </a:pPr>
            <a:r>
              <a:rPr lang="en" dirty="0">
                <a:latin typeface="+mj-lt"/>
                <a:ea typeface="Calibri" panose="020F0502020204030204" pitchFamily="34" charset="0"/>
                <a:cs typeface="Times New Roman" panose="02020603050405020304" pitchFamily="18" charset="0"/>
              </a:rPr>
              <a:t>monthly wages of company management</a:t>
            </a:r>
          </a:p>
          <a:p>
            <a:pPr marL="800100" lvl="1" indent="-342900" algn="just">
              <a:buFont typeface="Arial" panose="020B0604020202020204" pitchFamily="34" charset="0"/>
              <a:buChar char="•"/>
              <a:tabLst>
                <a:tab pos="457200" algn="l"/>
              </a:tabLst>
            </a:pPr>
            <a:r>
              <a:rPr lang="en" dirty="0">
                <a:latin typeface="+mj-lt"/>
                <a:ea typeface="Calibri" panose="020F0502020204030204" pitchFamily="34" charset="0"/>
                <a:cs typeface="Times New Roman" panose="02020603050405020304" pitchFamily="18" charset="0"/>
              </a:rPr>
              <a:t>paper consumption in book production</a:t>
            </a:r>
          </a:p>
          <a:p>
            <a:pPr marL="800100" lvl="1" indent="-342900" algn="just">
              <a:buFont typeface="Arial" panose="020B0604020202020204" pitchFamily="34" charset="0"/>
              <a:buChar char="•"/>
              <a:tabLst>
                <a:tab pos="457200" algn="l"/>
              </a:tabLst>
            </a:pPr>
            <a:r>
              <a:rPr lang="en" dirty="0">
                <a:latin typeface="+mj-lt"/>
                <a:ea typeface="Calibri" panose="020F0502020204030204" pitchFamily="34" charset="0"/>
                <a:cs typeface="Times New Roman" panose="02020603050405020304" pitchFamily="18" charset="0"/>
              </a:rPr>
              <a:t>gas consumption for heating the production hall</a:t>
            </a:r>
          </a:p>
          <a:p>
            <a:pPr marL="800100" lvl="1" indent="-342900" algn="just">
              <a:buFont typeface="Arial" panose="020B0604020202020204" pitchFamily="34" charset="0"/>
              <a:buChar char="•"/>
              <a:tabLst>
                <a:tab pos="457200" algn="l"/>
              </a:tabLst>
            </a:pPr>
            <a:r>
              <a:rPr lang="en" dirty="0">
                <a:latin typeface="+mj-lt"/>
                <a:ea typeface="Calibri" panose="020F0502020204030204" pitchFamily="34" charset="0"/>
                <a:cs typeface="Times New Roman" panose="02020603050405020304" pitchFamily="18" charset="0"/>
              </a:rPr>
              <a:t>cost of purchasing goods (store)</a:t>
            </a:r>
          </a:p>
          <a:p>
            <a:pPr marL="800100" lvl="1" indent="-342900" algn="just">
              <a:buFont typeface="Arial" panose="020B0604020202020204" pitchFamily="34" charset="0"/>
              <a:buChar char="•"/>
              <a:tabLst>
                <a:tab pos="457200" algn="l"/>
              </a:tabLst>
            </a:pPr>
            <a:r>
              <a:rPr lang="en" dirty="0">
                <a:latin typeface="+mj-lt"/>
                <a:ea typeface="Calibri" panose="020F0502020204030204" pitchFamily="34" charset="0"/>
                <a:cs typeface="Times New Roman" panose="02020603050405020304" pitchFamily="18" charset="0"/>
              </a:rPr>
              <a:t>brand promotion</a:t>
            </a:r>
          </a:p>
          <a:p>
            <a:pPr marL="800100" lvl="1" indent="-342900" algn="just">
              <a:buFont typeface="Arial" panose="020B0604020202020204" pitchFamily="34" charset="0"/>
              <a:buChar char="•"/>
              <a:tabLst>
                <a:tab pos="457200" algn="l"/>
              </a:tabLst>
            </a:pPr>
            <a:r>
              <a:rPr lang="en" dirty="0">
                <a:latin typeface="+mj-lt"/>
                <a:ea typeface="Calibri" panose="020F0502020204030204" pitchFamily="34" charset="0"/>
                <a:cs typeface="Times New Roman" panose="02020603050405020304" pitchFamily="18" charset="0"/>
              </a:rPr>
              <a:t>electricity consumption in an office building</a:t>
            </a:r>
          </a:p>
          <a:p>
            <a:pPr marL="800100" lvl="1" indent="-342900" algn="just">
              <a:buFont typeface="Arial" panose="020B0604020202020204" pitchFamily="34" charset="0"/>
              <a:buChar char="•"/>
              <a:tabLst>
                <a:tab pos="457200" algn="l"/>
              </a:tabLst>
            </a:pPr>
            <a:r>
              <a:rPr lang="en" dirty="0">
                <a:latin typeface="+mj-lt"/>
                <a:ea typeface="Calibri" panose="020F0502020204030204" pitchFamily="34" charset="0"/>
                <a:cs typeface="Times New Roman" panose="02020603050405020304" pitchFamily="18" charset="0"/>
              </a:rPr>
              <a:t>internet connection fee</a:t>
            </a:r>
          </a:p>
          <a:p>
            <a:pPr marL="800100" lvl="1" indent="-342900" algn="just">
              <a:buFont typeface="Arial" panose="020B0604020202020204" pitchFamily="34" charset="0"/>
              <a:buChar char="•"/>
              <a:tabLst>
                <a:tab pos="457200" algn="l"/>
              </a:tabLst>
            </a:pPr>
            <a:r>
              <a:rPr lang="en" dirty="0">
                <a:latin typeface="+mj-lt"/>
                <a:ea typeface="Calibri" panose="020F0502020204030204" pitchFamily="34" charset="0"/>
                <a:cs typeface="Times New Roman" panose="02020603050405020304" pitchFamily="18" charset="0"/>
              </a:rPr>
              <a:t>petrol consumption of a taxi car</a:t>
            </a:r>
          </a:p>
          <a:p>
            <a:pPr marL="800100" lvl="1" indent="-342900" algn="just">
              <a:buFont typeface="Arial" panose="020B0604020202020204" pitchFamily="34" charset="0"/>
              <a:buChar char="•"/>
              <a:tabLst>
                <a:tab pos="457200" algn="l"/>
              </a:tabLst>
            </a:pPr>
            <a:r>
              <a:rPr lang="en" dirty="0">
                <a:effectLst/>
                <a:latin typeface="+mj-lt"/>
                <a:ea typeface="Calibri" panose="020F0502020204030204" pitchFamily="34" charset="0"/>
                <a:cs typeface="Times New Roman" panose="02020603050405020304" pitchFamily="18" charset="0"/>
              </a:rPr>
              <a:t>gasoline consumption in a car used for the needs of executives</a:t>
            </a:r>
          </a:p>
        </p:txBody>
      </p:sp>
    </p:spTree>
    <p:extLst>
      <p:ext uri="{BB962C8B-B14F-4D97-AF65-F5344CB8AC3E}">
        <p14:creationId xmlns:p14="http://schemas.microsoft.com/office/powerpoint/2010/main" val="3513932414"/>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 name="TextShape 2"/>
          <p:cNvSpPr txBox="1"/>
          <p:nvPr/>
        </p:nvSpPr>
        <p:spPr>
          <a:xfrm>
            <a:off x="251640" y="123480"/>
            <a:ext cx="7488360" cy="507240"/>
          </a:xfrm>
          <a:prstGeom prst="rect">
            <a:avLst/>
          </a:prstGeom>
          <a:noFill/>
          <a:ln>
            <a:noFill/>
          </a:ln>
        </p:spPr>
        <p:txBody>
          <a:bodyPr lIns="90000" tIns="45000" rIns="90000" bIns="45000"/>
          <a:lstStyle/>
          <a:p>
            <a:pPr>
              <a:lnSpc>
                <a:spcPct val="100000"/>
              </a:lnSpc>
            </a:pPr>
            <a:r>
              <a:rPr lang="en" sz="1400" strike="noStrike" dirty="0">
                <a:solidFill>
                  <a:srgbClr val="307871"/>
                </a:solidFill>
                <a:latin typeface="Times New Roman"/>
              </a:rPr>
              <a:t>CONTROLLING</a:t>
            </a:r>
            <a:endParaRPr dirty="0"/>
          </a:p>
        </p:txBody>
      </p:sp>
      <p:sp>
        <p:nvSpPr>
          <p:cNvPr id="4" name="Obdélník 3"/>
          <p:cNvSpPr/>
          <p:nvPr/>
        </p:nvSpPr>
        <p:spPr>
          <a:xfrm>
            <a:off x="251641" y="818519"/>
            <a:ext cx="8438447" cy="3816429"/>
          </a:xfrm>
          <a:prstGeom prst="rect">
            <a:avLst/>
          </a:prstGeom>
        </p:spPr>
        <p:txBody>
          <a:bodyPr wrap="square">
            <a:spAutoFit/>
          </a:bodyPr>
          <a:lstStyle/>
          <a:p>
            <a:r>
              <a:rPr lang="en" sz="2600" b="1" dirty="0">
                <a:solidFill>
                  <a:srgbClr val="307871"/>
                </a:solidFill>
                <a:latin typeface="+mj-lt"/>
              </a:rPr>
              <a:t>Reaction coefficient:</a:t>
            </a:r>
          </a:p>
          <a:p>
            <a:pPr marL="285750" indent="-285750">
              <a:buFont typeface="Arial" panose="020B0604020202020204" pitchFamily="34" charset="0"/>
              <a:buChar char="•"/>
            </a:pPr>
            <a:r>
              <a:rPr lang="en" dirty="0">
                <a:latin typeface="+mj-lt"/>
              </a:rPr>
              <a:t>It indicates the degree of cost variability when production volume changes</a:t>
            </a:r>
          </a:p>
          <a:p>
            <a:pPr marL="285750" indent="-285750">
              <a:buFont typeface="Arial" panose="020B0604020202020204" pitchFamily="34" charset="0"/>
              <a:buChar char="•"/>
            </a:pPr>
            <a:r>
              <a:rPr lang="en" dirty="0">
                <a:latin typeface="+mj-lt"/>
              </a:rPr>
              <a:t>The starting point when classifying costs between fixed and variable</a:t>
            </a:r>
          </a:p>
          <a:p>
            <a:pPr marL="285750" indent="-285750">
              <a:buFont typeface="Arial" panose="020B0604020202020204" pitchFamily="34" charset="0"/>
              <a:buChar char="•"/>
            </a:pPr>
            <a:endParaRPr lang="cs-CZ" dirty="0">
              <a:latin typeface="+mj-lt"/>
            </a:endParaRPr>
          </a:p>
          <a:p>
            <a:r>
              <a:rPr lang="en" dirty="0">
                <a:latin typeface="+mj-lt"/>
              </a:rPr>
              <a:t> </a:t>
            </a:r>
            <a:r>
              <a:rPr lang="en" b="1" dirty="0">
                <a:latin typeface="+mj-lt"/>
              </a:rPr>
              <a:t>k = (((N1/N0)*100)-100)/(((V1/V0)*100)-100)</a:t>
            </a:r>
          </a:p>
          <a:p>
            <a:endParaRPr lang="cs-CZ" dirty="0"/>
          </a:p>
          <a:p>
            <a:r>
              <a:rPr lang="en" dirty="0"/>
              <a:t>k = 1 are proportional</a:t>
            </a:r>
          </a:p>
          <a:p>
            <a:r>
              <a:rPr lang="en" dirty="0"/>
              <a:t>0 &lt; k &lt; 1 are degressive (decrease in costs with growth in volume)</a:t>
            </a:r>
          </a:p>
          <a:p>
            <a:r>
              <a:rPr lang="en" dirty="0"/>
              <a:t>k &gt; 1 are progressive (faster growth than volume)</a:t>
            </a:r>
          </a:p>
          <a:p>
            <a:r>
              <a:rPr lang="en" dirty="0"/>
              <a:t>k &lt; 0 are regressive (decrease in level, reduction of variable costs)</a:t>
            </a:r>
          </a:p>
          <a:p>
            <a:endParaRPr lang="cs-CZ" dirty="0">
              <a:latin typeface="+mj-lt"/>
            </a:endParaRPr>
          </a:p>
          <a:p>
            <a:r>
              <a:rPr lang="en" dirty="0"/>
              <a:t>Note For the same units (in CZK): </a:t>
            </a:r>
            <a:r>
              <a:rPr lang="en" b="1" dirty="0"/>
              <a:t>k = (N1/N0)/(V1/V0)</a:t>
            </a:r>
          </a:p>
          <a:p>
            <a:r>
              <a:rPr lang="en" dirty="0">
                <a:latin typeface="+mj-lt"/>
              </a:rPr>
              <a:t> </a:t>
            </a:r>
            <a:r>
              <a:rPr lang="en" b="1" dirty="0">
                <a:solidFill>
                  <a:srgbClr val="000000"/>
                </a:solidFill>
                <a:latin typeface="+mj-lt"/>
              </a:rPr>
              <a:t> </a:t>
            </a:r>
            <a:endParaRPr lang="cs-CZ" dirty="0">
              <a:latin typeface="+mj-lt"/>
            </a:endParaRPr>
          </a:p>
        </p:txBody>
      </p:sp>
    </p:spTree>
    <p:extLst>
      <p:ext uri="{BB962C8B-B14F-4D97-AF65-F5344CB8AC3E}">
        <p14:creationId xmlns:p14="http://schemas.microsoft.com/office/powerpoint/2010/main" val="947277741"/>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TIMING" val="|0.2"/>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1212</TotalTime>
  <Words>1426</Words>
  <Application>Microsoft Macintosh PowerPoint</Application>
  <PresentationFormat>Předvádění na obrazovce (16:9)</PresentationFormat>
  <Paragraphs>189</Paragraphs>
  <Slides>17</Slides>
  <Notes>15</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17</vt:i4>
      </vt:variant>
    </vt:vector>
  </HeadingPairs>
  <TitlesOfParts>
    <vt:vector size="23" baseType="lpstr">
      <vt:lpstr>Arial</vt:lpstr>
      <vt:lpstr>Courier New</vt:lpstr>
      <vt:lpstr>StarSymbol</vt:lpstr>
      <vt:lpstr>Times New Roman</vt:lpstr>
      <vt:lpstr>Wingdings</vt:lpstr>
      <vt:lpstr>Office Theme</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For a correct assessment of costs, you need to know:</vt:lpstr>
      <vt:lpstr>Thank you for your attention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Tomáš Pražák</cp:lastModifiedBy>
  <cp:revision>361</cp:revision>
  <dcterms:created xsi:type="dcterms:W3CDTF">2016-07-06T15:42:34Z</dcterms:created>
  <dcterms:modified xsi:type="dcterms:W3CDTF">2023-10-17T06:19:37Z</dcterms:modified>
  <dc:language>cs-CZ</dc:languag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12.0000</vt:lpwstr>
  </property>
  <property fmtid="{D5CDD505-2E9C-101B-9397-08002B2CF9AE}" pid="3" name="HiddenSlides">
    <vt:i4>0</vt:i4>
  </property>
  <property fmtid="{D5CDD505-2E9C-101B-9397-08002B2CF9AE}" pid="4" name="HyperlinksChanged">
    <vt:bool>false</vt:bool>
  </property>
  <property fmtid="{D5CDD505-2E9C-101B-9397-08002B2CF9AE}" pid="5" name="LinksUpToDate">
    <vt:bool>false</vt:bool>
  </property>
  <property fmtid="{D5CDD505-2E9C-101B-9397-08002B2CF9AE}" pid="6" name="MMClips">
    <vt:i4>0</vt:i4>
  </property>
  <property fmtid="{D5CDD505-2E9C-101B-9397-08002B2CF9AE}" pid="7" name="Notes">
    <vt:i4>28</vt:i4>
  </property>
  <property fmtid="{D5CDD505-2E9C-101B-9397-08002B2CF9AE}" pid="8" name="PresentationFormat">
    <vt:lpwstr>Předvádění na obrazovce (16:9)</vt:lpwstr>
  </property>
  <property fmtid="{D5CDD505-2E9C-101B-9397-08002B2CF9AE}" pid="9" name="ScaleCrop">
    <vt:bool>false</vt:bool>
  </property>
  <property fmtid="{D5CDD505-2E9C-101B-9397-08002B2CF9AE}" pid="10" name="ShareDoc">
    <vt:bool>false</vt:bool>
  </property>
  <property fmtid="{D5CDD505-2E9C-101B-9397-08002B2CF9AE}" pid="11" name="Slides">
    <vt:i4>29</vt:i4>
  </property>
</Properties>
</file>