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8" r:id="rId2"/>
    <p:sldId id="339" r:id="rId3"/>
    <p:sldId id="335" r:id="rId4"/>
    <p:sldId id="334" r:id="rId5"/>
    <p:sldId id="340" r:id="rId6"/>
    <p:sldId id="332" r:id="rId7"/>
    <p:sldId id="331" r:id="rId8"/>
    <p:sldId id="341" r:id="rId9"/>
    <p:sldId id="329" r:id="rId10"/>
    <p:sldId id="343" r:id="rId11"/>
    <p:sldId id="327" r:id="rId12"/>
    <p:sldId id="326" r:id="rId13"/>
    <p:sldId id="325" r:id="rId14"/>
    <p:sldId id="344" r:id="rId15"/>
    <p:sldId id="323" r:id="rId16"/>
    <p:sldId id="322" r:id="rId17"/>
    <p:sldId id="345" r:id="rId18"/>
    <p:sldId id="346" r:id="rId19"/>
  </p:sldIdLst>
  <p:sldSz cx="9144000" cy="5143500" type="screen16x9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88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00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en" sz="3000" b="1" cap="all" dirty="0">
                <a:solidFill>
                  <a:schemeClr val="bg1"/>
                </a:solidFill>
              </a:rPr>
              <a:t>The enterprise theory</a:t>
            </a:r>
          </a:p>
          <a:p>
            <a:pPr lvl="0"/>
            <a:r>
              <a:rPr lang="en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en" sz="2600" b="1" cap="all" dirty="0">
                <a:solidFill>
                  <a:schemeClr val="bg1"/>
                </a:solidFill>
              </a:rPr>
              <a:t>Sales activity of the company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endParaRPr lang="en-GB" altLang="cs-CZ" sz="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FBE0E3C-E564-474B-9A12-39F7B4E92E79}"/>
              </a:ext>
            </a:extLst>
          </p:cNvPr>
          <p:cNvSpPr/>
          <p:nvPr/>
        </p:nvSpPr>
        <p:spPr>
          <a:xfrm>
            <a:off x="504000" y="527392"/>
            <a:ext cx="7214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Logistics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scientific discipline that deals with the management of the material flow from the place of origin to the place of consumption, including the management of the flow of necessary information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within the company linked to each of its functional areas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 sales ensures good availability of products, reliable services and efficient operation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 responsible for providing customer service at the level expected by the customer</a:t>
            </a:r>
          </a:p>
        </p:txBody>
      </p:sp>
    </p:spTree>
    <p:extLst>
      <p:ext uri="{BB962C8B-B14F-4D97-AF65-F5344CB8AC3E}">
        <p14:creationId xmlns:p14="http://schemas.microsoft.com/office/powerpoint/2010/main" val="2859570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C8943F4-F2ED-4541-916B-97ADB012A7AC}"/>
              </a:ext>
            </a:extLst>
          </p:cNvPr>
          <p:cNvSpPr/>
          <p:nvPr/>
        </p:nvSpPr>
        <p:spPr>
          <a:xfrm>
            <a:off x="414220" y="527392"/>
            <a:ext cx="7466400" cy="424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Distribution channel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summary of organizational units, institutions or agencies implementing distribution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 channel: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 sale of the manufacturer to the user of the product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distribution under the control of the manufacturer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high distribution costs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indirect channel: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external institutions and intermediaries (transporters, public warehouses, wholesale and retail companies) stand between the producer and the user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shifting a significant part of costs and risks to an intermediary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lower sales for goods sold for manufacturers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8EC9FF3-C2E2-4B8B-8F91-30AB2F079A71}"/>
              </a:ext>
            </a:extLst>
          </p:cNvPr>
          <p:cNvSpPr/>
          <p:nvPr/>
        </p:nvSpPr>
        <p:spPr>
          <a:xfrm>
            <a:off x="457200" y="527392"/>
            <a:ext cx="73152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Processing orders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summary of activities: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taking orders from customers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order status check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Communication with a customer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processing of orders itself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ensuring the availability of goods for the customer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stock control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checking the customer's credit limit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invoicing and checking the status of receivables</a:t>
            </a: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E73E06-B403-4CC6-8739-B83DA87D3F51}"/>
              </a:ext>
            </a:extLst>
          </p:cNvPr>
          <p:cNvSpPr/>
          <p:nvPr/>
        </p:nvSpPr>
        <p:spPr>
          <a:xfrm>
            <a:off x="609599" y="337003"/>
            <a:ext cx="70866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Packaging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from the point of view of logistics, they perform different tasks than in marketing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properly designed packaging will allow: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one-time handling of the product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good storability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make maximum use of means of transport and storage space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providing the necessary information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easy access to the product for the customer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repeatability of its use or possible recyclability</a:t>
            </a: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0612277-B17D-4F6C-810D-A0BFCF560C1F}"/>
              </a:ext>
            </a:extLst>
          </p:cNvPr>
          <p:cNvSpPr/>
          <p:nvPr/>
        </p:nvSpPr>
        <p:spPr>
          <a:xfrm>
            <a:off x="394855" y="417641"/>
            <a:ext cx="7322128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Transport and transportation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without moving the product from the place of origin (production) to the place of consumption (to the customer), the sales activity cannot be implemented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one of the most expensive logistics activities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significantly contributes </a:t>
            </a:r>
            <a:r>
              <a:rPr lang="en" sz="220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 the required level of customer service</a:t>
            </a:r>
          </a:p>
          <a:p>
            <a:pPr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7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66D2687-8F35-450C-9523-9797E5B38007}"/>
              </a:ext>
            </a:extLst>
          </p:cNvPr>
          <p:cNvSpPr/>
          <p:nvPr/>
        </p:nvSpPr>
        <p:spPr>
          <a:xfrm>
            <a:off x="345600" y="540395"/>
            <a:ext cx="72648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Storage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 allows the products to be stored and preserved for later consumption - maintaining or increasing the quality of the products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connecting link between the manufacturer and the customer.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choice of number, size, location and type of warehouses, their ownership and type of handling equipment</a:t>
            </a: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32F73A5-A22B-4B8C-8109-AEE1986B408B}"/>
              </a:ext>
            </a:extLst>
          </p:cNvPr>
          <p:cNvSpPr/>
          <p:nvPr/>
        </p:nvSpPr>
        <p:spPr>
          <a:xfrm>
            <a:off x="432000" y="424996"/>
            <a:ext cx="73224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Customer service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customer-oriented philosophy that connects and manages all components connected to the customer within the established ratio of costs and services provided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output of the logistics system in the company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measure of how a logistics system works in terms of creating utility value of space and time for a particular product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level of service provided has a direct impact on the market share and thus also on the business results of the company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2B6D5E4-F582-F685-2A5C-D8D917AA63DD}"/>
              </a:ext>
            </a:extLst>
          </p:cNvPr>
          <p:cNvSpPr txBox="1"/>
          <p:nvPr/>
        </p:nvSpPr>
        <p:spPr>
          <a:xfrm>
            <a:off x="589696" y="863590"/>
            <a:ext cx="70562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" dirty="0"/>
              <a:t>The company produces 120,000 pieces of product A annually at a cost of CZK 150 per piece. Until now, he sold his products wholesale (with collection </a:t>
            </a:r>
            <a:br>
              <a:rPr lang="cs-CZ" dirty="0"/>
            </a:br>
            <a:r>
              <a:rPr lang="en" dirty="0"/>
              <a:t>at the company) at a price of CZK 190/piece. However, he could also sell his total production to retailers at a price of CZK 220/piece. In that case, however, he would have to bear transport costs in the amount of CZK 33/piece and costs associated with the activities of two business travelers </a:t>
            </a:r>
            <a:br>
              <a:rPr lang="cs-CZ" dirty="0"/>
            </a:br>
            <a:r>
              <a:rPr lang="en" dirty="0"/>
              <a:t>(+ car) in the total amount of CZK 700,000/year. Which sales route should the company choose?</a:t>
            </a:r>
          </a:p>
          <a:p>
            <a:r>
              <a:rPr lang="en" dirty="0"/>
              <a:t> </a:t>
            </a:r>
          </a:p>
          <a:p>
            <a:r>
              <a:rPr lang="en" dirty="0"/>
              <a:t> </a:t>
            </a:r>
          </a:p>
          <a:p>
            <a:r>
              <a:rPr lang="en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955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2B6D5E4-F582-F685-2A5C-D8D917AA63DD}"/>
              </a:ext>
            </a:extLst>
          </p:cNvPr>
          <p:cNvSpPr txBox="1"/>
          <p:nvPr/>
        </p:nvSpPr>
        <p:spPr>
          <a:xfrm>
            <a:off x="606903" y="527392"/>
            <a:ext cx="70562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 </a:t>
            </a:r>
          </a:p>
          <a:p>
            <a:r>
              <a:rPr lang="en" dirty="0"/>
              <a:t> </a:t>
            </a:r>
          </a:p>
          <a:p>
            <a:r>
              <a:rPr lang="en" dirty="0"/>
              <a:t> </a:t>
            </a:r>
          </a:p>
          <a:p>
            <a:r>
              <a:rPr lang="en" dirty="0"/>
              <a:t>Wholesale</a:t>
            </a:r>
          </a:p>
          <a:p>
            <a:r>
              <a:rPr lang="en" dirty="0"/>
              <a:t>VH = (120,000 </a:t>
            </a:r>
            <a:r>
              <a:rPr lang="en" dirty="0" err="1"/>
              <a:t>x </a:t>
            </a:r>
            <a:r>
              <a:rPr lang="en" dirty="0"/>
              <a:t>190) – (120,000 </a:t>
            </a:r>
            <a:r>
              <a:rPr lang="en" dirty="0" err="1"/>
              <a:t>x </a:t>
            </a:r>
            <a:r>
              <a:rPr lang="en" dirty="0"/>
              <a:t>150) = 22,800,000 – 18,000,000 = 4,800,000 CZK</a:t>
            </a:r>
          </a:p>
          <a:p>
            <a:r>
              <a:rPr lang="en" dirty="0"/>
              <a:t> </a:t>
            </a:r>
          </a:p>
          <a:p>
            <a:r>
              <a:rPr lang="en" dirty="0"/>
              <a:t>Retail</a:t>
            </a:r>
          </a:p>
          <a:p>
            <a:r>
              <a:rPr lang="en" dirty="0"/>
              <a:t>VH = (120,000 </a:t>
            </a:r>
            <a:r>
              <a:rPr lang="en" dirty="0" err="1"/>
              <a:t>x </a:t>
            </a:r>
            <a:r>
              <a:rPr lang="en" dirty="0"/>
              <a:t>220) – ((120,000 </a:t>
            </a:r>
            <a:r>
              <a:rPr lang="en" dirty="0" err="1"/>
              <a:t>x </a:t>
            </a:r>
            <a:r>
              <a:rPr lang="en" dirty="0"/>
              <a:t>150) + 120,000 </a:t>
            </a:r>
            <a:r>
              <a:rPr lang="en" dirty="0" err="1"/>
              <a:t>x </a:t>
            </a:r>
            <a:r>
              <a:rPr lang="en" dirty="0"/>
              <a:t>33) + 700,000) = 26,400,000 – 22,660,000 = 3,740,000 CZK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21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" altLang="cs-CZ" sz="2600" b="1" cap="all" dirty="0">
                <a:solidFill>
                  <a:srgbClr val="307871"/>
                </a:solidFill>
                <a:latin typeface="+mj-lt"/>
              </a:rPr>
              <a:t>Sales activity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en" altLang="cs-CZ" sz="2200" dirty="0">
                <a:latin typeface="Arial" panose="020B0604020202020204" pitchFamily="34" charset="0"/>
              </a:rPr>
              <a:t>being able to produce a product (provide a service) is not enough for continued existence - the company must be able to sell its products (services) to customers</a:t>
            </a:r>
          </a:p>
          <a:p>
            <a:pPr marL="342900" indent="-342900">
              <a:spcBef>
                <a:spcPct val="0"/>
              </a:spcBef>
            </a:pPr>
            <a:r>
              <a:rPr lang="en" altLang="cs-CZ" sz="2200" dirty="0">
                <a:latin typeface="Arial" panose="020B0604020202020204" pitchFamily="34" charset="0"/>
              </a:rPr>
              <a:t>termination of the material flow by the company</a:t>
            </a:r>
          </a:p>
          <a:p>
            <a:pPr marL="342900" indent="-342900">
              <a:spcBef>
                <a:spcPct val="0"/>
              </a:spcBef>
            </a:pPr>
            <a:r>
              <a:rPr lang="en" altLang="cs-CZ" sz="2200" dirty="0">
                <a:latin typeface="Arial" panose="020B0604020202020204" pitchFamily="34" charset="0"/>
              </a:rPr>
              <a:t>the sale price must:</a:t>
            </a:r>
          </a:p>
          <a:p>
            <a:pPr marL="1085850" lvl="1" indent="-3429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" altLang="cs-CZ" sz="1800" dirty="0">
                <a:latin typeface="Arial" panose="020B0604020202020204" pitchFamily="34" charset="0"/>
              </a:rPr>
              <a:t>cover all business expenses</a:t>
            </a:r>
          </a:p>
          <a:p>
            <a:pPr marL="1085850" lvl="1" indent="-3429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" altLang="cs-CZ" sz="1800" dirty="0">
                <a:latin typeface="Arial" panose="020B0604020202020204" pitchFamily="34" charset="0"/>
              </a:rPr>
              <a:t>enable the company to further develop</a:t>
            </a:r>
          </a:p>
          <a:p>
            <a:pPr marL="342000" indent="-342000">
              <a:spcBef>
                <a:spcPct val="0"/>
              </a:spcBef>
            </a:pPr>
            <a:r>
              <a:rPr lang="en" altLang="cs-CZ" sz="2200" dirty="0">
                <a:latin typeface="Arial" panose="020B0604020202020204" pitchFamily="34" charset="0"/>
              </a:rPr>
              <a:t>sales activities are the responsibility of the sales department</a:t>
            </a:r>
          </a:p>
        </p:txBody>
      </p:sp>
    </p:spTree>
    <p:extLst>
      <p:ext uri="{BB962C8B-B14F-4D97-AF65-F5344CB8AC3E}">
        <p14:creationId xmlns:p14="http://schemas.microsoft.com/office/powerpoint/2010/main" val="324172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76FE60F-B033-47E9-9F7C-B8AD399902E0}"/>
              </a:ext>
            </a:extLst>
          </p:cNvPr>
          <p:cNvSpPr/>
          <p:nvPr/>
        </p:nvSpPr>
        <p:spPr>
          <a:xfrm>
            <a:off x="422060" y="362363"/>
            <a:ext cx="7250400" cy="4418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en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Sales activity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sale: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seller: transfer of ownership right to use to the buyer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buyer: obligation to pay the purchase price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activities before the actual sale: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strategy creation and sales planning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receiving orders and order management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sales analysis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physical distribution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management of stocks of finished products and their storage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packing and adjustment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forwarding the invoicing order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8CA2CBF-E82E-4052-B9C8-144E0273AEFD}"/>
              </a:ext>
            </a:extLst>
          </p:cNvPr>
          <p:cNvSpPr/>
          <p:nvPr/>
        </p:nvSpPr>
        <p:spPr>
          <a:xfrm>
            <a:off x="446400" y="428775"/>
            <a:ext cx="71424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en" sz="2200" b="1" kern="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Business plan</a:t>
            </a:r>
            <a:endParaRPr lang="cs-CZ" sz="2200" b="1" kern="0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basic tool for managing the company's business activities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build usually takes place in these stages: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market diagnosis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market forecast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goal planning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marketing mix planning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planning of logistics activities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budgeting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40D2400-5EC6-42E5-85B9-A38FC5E3D42D}"/>
              </a:ext>
            </a:extLst>
          </p:cNvPr>
          <p:cNvSpPr/>
          <p:nvPr/>
        </p:nvSpPr>
        <p:spPr>
          <a:xfrm>
            <a:off x="496800" y="469206"/>
            <a:ext cx="7704000" cy="296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en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Marketing and its techniques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customer oriented process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goals: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recognize the customer's future needs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understand the customer's needs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satisfy the customer's needs and turn them into profit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ea typeface="Calibri" panose="020F0502020204030204" pitchFamily="34" charset="0"/>
                <a:cs typeface="Times New Roman" panose="02020603050405020304" pitchFamily="18" charset="0"/>
              </a:rPr>
              <a:t>marketing goals must be aligned with company-wide goals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2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69FC7F1-BD8B-48D3-9C5E-1DF4840F29B9}"/>
              </a:ext>
            </a:extLst>
          </p:cNvPr>
          <p:cNvSpPr/>
          <p:nvPr/>
        </p:nvSpPr>
        <p:spPr>
          <a:xfrm>
            <a:off x="482400" y="473163"/>
            <a:ext cx="7092000" cy="296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which products to provide to which customers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product can: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produce in its current form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proceed to innovation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discard and replace with another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decisions about quality, design, features and size, product packaging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2498138-833D-467C-9607-DEAD82880AE0}"/>
              </a:ext>
            </a:extLst>
          </p:cNvPr>
          <p:cNvSpPr/>
          <p:nvPr/>
        </p:nvSpPr>
        <p:spPr>
          <a:xfrm>
            <a:off x="493420" y="527392"/>
            <a:ext cx="7387200" cy="320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Promotion (marketing communication)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implemented through five basic tools: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 relations (PR)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personal sale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sales promotion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advertisement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 marketing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online and offline form</a:t>
            </a:r>
          </a:p>
          <a:p>
            <a:pPr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EED83A3-EE41-4AC3-A37D-BA1738C8F0D3}"/>
              </a:ext>
            </a:extLst>
          </p:cNvPr>
          <p:cNvSpPr/>
          <p:nvPr/>
        </p:nvSpPr>
        <p:spPr>
          <a:xfrm>
            <a:off x="194995" y="514784"/>
            <a:ext cx="7691980" cy="3675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en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amount of money agreed upon at the time of sale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decisively determines the success of the sale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 developing countries and in economically weaker sections of the population, it is still the only factor deciding the purchase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historical development: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first different prices for different buyers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since the end of the 19th century, the policy of uniform prices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 the turn of the 20th and 21st centuries, a return to the original mechanism for setting prices</a:t>
            </a:r>
          </a:p>
        </p:txBody>
      </p:sp>
    </p:spTree>
    <p:extLst>
      <p:ext uri="{BB962C8B-B14F-4D97-AF65-F5344CB8AC3E}">
        <p14:creationId xmlns:p14="http://schemas.microsoft.com/office/powerpoint/2010/main" val="88885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15B8EA0-DF2E-4320-B713-13DC19457F2F}"/>
              </a:ext>
            </a:extLst>
          </p:cNvPr>
          <p:cNvSpPr/>
          <p:nvPr/>
        </p:nvSpPr>
        <p:spPr>
          <a:xfrm>
            <a:off x="475200" y="403257"/>
            <a:ext cx="7466400" cy="257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Place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this is where marketing meets logistics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determining the method (which channels, which ways) of selling the product: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sales representatives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wholesale and retail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979</Words>
  <Application>Microsoft Macintosh PowerPoint</Application>
  <PresentationFormat>Předvádění na obrazovce (16:9)</PresentationFormat>
  <Paragraphs>135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StarSymbol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377</cp:revision>
  <dcterms:created xsi:type="dcterms:W3CDTF">2016-07-06T15:42:34Z</dcterms:created>
  <dcterms:modified xsi:type="dcterms:W3CDTF">2023-12-19T10:10:38Z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