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4"/>
  </p:notesMasterIdLst>
  <p:sldIdLst>
    <p:sldId id="263" r:id="rId2"/>
    <p:sldId id="315" r:id="rId3"/>
    <p:sldId id="359" r:id="rId4"/>
    <p:sldId id="364" r:id="rId5"/>
    <p:sldId id="357" r:id="rId6"/>
    <p:sldId id="360" r:id="rId7"/>
    <p:sldId id="356" r:id="rId8"/>
    <p:sldId id="361" r:id="rId9"/>
    <p:sldId id="353" r:id="rId10"/>
    <p:sldId id="369" r:id="rId11"/>
    <p:sldId id="381" r:id="rId12"/>
    <p:sldId id="382" r:id="rId13"/>
  </p:sldIdLst>
  <p:sldSz cx="9144000" cy="5143500" type="screen16x9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8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en" sz="3100" b="1" dirty="0">
                <a:solidFill>
                  <a:schemeClr val="bg1"/>
                </a:solidFill>
              </a:rPr>
              <a:t>The Enterprise theory</a:t>
            </a:r>
          </a:p>
          <a:p>
            <a:pPr lvl="0"/>
            <a:r>
              <a:rPr lang="en" sz="3100" b="1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en" sz="3100" b="1" dirty="0">
                <a:solidFill>
                  <a:schemeClr val="bg1"/>
                </a:solidFill>
              </a:rPr>
              <a:t>Purchasing and inventory management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04DAE6A-143C-44AB-9C77-F34B3F89F159}"/>
                  </a:ext>
                </a:extLst>
              </p:cNvPr>
              <p:cNvSpPr/>
              <p:nvPr/>
            </p:nvSpPr>
            <p:spPr>
              <a:xfrm>
                <a:off x="662400" y="559982"/>
                <a:ext cx="7063200" cy="40620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15000"/>
                  </a:lnSpc>
                </a:pPr>
                <a:r>
                  <a:rPr lang="en" sz="2600" b="1" cap="all" dirty="0">
                    <a:solidFill>
                      <a:srgbClr val="307871"/>
                    </a:solidFill>
                    <a:latin typeface="+mj-lt"/>
                  </a:rPr>
                  <a:t>Creating a purchase plan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balance principle </a:t>
                </a:r>
                <a:r>
                  <a:rPr lang="en" sz="22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Resources = Need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resources: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initial stock – IS = inventory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supplies </a:t>
                </a:r>
                <a:r>
                  <a:rPr lang="en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 </a:t>
                </a: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the relevant material items = delivery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need: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material consumption MC in the given planning period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en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the required amount of inventory at the end of the monitored period - RI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endParaRPr lang="cs-CZ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just">
                  <a:lnSpc>
                    <a:spcPct val="115000"/>
                  </a:lnSpc>
                </a:pPr>
                <a:r>
                  <a:rPr lang="en" dirty="0"/>
                  <a:t>  </a:t>
                </a:r>
                <a14:m>
                  <m:oMath xmlns:m="http://schemas.openxmlformats.org/officeDocument/2006/math">
                    <m:r>
                      <a:rPr lang="cs-CZ" sz="220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𝑅𝐼</m:t>
                    </m:r>
                  </m:oMath>
                </a14:m>
                <a:endParaRPr lang="en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04DAE6A-143C-44AB-9C77-F34B3F89F1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00" y="559982"/>
                <a:ext cx="7063200" cy="4062074"/>
              </a:xfrm>
              <a:prstGeom prst="rect">
                <a:avLst/>
              </a:prstGeom>
              <a:blipFill>
                <a:blip r:embed="rId3"/>
                <a:stretch>
                  <a:fillRect l="-1616" t="-938" r="-7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65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04DAE6A-143C-44AB-9C77-F34B3F89F159}"/>
              </a:ext>
            </a:extLst>
          </p:cNvPr>
          <p:cNvSpPr/>
          <p:nvPr/>
        </p:nvSpPr>
        <p:spPr>
          <a:xfrm>
            <a:off x="732903" y="1158792"/>
            <a:ext cx="7063200" cy="2613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15000"/>
              </a:lnSpc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en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hotel is planning shopping activities for the next month of November. On average, 600 liters of juice are consumed in the hotel per day. Juices are stored in 0.5 l bottles. At the end of November, the hotel plans to have a stock of 2,500 bottles. At the beginning of November, this stock will be 2,600 bottles. How many bottles of juice must the hotel order for November?</a:t>
            </a:r>
          </a:p>
          <a:p>
            <a:pPr lvl="1" algn="just">
              <a:lnSpc>
                <a:spcPct val="115000"/>
              </a:lnSpc>
            </a:pPr>
            <a:r>
              <a:rPr lang="en" dirty="0"/>
              <a:t>  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7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04DAE6A-143C-44AB-9C77-F34B3F89F159}"/>
              </a:ext>
            </a:extLst>
          </p:cNvPr>
          <p:cNvSpPr/>
          <p:nvPr/>
        </p:nvSpPr>
        <p:spPr>
          <a:xfrm>
            <a:off x="466222" y="1199253"/>
            <a:ext cx="7963710" cy="2150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15000"/>
              </a:lnSpc>
            </a:pPr>
            <a:r>
              <a:rPr lang="en" dirty="0"/>
              <a:t>  </a:t>
            </a:r>
          </a:p>
          <a:p>
            <a:pPr lvl="1" algn="just">
              <a:lnSpc>
                <a:spcPct val="115000"/>
              </a:lnSpc>
            </a:pPr>
            <a:r>
              <a:rPr lang="en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Resources = Needs</a:t>
            </a:r>
          </a:p>
          <a:p>
            <a:pPr lvl="1" algn="just">
              <a:lnSpc>
                <a:spcPct val="115000"/>
              </a:lnSpc>
            </a:pP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No. inventory + purchase (delivery) = consumption + ending inventory</a:t>
            </a:r>
          </a:p>
          <a:p>
            <a:pPr lvl="1" algn="just">
              <a:lnSpc>
                <a:spcPct val="115000"/>
              </a:lnSpc>
            </a:pP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2600 + </a:t>
            </a:r>
            <a:r>
              <a:rPr lang="en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 36000 + 2500</a:t>
            </a:r>
          </a:p>
          <a:p>
            <a:pPr lvl="1" algn="just">
              <a:lnSpc>
                <a:spcPct val="115000"/>
              </a:lnSpc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en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Purchase = 35,900 pcs</a:t>
            </a:r>
          </a:p>
        </p:txBody>
      </p:sp>
    </p:spTree>
    <p:extLst>
      <p:ext uri="{BB962C8B-B14F-4D97-AF65-F5344CB8AC3E}">
        <p14:creationId xmlns:p14="http://schemas.microsoft.com/office/powerpoint/2010/main" val="210194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614676" y="753969"/>
            <a:ext cx="7156800" cy="2835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en" sz="2600" b="1" cap="all" dirty="0">
                <a:solidFill>
                  <a:srgbClr val="307871"/>
                </a:solidFill>
                <a:latin typeface="+mj-lt"/>
              </a:rPr>
              <a:t>purchase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one of the basic corporate functions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it is implemented by all types of businesses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ensures trouble-free operation of production and non-production processes in the company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organizationally secured by the purchasing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E2CA174-07E4-4F23-B9A5-D8801EED29CF}"/>
              </a:ext>
            </a:extLst>
          </p:cNvPr>
          <p:cNvSpPr/>
          <p:nvPr/>
        </p:nvSpPr>
        <p:spPr>
          <a:xfrm>
            <a:off x="489600" y="473163"/>
            <a:ext cx="72792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en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Stages of the buying process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purchase initiation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specification of requirements (necessity, nature, scope)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market analysis of possible suppliers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selection of a suitable supplier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wording of the order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implementation of logistics activities associated with the entry of the delivery into the company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delivery payment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supplier performance evaluation</a:t>
            </a:r>
          </a:p>
        </p:txBody>
      </p:sp>
    </p:spTree>
    <p:extLst>
      <p:ext uri="{BB962C8B-B14F-4D97-AF65-F5344CB8AC3E}">
        <p14:creationId xmlns:p14="http://schemas.microsoft.com/office/powerpoint/2010/main" val="100984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5DD793A-4094-4B50-A360-467BFF65FEAF}"/>
              </a:ext>
            </a:extLst>
          </p:cNvPr>
          <p:cNvSpPr/>
          <p:nvPr/>
        </p:nvSpPr>
        <p:spPr>
          <a:xfrm>
            <a:off x="496800" y="550784"/>
            <a:ext cx="7192800" cy="253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en" sz="2600" b="1" cap="all" dirty="0">
                <a:solidFill>
                  <a:srgbClr val="307871"/>
                </a:solidFill>
                <a:latin typeface="+mj-lt"/>
              </a:rPr>
              <a:t>Stocks</a:t>
            </a:r>
          </a:p>
          <a:p>
            <a:pPr marL="0" lvl="1" algn="ctr">
              <a:lnSpc>
                <a:spcPct val="115000"/>
              </a:lnSpc>
            </a:pPr>
            <a:endParaRPr lang="cs-CZ" sz="2600" b="1" cap="all" dirty="0">
              <a:solidFill>
                <a:srgbClr val="307871"/>
              </a:solidFill>
              <a:latin typeface="+mj-lt"/>
            </a:endParaRP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current assets of the business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the result of a purchase or business activity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they always bind themselves with funds</a:t>
            </a:r>
          </a:p>
          <a:p>
            <a:pPr lvl="1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" sz="2200" dirty="0">
                <a:latin typeface="+mj-lt"/>
                <a:cs typeface="Times New Roman" panose="02020603050405020304" pitchFamily="18" charset="0"/>
              </a:rPr>
              <a:t>To have or not to have? Can you do business without inventory?</a:t>
            </a:r>
          </a:p>
        </p:txBody>
      </p:sp>
    </p:spTree>
    <p:extLst>
      <p:ext uri="{BB962C8B-B14F-4D97-AF65-F5344CB8AC3E}">
        <p14:creationId xmlns:p14="http://schemas.microsoft.com/office/powerpoint/2010/main" val="6866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5DD793A-4094-4B50-A360-467BFF65FEAF}"/>
              </a:ext>
            </a:extLst>
          </p:cNvPr>
          <p:cNvSpPr/>
          <p:nvPr/>
        </p:nvSpPr>
        <p:spPr>
          <a:xfrm>
            <a:off x="496800" y="527392"/>
            <a:ext cx="7192800" cy="335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en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Types of supplies</a:t>
            </a:r>
          </a:p>
          <a:p>
            <a:pPr algn="just">
              <a:lnSpc>
                <a:spcPct val="115000"/>
              </a:lnSpc>
            </a:pPr>
            <a:r>
              <a:rPr lang="en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I. Classification of stocks by species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production stocks: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cs typeface="Times New Roman" panose="02020603050405020304" pitchFamily="18" charset="0"/>
              </a:rPr>
              <a:t>raw materials, basic material, operating substances, spare parts, packaging</a:t>
            </a:r>
          </a:p>
          <a:p>
            <a:pPr marL="914400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" dirty="0">
                <a:latin typeface="+mj-lt"/>
                <a:cs typeface="Times New Roman" panose="02020603050405020304" pitchFamily="18" charset="0"/>
              </a:rPr>
              <a:t>tangible assets whose consumption period is less than 1 year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work in progress inventory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stocks of finished goods</a:t>
            </a:r>
          </a:p>
          <a:p>
            <a:pPr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goods</a:t>
            </a:r>
          </a:p>
        </p:txBody>
      </p:sp>
    </p:spTree>
    <p:extLst>
      <p:ext uri="{BB962C8B-B14F-4D97-AF65-F5344CB8AC3E}">
        <p14:creationId xmlns:p14="http://schemas.microsoft.com/office/powerpoint/2010/main" val="420883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B4E838B-5B59-46E1-B9FB-9C7F41693F39}"/>
              </a:ext>
            </a:extLst>
          </p:cNvPr>
          <p:cNvSpPr/>
          <p:nvPr/>
        </p:nvSpPr>
        <p:spPr>
          <a:xfrm>
            <a:off x="547200" y="527392"/>
            <a:ext cx="71640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II. Breakdown of stocks according to functional components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current stock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– to ensure expected consumption in the period between two deliveries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insurance stock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– to cover possible deviations in supplies or consumption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technological stock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– if the material needs to be modified before it is released for consumption, its amount results from the production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214603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B4E838B-5B59-46E1-B9FB-9C7F41693F39}"/>
              </a:ext>
            </a:extLst>
          </p:cNvPr>
          <p:cNvSpPr/>
          <p:nvPr/>
        </p:nvSpPr>
        <p:spPr>
          <a:xfrm>
            <a:off x="547200" y="527392"/>
            <a:ext cx="71640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seasonal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( </a:t>
            </a:r>
            <a:r>
              <a:rPr lang="en" sz="2200" b="1" dirty="0">
                <a:latin typeface="+mj-lt"/>
                <a:cs typeface="Times New Roman" panose="02020603050405020304" pitchFamily="18" charset="0"/>
              </a:rPr>
              <a:t>occasional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) supply – compensates for expected fluctuations in supply or consumption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speculative stock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- to achieve an extraordinary profit by a suitable purchase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" sz="2200" b="1" dirty="0">
                <a:latin typeface="+mj-lt"/>
                <a:cs typeface="Times New Roman" panose="02020603050405020304" pitchFamily="18" charset="0"/>
              </a:rPr>
              <a:t>emergency stock </a:t>
            </a:r>
            <a:r>
              <a:rPr lang="en" sz="2200" dirty="0">
                <a:latin typeface="+mj-lt"/>
                <a:cs typeface="Times New Roman" panose="02020603050405020304" pitchFamily="18" charset="0"/>
              </a:rPr>
              <a:t>- ensures the survival of the business in the event of unforeseen events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cs-CZ" sz="2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5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D4F195-8C24-4AA7-8F23-2EE545C01A55}"/>
              </a:ext>
            </a:extLst>
          </p:cNvPr>
          <p:cNvSpPr/>
          <p:nvPr/>
        </p:nvSpPr>
        <p:spPr>
          <a:xfrm>
            <a:off x="468000" y="475504"/>
            <a:ext cx="7279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200" b="1" cap="small" dirty="0">
                <a:solidFill>
                  <a:srgbClr val="981E3A"/>
                </a:solidFill>
                <a:latin typeface="+mj-lt"/>
                <a:cs typeface="Times New Roman" panose="02020603050405020304" pitchFamily="18" charset="0"/>
              </a:rPr>
              <a:t>III. Breakdown of stocks according to capacity calculations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200" b="1" dirty="0"/>
              <a:t>minimum stock </a:t>
            </a:r>
            <a:r>
              <a:rPr lang="en" sz="2200" dirty="0"/>
              <a:t>– stock status at the moment before a new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200" b="1" dirty="0"/>
              <a:t>maximum stock </a:t>
            </a:r>
            <a:r>
              <a:rPr lang="en" sz="2200" dirty="0"/>
              <a:t>– the highest stock level reached at the time of a new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2200" b="1" dirty="0"/>
              <a:t>immediate stock </a:t>
            </a:r>
            <a:r>
              <a:rPr lang="en" sz="2200" dirty="0"/>
              <a:t>:</a:t>
            </a:r>
          </a:p>
          <a:p>
            <a:pPr marL="741600" lvl="1" indent="-284400">
              <a:buFont typeface="Courier New" panose="02070309020205020404" pitchFamily="49" charset="0"/>
              <a:buChar char="o"/>
            </a:pPr>
            <a:r>
              <a:rPr lang="en" dirty="0"/>
              <a:t>actual physical inventory - the actual stock level in the warehouse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" dirty="0"/>
              <a:t>disposition stock – actual stock reduced by already applied requirements for delivery (goods ready for dispatch)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" dirty="0"/>
              <a:t>balance stock – disposition stock increased by the size of stock deliveries ordered but not yet received (material on the way)</a:t>
            </a:r>
          </a:p>
        </p:txBody>
      </p:sp>
    </p:spTree>
    <p:extLst>
      <p:ext uri="{BB962C8B-B14F-4D97-AF65-F5344CB8AC3E}">
        <p14:creationId xmlns:p14="http://schemas.microsoft.com/office/powerpoint/2010/main" val="102522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2D4F195-8C24-4AA7-8F23-2EE545C01A55}"/>
                  </a:ext>
                </a:extLst>
              </p:cNvPr>
              <p:cNvSpPr/>
              <p:nvPr/>
            </p:nvSpPr>
            <p:spPr>
              <a:xfrm>
                <a:off x="601420" y="569300"/>
                <a:ext cx="7279200" cy="2893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" sz="2200" b="1" dirty="0"/>
                  <a:t>average stock </a:t>
                </a:r>
                <a:r>
                  <a:rPr lang="en" sz="2200" dirty="0"/>
                  <a:t>– ideally the arithmetic average of daily physical stock levels for a certain period: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en" b="1" dirty="0"/>
                  <a:t>the average current stock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" dirty="0"/>
                  <a:t>, which in the case of uniform consumption is calculated from the relationship:</a:t>
                </a:r>
              </a:p>
              <a:p>
                <a:r>
                  <a:rPr lang="en" sz="2200" dirty="0"/>
                  <a:t>  </a:t>
                </a:r>
              </a:p>
              <a:p>
                <a:endParaRPr lang="cs-CZ" sz="2200" dirty="0"/>
              </a:p>
              <a:p>
                <a:r>
                  <a:rPr lang="en" sz="2200" dirty="0"/>
                  <a:t> </a:t>
                </a:r>
                <a:r>
                  <a:rPr lang="en" dirty="0"/>
                  <a:t>where </a:t>
                </a:r>
                <a:r>
                  <a:rPr lang="en" i="1" dirty="0"/>
                  <a:t>D </a:t>
                </a:r>
                <a:r>
                  <a:rPr lang="en" dirty="0"/>
                  <a:t>is the delivery size in natural units</a:t>
                </a:r>
              </a:p>
              <a:p>
                <a:pPr marL="742950" lvl="1" indent="-285750">
                  <a:buFont typeface="Courier New" panose="02070309020205020404" pitchFamily="49" charset="0"/>
                  <a:buChar char="o"/>
                </a:pPr>
                <a:r>
                  <a:rPr lang="en" b="1" dirty="0"/>
                  <a:t>total average inventory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" dirty="0"/>
                  <a:t>, which is given as the sum of average current inventory and relatively constant inventory components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2D4F195-8C24-4AA7-8F23-2EE545C01A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20" y="569300"/>
                <a:ext cx="7279200" cy="2893100"/>
              </a:xfrm>
              <a:prstGeom prst="rect">
                <a:avLst/>
              </a:prstGeom>
              <a:blipFill rotWithShape="0">
                <a:blip r:embed="rId4"/>
                <a:stretch>
                  <a:fillRect l="-1005" t="-1053" r="-670" b="-2316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8F8AE04F-67E7-4EE0-BACA-23B519A82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00" y="294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6AF2FB9-D96C-4709-8B09-53AE5244E4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653834"/>
              </p:ext>
            </p:extLst>
          </p:nvPr>
        </p:nvGraphicFramePr>
        <p:xfrm>
          <a:off x="3556800" y="1893601"/>
          <a:ext cx="996428" cy="553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583947" imgH="444307" progId="Equation.3">
                  <p:embed/>
                </p:oleObj>
              </mc:Choice>
              <mc:Fallback>
                <p:oleObj r:id="rId5" imgW="583947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800" y="1893601"/>
                        <a:ext cx="996428" cy="553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809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591</Words>
  <Application>Microsoft Macintosh PowerPoint</Application>
  <PresentationFormat>Předvádění na obrazovce (16:9)</PresentationFormat>
  <Paragraphs>74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Cambria Math</vt:lpstr>
      <vt:lpstr>Courier New</vt:lpstr>
      <vt:lpstr>StarSymbol</vt:lpstr>
      <vt:lpstr>Symbol</vt:lpstr>
      <vt:lpstr>Times New Roman</vt:lpstr>
      <vt:lpstr>Office Theme</vt:lpstr>
      <vt:lpstr>Equation.3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414</cp:revision>
  <dcterms:created xsi:type="dcterms:W3CDTF">2016-07-06T15:42:34Z</dcterms:created>
  <dcterms:modified xsi:type="dcterms:W3CDTF">2023-12-05T09:50:09Z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