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 id="2147483656" r:id="rId2"/>
  </p:sldMasterIdLst>
  <p:notesMasterIdLst>
    <p:notesMasterId r:id="rId20"/>
  </p:notesMasterIdLst>
  <p:sldIdLst>
    <p:sldId id="276" r:id="rId3"/>
    <p:sldId id="290" r:id="rId4"/>
    <p:sldId id="286" r:id="rId5"/>
    <p:sldId id="287" r:id="rId6"/>
    <p:sldId id="288" r:id="rId7"/>
    <p:sldId id="307" r:id="rId8"/>
    <p:sldId id="310" r:id="rId9"/>
    <p:sldId id="311" r:id="rId10"/>
    <p:sldId id="312" r:id="rId11"/>
    <p:sldId id="313" r:id="rId12"/>
    <p:sldId id="316" r:id="rId13"/>
    <p:sldId id="315" r:id="rId14"/>
    <p:sldId id="317" r:id="rId15"/>
    <p:sldId id="314" r:id="rId16"/>
    <p:sldId id="318" r:id="rId17"/>
    <p:sldId id="319" r:id="rId18"/>
    <p:sldId id="320"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292929"/>
    <a:srgbClr val="4D4D4D"/>
    <a:srgbClr val="B2B2B2"/>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879" autoAdjust="0"/>
    <p:restoredTop sz="77068" autoAdjust="0"/>
  </p:normalViewPr>
  <p:slideViewPr>
    <p:cSldViewPr>
      <p:cViewPr varScale="1">
        <p:scale>
          <a:sx n="74" d="100"/>
          <a:sy n="74" d="100"/>
        </p:scale>
        <p:origin x="105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30"/>
    </p:cViewPr>
  </p:sorterViewPr>
  <p:notesViewPr>
    <p:cSldViewPr>
      <p:cViewPr varScale="1">
        <p:scale>
          <a:sx n="82" d="100"/>
          <a:sy n="82" d="100"/>
        </p:scale>
        <p:origin x="-2064"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94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94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94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4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5CAB559D-54C2-40B5-9768-817CEC510924}" type="slidenum">
              <a:rPr lang="en-US"/>
              <a:pPr/>
              <a:t>‹#›</a:t>
            </a:fld>
            <a:endParaRPr lang="en-US"/>
          </a:p>
        </p:txBody>
      </p:sp>
    </p:spTree>
    <p:extLst>
      <p:ext uri="{BB962C8B-B14F-4D97-AF65-F5344CB8AC3E}">
        <p14:creationId xmlns:p14="http://schemas.microsoft.com/office/powerpoint/2010/main" val="71081561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795EC9-E2E1-427E-BCCA-BBD3550985CC}" type="slidenum">
              <a:rPr lang="en-US"/>
              <a:pPr/>
              <a:t>1</a:t>
            </a:fld>
            <a:endParaRPr lang="en-US"/>
          </a:p>
        </p:txBody>
      </p:sp>
      <p:sp>
        <p:nvSpPr>
          <p:cNvPr id="120834" name="Rectangle 2"/>
          <p:cNvSpPr>
            <a:spLocks noGrp="1" noRot="1" noChangeAspect="1" noChangeArrowheads="1" noTextEdit="1"/>
          </p:cNvSpPr>
          <p:nvPr>
            <p:ph type="sldImg"/>
          </p:nvPr>
        </p:nvSpPr>
        <p:spPr>
          <a:ln/>
        </p:spPr>
      </p:sp>
      <p:sp>
        <p:nvSpPr>
          <p:cNvPr id="120835"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38478305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3CD8DD4-D585-48B0-86DD-8E6617D57E3D}" type="slidenum">
              <a:rPr lang="en-US"/>
              <a:pPr/>
              <a:t>2</a:t>
            </a:fld>
            <a:endParaRPr lang="en-US"/>
          </a:p>
        </p:txBody>
      </p:sp>
      <p:sp>
        <p:nvSpPr>
          <p:cNvPr id="480258" name="Rectangle 2"/>
          <p:cNvSpPr>
            <a:spLocks noGrp="1" noRot="1" noChangeAspect="1" noChangeArrowheads="1" noTextEdit="1"/>
          </p:cNvSpPr>
          <p:nvPr>
            <p:ph type="sldImg"/>
          </p:nvPr>
        </p:nvSpPr>
        <p:spPr>
          <a:ln/>
        </p:spPr>
      </p:sp>
      <p:sp>
        <p:nvSpPr>
          <p:cNvPr id="480259"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15266405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6844FE-BBF6-4F90-B5C9-9E79061833E1}" type="slidenum">
              <a:rPr lang="en-US"/>
              <a:pPr/>
              <a:t>3</a:t>
            </a:fld>
            <a:endParaRPr lang="en-US"/>
          </a:p>
        </p:txBody>
      </p:sp>
      <p:sp>
        <p:nvSpPr>
          <p:cNvPr id="472066" name="Rectangle 2"/>
          <p:cNvSpPr>
            <a:spLocks noGrp="1" noRot="1" noChangeAspect="1" noChangeArrowheads="1" noTextEdit="1"/>
          </p:cNvSpPr>
          <p:nvPr>
            <p:ph type="sldImg"/>
          </p:nvPr>
        </p:nvSpPr>
        <p:spPr>
          <a:ln/>
        </p:spPr>
      </p:sp>
      <p:sp>
        <p:nvSpPr>
          <p:cNvPr id="472067"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6758411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CCF712-128A-42C2-8FCC-78AB6F6561E7}" type="slidenum">
              <a:rPr lang="en-US"/>
              <a:pPr/>
              <a:t>4</a:t>
            </a:fld>
            <a:endParaRPr lang="en-US"/>
          </a:p>
        </p:txBody>
      </p:sp>
      <p:sp>
        <p:nvSpPr>
          <p:cNvPr id="474114" name="Rectangle 2"/>
          <p:cNvSpPr>
            <a:spLocks noGrp="1" noRot="1" noChangeAspect="1" noChangeArrowheads="1" noTextEdit="1"/>
          </p:cNvSpPr>
          <p:nvPr>
            <p:ph type="sldImg"/>
          </p:nvPr>
        </p:nvSpPr>
        <p:spPr>
          <a:ln/>
        </p:spPr>
      </p:sp>
      <p:sp>
        <p:nvSpPr>
          <p:cNvPr id="474115"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461475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7E36E1-50DF-41A9-8E4E-53F8E206B425}" type="slidenum">
              <a:rPr lang="en-US"/>
              <a:pPr/>
              <a:t>5</a:t>
            </a:fld>
            <a:endParaRPr lang="en-US"/>
          </a:p>
        </p:txBody>
      </p:sp>
      <p:sp>
        <p:nvSpPr>
          <p:cNvPr id="476162" name="Rectangle 2"/>
          <p:cNvSpPr>
            <a:spLocks noGrp="1" noRot="1" noChangeAspect="1" noChangeArrowheads="1" noTextEdit="1"/>
          </p:cNvSpPr>
          <p:nvPr>
            <p:ph type="sldImg"/>
          </p:nvPr>
        </p:nvSpPr>
        <p:spPr>
          <a:ln/>
        </p:spPr>
      </p:sp>
      <p:sp>
        <p:nvSpPr>
          <p:cNvPr id="476163"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20793422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53C312-D4AE-49C7-95B6-10D39CB0E519}" type="slidenum">
              <a:rPr lang="en-US"/>
              <a:pPr/>
              <a:t>6</a:t>
            </a:fld>
            <a:endParaRPr lang="en-US"/>
          </a:p>
        </p:txBody>
      </p:sp>
      <p:sp>
        <p:nvSpPr>
          <p:cNvPr id="517122" name="Rectangle 2"/>
          <p:cNvSpPr>
            <a:spLocks noGrp="1" noRot="1" noChangeAspect="1" noChangeArrowheads="1" noTextEdit="1"/>
          </p:cNvSpPr>
          <p:nvPr>
            <p:ph type="sldImg"/>
          </p:nvPr>
        </p:nvSpPr>
        <p:spPr>
          <a:ln/>
        </p:spPr>
      </p:sp>
      <p:sp>
        <p:nvSpPr>
          <p:cNvPr id="517123"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25114206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CAB559D-54C2-40B5-9768-817CEC510924}" type="slidenum">
              <a:rPr lang="en-US" smtClean="0"/>
              <a:pPr/>
              <a:t>14</a:t>
            </a:fld>
            <a:endParaRPr lang="en-US"/>
          </a:p>
        </p:txBody>
      </p:sp>
    </p:spTree>
    <p:extLst>
      <p:ext uri="{BB962C8B-B14F-4D97-AF65-F5344CB8AC3E}">
        <p14:creationId xmlns:p14="http://schemas.microsoft.com/office/powerpoint/2010/main" val="2941408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Klepnutím lze upravit styl předlohy podnadpisů.</a:t>
            </a:r>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78613" y="260350"/>
            <a:ext cx="1709737" cy="604837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1547813" y="260350"/>
            <a:ext cx="4978400" cy="604837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lvl1pPr>
              <a:defRPr/>
            </a:lvl1pPr>
          </a:lstStyle>
          <a:p>
            <a:r>
              <a:rPr lang="en-US"/>
              <a:t>Chapter 1					                  Entrepreneurship and Small Business</a:t>
            </a:r>
          </a:p>
        </p:txBody>
      </p:sp>
    </p:spTree>
  </p:cSld>
  <p:clrMapOvr>
    <a:masterClrMapping/>
  </p:clrMapOvr>
  <p:transition spd="slow"/>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r>
              <a:rPr lang="en-US"/>
              <a:t>Chapter 1					                  Entrepreneurship and Small Business</a:t>
            </a:r>
          </a:p>
        </p:txBody>
      </p:sp>
    </p:spTree>
  </p:cSld>
  <p:clrMapOvr>
    <a:masterClrMapping/>
  </p:clrMapOvr>
  <p:transition spd="slow"/>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lvl1pPr>
              <a:defRPr/>
            </a:lvl1pPr>
          </a:lstStyle>
          <a:p>
            <a:r>
              <a:rPr lang="en-US"/>
              <a:t>Chapter 1					                  Entrepreneurship and Small Business</a:t>
            </a:r>
          </a:p>
        </p:txBody>
      </p:sp>
    </p:spTree>
  </p:cSld>
  <p:clrMapOvr>
    <a:masterClrMapping/>
  </p:clrMapOvr>
  <p:transition spd="slow"/>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68313" y="16287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59313" y="16287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lvl1pPr>
              <a:defRPr/>
            </a:lvl1pPr>
          </a:lstStyle>
          <a:p>
            <a:r>
              <a:rPr lang="en-US"/>
              <a:t>Chapter 1					                  Entrepreneurship and Small Business</a:t>
            </a:r>
          </a:p>
        </p:txBody>
      </p:sp>
    </p:spTree>
  </p:cSld>
  <p:clrMapOvr>
    <a:masterClrMapping/>
  </p:clrMapOvr>
  <p:transition spd="slow"/>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lvl1pPr>
              <a:defRPr/>
            </a:lvl1pPr>
          </a:lstStyle>
          <a:p>
            <a:r>
              <a:rPr lang="en-US"/>
              <a:t>Chapter 1					                  Entrepreneurship and Small Business</a:t>
            </a:r>
          </a:p>
        </p:txBody>
      </p:sp>
    </p:spTree>
  </p:cSld>
  <p:clrMapOvr>
    <a:masterClrMapping/>
  </p:clrMapOvr>
  <p:transition spd="slow"/>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lvl1pPr>
              <a:defRPr/>
            </a:lvl1pPr>
          </a:lstStyle>
          <a:p>
            <a:r>
              <a:rPr lang="en-US"/>
              <a:t>Chapter 1					                  Entrepreneurship and Small Business</a:t>
            </a:r>
          </a:p>
        </p:txBody>
      </p:sp>
    </p:spTree>
  </p:cSld>
  <p:clrMapOvr>
    <a:masterClrMapping/>
  </p:clrMapOvr>
  <p:transition spd="slow"/>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lvl1pPr>
          </a:lstStyle>
          <a:p>
            <a:r>
              <a:rPr lang="en-US"/>
              <a:t>Chapter 1					                  Entrepreneurship and Small Business</a:t>
            </a:r>
          </a:p>
        </p:txBody>
      </p:sp>
    </p:spTree>
  </p:cSld>
  <p:clrMapOvr>
    <a:masterClrMapping/>
  </p:clrMapOvr>
  <p:transition spd="slow"/>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lvl1pPr>
              <a:defRPr/>
            </a:lvl1pPr>
          </a:lstStyle>
          <a:p>
            <a:r>
              <a:rPr lang="en-US"/>
              <a:t>Chapter 1					                  Entrepreneurship and Small Business</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cSld>
  <p:clrMapOvr>
    <a:masterClrMapping/>
  </p:clrMapOvr>
  <p:transition spd="slow"/>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lvl1pPr>
              <a:defRPr/>
            </a:lvl1pPr>
          </a:lstStyle>
          <a:p>
            <a:r>
              <a:rPr lang="en-US"/>
              <a:t>Chapter 1					                  Entrepreneurship and Small Business</a:t>
            </a:r>
          </a:p>
        </p:txBody>
      </p:sp>
    </p:spTree>
  </p:cSld>
  <p:clrMapOvr>
    <a:masterClrMapping/>
  </p:clrMapOvr>
  <p:transition spd="slow"/>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r>
              <a:rPr lang="en-US"/>
              <a:t>Chapter 1					                  Entrepreneurship and Small Business</a:t>
            </a:r>
          </a:p>
        </p:txBody>
      </p:sp>
    </p:spTree>
  </p:cSld>
  <p:clrMapOvr>
    <a:masterClrMapping/>
  </p:clrMapOvr>
  <p:transition spd="slow"/>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40513" y="260350"/>
            <a:ext cx="2057400" cy="5894388"/>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68313" y="260350"/>
            <a:ext cx="6019800" cy="5894388"/>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r>
              <a:rPr lang="en-US"/>
              <a:t>Chapter 1					                  Entrepreneurship and Small Business</a:t>
            </a:r>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1547813" y="1628775"/>
            <a:ext cx="3343275" cy="4679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5043488" y="1628775"/>
            <a:ext cx="3344862" cy="4679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49186" name="Rectangle 2"/>
          <p:cNvSpPr>
            <a:spLocks noChangeArrowheads="1"/>
          </p:cNvSpPr>
          <p:nvPr userDrawn="1"/>
        </p:nvSpPr>
        <p:spPr bwMode="auto">
          <a:xfrm>
            <a:off x="0" y="0"/>
            <a:ext cx="917575" cy="6858000"/>
          </a:xfrm>
          <a:prstGeom prst="rect">
            <a:avLst/>
          </a:prstGeom>
          <a:solidFill>
            <a:srgbClr val="000000"/>
          </a:solidFill>
          <a:ln w="12700">
            <a:solidFill>
              <a:srgbClr val="000000"/>
            </a:solidFill>
            <a:miter lim="800000"/>
            <a:headEnd type="none" w="sm" len="sm"/>
            <a:tailEnd type="none" w="sm" len="sm"/>
          </a:ln>
          <a:effectLst/>
        </p:spPr>
        <p:txBody>
          <a:bodyPr wrap="none" anchor="ctr"/>
          <a:lstStyle/>
          <a:p>
            <a:endParaRPr lang="cs-CZ"/>
          </a:p>
        </p:txBody>
      </p:sp>
      <p:sp>
        <p:nvSpPr>
          <p:cNvPr id="349187" name="Rectangle 3"/>
          <p:cNvSpPr>
            <a:spLocks noGrp="1" noChangeArrowheads="1"/>
          </p:cNvSpPr>
          <p:nvPr>
            <p:ph type="title"/>
          </p:nvPr>
        </p:nvSpPr>
        <p:spPr bwMode="auto">
          <a:xfrm>
            <a:off x="1547813" y="260350"/>
            <a:ext cx="6840537" cy="993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a:t>Click to edit Master title style</a:t>
            </a:r>
          </a:p>
        </p:txBody>
      </p:sp>
      <p:sp>
        <p:nvSpPr>
          <p:cNvPr id="349188" name="Rectangle 4"/>
          <p:cNvSpPr>
            <a:spLocks noGrp="1" noChangeArrowheads="1"/>
          </p:cNvSpPr>
          <p:nvPr>
            <p:ph type="body" idx="1"/>
          </p:nvPr>
        </p:nvSpPr>
        <p:spPr bwMode="auto">
          <a:xfrm>
            <a:off x="1547813" y="1628775"/>
            <a:ext cx="6840537" cy="4679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grpSp>
        <p:nvGrpSpPr>
          <p:cNvPr id="349189" name="Group 5"/>
          <p:cNvGrpSpPr>
            <a:grpSpLocks/>
          </p:cNvGrpSpPr>
          <p:nvPr userDrawn="1"/>
        </p:nvGrpSpPr>
        <p:grpSpPr bwMode="auto">
          <a:xfrm>
            <a:off x="0" y="0"/>
            <a:ext cx="9112250" cy="6958013"/>
            <a:chOff x="0" y="0"/>
            <a:chExt cx="5740" cy="4383"/>
          </a:xfrm>
        </p:grpSpPr>
        <p:pic>
          <p:nvPicPr>
            <p:cNvPr id="349190" name="Picture 6" descr="Light Bulb"/>
            <p:cNvPicPr>
              <a:picLocks noChangeAspect="1" noChangeArrowheads="1"/>
            </p:cNvPicPr>
            <p:nvPr userDrawn="1"/>
          </p:nvPicPr>
          <p:blipFill>
            <a:blip r:embed="rId13" cstate="print"/>
            <a:srcRect l="18898" r="18898"/>
            <a:stretch>
              <a:fillRect/>
            </a:stretch>
          </p:blipFill>
          <p:spPr bwMode="auto">
            <a:xfrm>
              <a:off x="0" y="0"/>
              <a:ext cx="598" cy="754"/>
            </a:xfrm>
            <a:prstGeom prst="rect">
              <a:avLst/>
            </a:prstGeom>
            <a:noFill/>
          </p:spPr>
        </p:pic>
        <p:pic>
          <p:nvPicPr>
            <p:cNvPr id="349191" name="Picture 7" descr="Light Bulb"/>
            <p:cNvPicPr>
              <a:picLocks noChangeAspect="1" noChangeArrowheads="1"/>
            </p:cNvPicPr>
            <p:nvPr userDrawn="1"/>
          </p:nvPicPr>
          <p:blipFill>
            <a:blip r:embed="rId13" cstate="print"/>
            <a:srcRect l="18898" r="18898"/>
            <a:stretch>
              <a:fillRect/>
            </a:stretch>
          </p:blipFill>
          <p:spPr bwMode="auto">
            <a:xfrm>
              <a:off x="0" y="709"/>
              <a:ext cx="598" cy="754"/>
            </a:xfrm>
            <a:prstGeom prst="rect">
              <a:avLst/>
            </a:prstGeom>
            <a:noFill/>
          </p:spPr>
        </p:pic>
        <p:pic>
          <p:nvPicPr>
            <p:cNvPr id="349192" name="Picture 8" descr="Light Bulb"/>
            <p:cNvPicPr>
              <a:picLocks noChangeAspect="1" noChangeArrowheads="1"/>
            </p:cNvPicPr>
            <p:nvPr userDrawn="1"/>
          </p:nvPicPr>
          <p:blipFill>
            <a:blip r:embed="rId13" cstate="print"/>
            <a:srcRect l="18898" r="18898"/>
            <a:stretch>
              <a:fillRect/>
            </a:stretch>
          </p:blipFill>
          <p:spPr bwMode="auto">
            <a:xfrm>
              <a:off x="0" y="1434"/>
              <a:ext cx="598" cy="754"/>
            </a:xfrm>
            <a:prstGeom prst="rect">
              <a:avLst/>
            </a:prstGeom>
            <a:noFill/>
          </p:spPr>
        </p:pic>
        <p:pic>
          <p:nvPicPr>
            <p:cNvPr id="349193" name="Picture 9" descr="Light Bulb"/>
            <p:cNvPicPr>
              <a:picLocks noChangeAspect="1" noChangeArrowheads="1"/>
            </p:cNvPicPr>
            <p:nvPr userDrawn="1"/>
          </p:nvPicPr>
          <p:blipFill>
            <a:blip r:embed="rId13" cstate="print"/>
            <a:srcRect l="18898" r="18898"/>
            <a:stretch>
              <a:fillRect/>
            </a:stretch>
          </p:blipFill>
          <p:spPr bwMode="auto">
            <a:xfrm>
              <a:off x="0" y="2177"/>
              <a:ext cx="598" cy="754"/>
            </a:xfrm>
            <a:prstGeom prst="rect">
              <a:avLst/>
            </a:prstGeom>
            <a:noFill/>
          </p:spPr>
        </p:pic>
        <p:pic>
          <p:nvPicPr>
            <p:cNvPr id="349194" name="Picture 10" descr="Light Bulb"/>
            <p:cNvPicPr>
              <a:picLocks noChangeAspect="1" noChangeArrowheads="1"/>
            </p:cNvPicPr>
            <p:nvPr userDrawn="1"/>
          </p:nvPicPr>
          <p:blipFill>
            <a:blip r:embed="rId13" cstate="print"/>
            <a:srcRect l="18898" r="18898"/>
            <a:stretch>
              <a:fillRect/>
            </a:stretch>
          </p:blipFill>
          <p:spPr bwMode="auto">
            <a:xfrm>
              <a:off x="0" y="2886"/>
              <a:ext cx="598" cy="754"/>
            </a:xfrm>
            <a:prstGeom prst="rect">
              <a:avLst/>
            </a:prstGeom>
            <a:noFill/>
          </p:spPr>
        </p:pic>
        <p:pic>
          <p:nvPicPr>
            <p:cNvPr id="349195" name="Picture 11" descr="Light Bulb"/>
            <p:cNvPicPr>
              <a:picLocks noChangeAspect="1" noChangeArrowheads="1"/>
            </p:cNvPicPr>
            <p:nvPr userDrawn="1"/>
          </p:nvPicPr>
          <p:blipFill>
            <a:blip r:embed="rId13" cstate="print"/>
            <a:srcRect l="18898" r="18898"/>
            <a:stretch>
              <a:fillRect/>
            </a:stretch>
          </p:blipFill>
          <p:spPr bwMode="auto">
            <a:xfrm>
              <a:off x="0" y="3629"/>
              <a:ext cx="598" cy="754"/>
            </a:xfrm>
            <a:prstGeom prst="rect">
              <a:avLst/>
            </a:prstGeom>
            <a:noFill/>
          </p:spPr>
        </p:pic>
        <p:sp>
          <p:nvSpPr>
            <p:cNvPr id="349196" name="Line 12"/>
            <p:cNvSpPr>
              <a:spLocks noChangeShapeType="1"/>
            </p:cNvSpPr>
            <p:nvPr userDrawn="1"/>
          </p:nvSpPr>
          <p:spPr bwMode="auto">
            <a:xfrm>
              <a:off x="567" y="754"/>
              <a:ext cx="4720" cy="0"/>
            </a:xfrm>
            <a:prstGeom prst="line">
              <a:avLst/>
            </a:prstGeom>
            <a:noFill/>
            <a:ln w="50800">
              <a:solidFill>
                <a:srgbClr val="292929"/>
              </a:solidFill>
              <a:round/>
              <a:headEnd type="none" w="sm" len="sm"/>
              <a:tailEnd type="none" w="sm" len="sm"/>
            </a:ln>
            <a:effectLst/>
          </p:spPr>
          <p:txBody>
            <a:bodyPr/>
            <a:lstStyle/>
            <a:p>
              <a:endParaRPr lang="cs-CZ"/>
            </a:p>
          </p:txBody>
        </p:sp>
        <p:sp>
          <p:nvSpPr>
            <p:cNvPr id="349197" name="Line 13"/>
            <p:cNvSpPr>
              <a:spLocks noChangeShapeType="1"/>
            </p:cNvSpPr>
            <p:nvPr userDrawn="1"/>
          </p:nvSpPr>
          <p:spPr bwMode="auto">
            <a:xfrm>
              <a:off x="1020" y="4110"/>
              <a:ext cx="4720" cy="0"/>
            </a:xfrm>
            <a:prstGeom prst="line">
              <a:avLst/>
            </a:prstGeom>
            <a:noFill/>
            <a:ln w="25400">
              <a:solidFill>
                <a:srgbClr val="000000"/>
              </a:solidFill>
              <a:round/>
              <a:headEnd type="none" w="sm" len="sm"/>
              <a:tailEnd type="none" w="sm" len="sm"/>
            </a:ln>
            <a:effectLst/>
          </p:spPr>
          <p:txBody>
            <a:bodyPr/>
            <a:lstStyle/>
            <a:p>
              <a:endParaRPr lang="cs-CZ"/>
            </a:p>
          </p:txBody>
        </p:sp>
      </p:grpSp>
      <p:sp>
        <p:nvSpPr>
          <p:cNvPr id="349198" name="Text Box 14"/>
          <p:cNvSpPr txBox="1">
            <a:spLocks noChangeArrowheads="1"/>
          </p:cNvSpPr>
          <p:nvPr userDrawn="1"/>
        </p:nvSpPr>
        <p:spPr bwMode="auto">
          <a:xfrm>
            <a:off x="4102100" y="6613525"/>
            <a:ext cx="5041900" cy="244475"/>
          </a:xfrm>
          <a:prstGeom prst="rect">
            <a:avLst/>
          </a:prstGeom>
          <a:noFill/>
          <a:ln w="12700">
            <a:noFill/>
            <a:miter lim="800000"/>
            <a:headEnd type="none" w="sm" len="sm"/>
            <a:tailEnd type="none" w="sm" len="sm"/>
          </a:ln>
          <a:effectLst/>
        </p:spPr>
        <p:txBody>
          <a:bodyPr>
            <a:spAutoFit/>
          </a:bodyPr>
          <a:lstStyle/>
          <a:p>
            <a:pPr algn="r">
              <a:spcBef>
                <a:spcPct val="50000"/>
              </a:spcBef>
            </a:pPr>
            <a:r>
              <a:rPr lang="en-GB" sz="1000" b="1">
                <a:solidFill>
                  <a:srgbClr val="292929"/>
                </a:solidFill>
                <a:cs typeface="Arial" charset="0"/>
              </a:rPr>
              <a:t>Entrepreneurship &amp; Small Business (3</a:t>
            </a:r>
            <a:r>
              <a:rPr lang="en-GB" sz="1000" b="1" baseline="30000">
                <a:solidFill>
                  <a:srgbClr val="292929"/>
                </a:solidFill>
                <a:cs typeface="Arial" charset="0"/>
              </a:rPr>
              <a:t>rd</a:t>
            </a:r>
            <a:r>
              <a:rPr lang="en-GB" sz="1000" b="1">
                <a:solidFill>
                  <a:srgbClr val="292929"/>
                </a:solidFill>
                <a:cs typeface="Arial" charset="0"/>
              </a:rPr>
              <a:t> edition), Paul Burns</a:t>
            </a:r>
          </a:p>
        </p:txBody>
      </p:sp>
      <p:sp>
        <p:nvSpPr>
          <p:cNvPr id="349199" name="Text Box 15"/>
          <p:cNvSpPr txBox="1">
            <a:spLocks noChangeArrowheads="1"/>
          </p:cNvSpPr>
          <p:nvPr userDrawn="1"/>
        </p:nvSpPr>
        <p:spPr bwMode="auto">
          <a:xfrm>
            <a:off x="1547813" y="6597650"/>
            <a:ext cx="1152525" cy="244475"/>
          </a:xfrm>
          <a:prstGeom prst="rect">
            <a:avLst/>
          </a:prstGeom>
          <a:noFill/>
          <a:ln w="9525">
            <a:noFill/>
            <a:miter lim="800000"/>
            <a:headEnd/>
            <a:tailEnd/>
          </a:ln>
          <a:effectLst/>
        </p:spPr>
        <p:txBody>
          <a:bodyPr>
            <a:spAutoFit/>
          </a:bodyPr>
          <a:lstStyle/>
          <a:p>
            <a:pPr>
              <a:spcBef>
                <a:spcPct val="50000"/>
              </a:spcBef>
            </a:pPr>
            <a:r>
              <a:rPr lang="en-GB" sz="1000" b="1">
                <a:solidFill>
                  <a:srgbClr val="292929"/>
                </a:solidFill>
              </a:rPr>
              <a:t>Chapter 10</a:t>
            </a: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ransition spd="slow"/>
  <p:txStyles>
    <p:titleStyle>
      <a:lvl1pPr algn="ctr" rtl="0" fontAlgn="base">
        <a:spcBef>
          <a:spcPct val="0"/>
        </a:spcBef>
        <a:spcAft>
          <a:spcPct val="0"/>
        </a:spcAft>
        <a:defRPr sz="3600" b="1">
          <a:solidFill>
            <a:srgbClr val="FF0000"/>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3600" b="1">
          <a:solidFill>
            <a:srgbClr val="FF0000"/>
          </a:solidFill>
          <a:effectLst>
            <a:outerShdw blurRad="38100" dist="38100" dir="2700000" algn="tl">
              <a:srgbClr val="C0C0C0"/>
            </a:outerShdw>
          </a:effectLst>
          <a:latin typeface="Arial" charset="0"/>
          <a:cs typeface="Arial" charset="0"/>
        </a:defRPr>
      </a:lvl2pPr>
      <a:lvl3pPr algn="ctr" rtl="0" fontAlgn="base">
        <a:spcBef>
          <a:spcPct val="0"/>
        </a:spcBef>
        <a:spcAft>
          <a:spcPct val="0"/>
        </a:spcAft>
        <a:defRPr sz="3600" b="1">
          <a:solidFill>
            <a:srgbClr val="FF0000"/>
          </a:solidFill>
          <a:effectLst>
            <a:outerShdw blurRad="38100" dist="38100" dir="2700000" algn="tl">
              <a:srgbClr val="C0C0C0"/>
            </a:outerShdw>
          </a:effectLst>
          <a:latin typeface="Arial" charset="0"/>
          <a:cs typeface="Arial" charset="0"/>
        </a:defRPr>
      </a:lvl3pPr>
      <a:lvl4pPr algn="ctr" rtl="0" fontAlgn="base">
        <a:spcBef>
          <a:spcPct val="0"/>
        </a:spcBef>
        <a:spcAft>
          <a:spcPct val="0"/>
        </a:spcAft>
        <a:defRPr sz="3600" b="1">
          <a:solidFill>
            <a:srgbClr val="FF0000"/>
          </a:solidFill>
          <a:effectLst>
            <a:outerShdw blurRad="38100" dist="38100" dir="2700000" algn="tl">
              <a:srgbClr val="C0C0C0"/>
            </a:outerShdw>
          </a:effectLst>
          <a:latin typeface="Arial" charset="0"/>
          <a:cs typeface="Arial" charset="0"/>
        </a:defRPr>
      </a:lvl4pPr>
      <a:lvl5pPr algn="ctr" rtl="0" fontAlgn="base">
        <a:spcBef>
          <a:spcPct val="0"/>
        </a:spcBef>
        <a:spcAft>
          <a:spcPct val="0"/>
        </a:spcAft>
        <a:defRPr sz="3600" b="1">
          <a:solidFill>
            <a:srgbClr val="FF0000"/>
          </a:solidFill>
          <a:effectLst>
            <a:outerShdw blurRad="38100" dist="38100" dir="2700000" algn="tl">
              <a:srgbClr val="C0C0C0"/>
            </a:outerShdw>
          </a:effectLst>
          <a:latin typeface="Arial" charset="0"/>
          <a:cs typeface="Arial" charset="0"/>
        </a:defRPr>
      </a:lvl5pPr>
      <a:lvl6pPr marL="457200" algn="ctr" rtl="0" fontAlgn="base">
        <a:spcBef>
          <a:spcPct val="0"/>
        </a:spcBef>
        <a:spcAft>
          <a:spcPct val="0"/>
        </a:spcAft>
        <a:defRPr sz="3600" b="1">
          <a:solidFill>
            <a:srgbClr val="FF0000"/>
          </a:solidFill>
          <a:effectLst>
            <a:outerShdw blurRad="38100" dist="38100" dir="2700000" algn="tl">
              <a:srgbClr val="C0C0C0"/>
            </a:outerShdw>
          </a:effectLst>
          <a:latin typeface="Arial" charset="0"/>
          <a:cs typeface="Arial" charset="0"/>
        </a:defRPr>
      </a:lvl6pPr>
      <a:lvl7pPr marL="914400" algn="ctr" rtl="0" fontAlgn="base">
        <a:spcBef>
          <a:spcPct val="0"/>
        </a:spcBef>
        <a:spcAft>
          <a:spcPct val="0"/>
        </a:spcAft>
        <a:defRPr sz="3600" b="1">
          <a:solidFill>
            <a:srgbClr val="FF0000"/>
          </a:solidFill>
          <a:effectLst>
            <a:outerShdw blurRad="38100" dist="38100" dir="2700000" algn="tl">
              <a:srgbClr val="C0C0C0"/>
            </a:outerShdw>
          </a:effectLst>
          <a:latin typeface="Arial" charset="0"/>
          <a:cs typeface="Arial" charset="0"/>
        </a:defRPr>
      </a:lvl7pPr>
      <a:lvl8pPr marL="1371600" algn="ctr" rtl="0" fontAlgn="base">
        <a:spcBef>
          <a:spcPct val="0"/>
        </a:spcBef>
        <a:spcAft>
          <a:spcPct val="0"/>
        </a:spcAft>
        <a:defRPr sz="3600" b="1">
          <a:solidFill>
            <a:srgbClr val="FF0000"/>
          </a:solidFill>
          <a:effectLst>
            <a:outerShdw blurRad="38100" dist="38100" dir="2700000" algn="tl">
              <a:srgbClr val="C0C0C0"/>
            </a:outerShdw>
          </a:effectLst>
          <a:latin typeface="Arial" charset="0"/>
          <a:cs typeface="Arial" charset="0"/>
        </a:defRPr>
      </a:lvl8pPr>
      <a:lvl9pPr marL="1828800" algn="ctr" rtl="0" fontAlgn="base">
        <a:spcBef>
          <a:spcPct val="0"/>
        </a:spcBef>
        <a:spcAft>
          <a:spcPct val="0"/>
        </a:spcAft>
        <a:defRPr sz="3600" b="1">
          <a:solidFill>
            <a:srgbClr val="FF0000"/>
          </a:solidFill>
          <a:effectLst>
            <a:outerShdw blurRad="38100" dist="38100" dir="2700000" algn="tl">
              <a:srgbClr val="C0C0C0"/>
            </a:outerShdw>
          </a:effectLst>
          <a:latin typeface="Arial" charset="0"/>
          <a:cs typeface="Arial" charset="0"/>
        </a:defRPr>
      </a:lvl9pPr>
    </p:titleStyle>
    <p:bodyStyle>
      <a:lvl1pPr marL="342900" indent="-342900" algn="l" rtl="0" fontAlgn="base">
        <a:spcBef>
          <a:spcPct val="20000"/>
        </a:spcBef>
        <a:spcAft>
          <a:spcPct val="0"/>
        </a:spcAft>
        <a:buClr>
          <a:srgbClr val="FF0000"/>
        </a:buClr>
        <a:buChar char="•"/>
        <a:defRPr sz="3000" b="1">
          <a:solidFill>
            <a:srgbClr val="4D4D4D"/>
          </a:solidFill>
          <a:latin typeface="+mn-lt"/>
          <a:ea typeface="+mn-ea"/>
          <a:cs typeface="+mn-cs"/>
        </a:defRPr>
      </a:lvl1pPr>
      <a:lvl2pPr marL="742950" indent="-285750" algn="l" rtl="0" fontAlgn="base">
        <a:spcBef>
          <a:spcPct val="20000"/>
        </a:spcBef>
        <a:spcAft>
          <a:spcPct val="0"/>
        </a:spcAft>
        <a:buClr>
          <a:srgbClr val="292929"/>
        </a:buClr>
        <a:buFont typeface="Arial" charset="0"/>
        <a:buChar char="–"/>
        <a:defRPr sz="2800" b="1">
          <a:solidFill>
            <a:srgbClr val="4D4D4D"/>
          </a:solidFill>
          <a:latin typeface="+mn-lt"/>
          <a:cs typeface="+mn-cs"/>
        </a:defRPr>
      </a:lvl2pPr>
      <a:lvl3pPr marL="1143000" indent="-228600" algn="l" rtl="0" fontAlgn="base">
        <a:spcBef>
          <a:spcPct val="20000"/>
        </a:spcBef>
        <a:spcAft>
          <a:spcPct val="0"/>
        </a:spcAft>
        <a:buClr>
          <a:srgbClr val="FF0000"/>
        </a:buClr>
        <a:buChar char="•"/>
        <a:defRPr sz="2400" b="1">
          <a:solidFill>
            <a:srgbClr val="4D4D4D"/>
          </a:solidFill>
          <a:latin typeface="+mn-lt"/>
          <a:cs typeface="+mn-cs"/>
        </a:defRPr>
      </a:lvl3pPr>
      <a:lvl4pPr marL="1600200" indent="-228600" algn="l" rtl="0" fontAlgn="base">
        <a:spcBef>
          <a:spcPct val="20000"/>
        </a:spcBef>
        <a:spcAft>
          <a:spcPct val="0"/>
        </a:spcAft>
        <a:buChar char="–"/>
        <a:defRPr sz="2000" b="1">
          <a:solidFill>
            <a:srgbClr val="4D4D4D"/>
          </a:solidFill>
          <a:latin typeface="+mn-lt"/>
          <a:cs typeface="+mn-cs"/>
        </a:defRPr>
      </a:lvl4pPr>
      <a:lvl5pPr marL="2057400" indent="-228600" algn="l" rtl="0" fontAlgn="base">
        <a:spcBef>
          <a:spcPct val="20000"/>
        </a:spcBef>
        <a:spcAft>
          <a:spcPct val="0"/>
        </a:spcAft>
        <a:buChar char="»"/>
        <a:defRPr sz="2000" b="1">
          <a:solidFill>
            <a:srgbClr val="4D4D4D"/>
          </a:solidFill>
          <a:latin typeface="+mn-lt"/>
          <a:cs typeface="+mn-cs"/>
        </a:defRPr>
      </a:lvl5pPr>
      <a:lvl6pPr marL="2514600" indent="-228600" algn="l" rtl="0" fontAlgn="base">
        <a:spcBef>
          <a:spcPct val="20000"/>
        </a:spcBef>
        <a:spcAft>
          <a:spcPct val="0"/>
        </a:spcAft>
        <a:buChar char="»"/>
        <a:defRPr sz="2000" b="1">
          <a:solidFill>
            <a:srgbClr val="4D4D4D"/>
          </a:solidFill>
          <a:latin typeface="+mn-lt"/>
          <a:cs typeface="+mn-cs"/>
        </a:defRPr>
      </a:lvl6pPr>
      <a:lvl7pPr marL="2971800" indent="-228600" algn="l" rtl="0" fontAlgn="base">
        <a:spcBef>
          <a:spcPct val="20000"/>
        </a:spcBef>
        <a:spcAft>
          <a:spcPct val="0"/>
        </a:spcAft>
        <a:buChar char="»"/>
        <a:defRPr sz="2000" b="1">
          <a:solidFill>
            <a:srgbClr val="4D4D4D"/>
          </a:solidFill>
          <a:latin typeface="+mn-lt"/>
          <a:cs typeface="+mn-cs"/>
        </a:defRPr>
      </a:lvl7pPr>
      <a:lvl8pPr marL="3429000" indent="-228600" algn="l" rtl="0" fontAlgn="base">
        <a:spcBef>
          <a:spcPct val="20000"/>
        </a:spcBef>
        <a:spcAft>
          <a:spcPct val="0"/>
        </a:spcAft>
        <a:buChar char="»"/>
        <a:defRPr sz="2000" b="1">
          <a:solidFill>
            <a:srgbClr val="4D4D4D"/>
          </a:solidFill>
          <a:latin typeface="+mn-lt"/>
          <a:cs typeface="+mn-cs"/>
        </a:defRPr>
      </a:lvl8pPr>
      <a:lvl9pPr marL="3886200" indent="-228600" algn="l" rtl="0" fontAlgn="base">
        <a:spcBef>
          <a:spcPct val="20000"/>
        </a:spcBef>
        <a:spcAft>
          <a:spcPct val="0"/>
        </a:spcAft>
        <a:buChar char="»"/>
        <a:defRPr sz="2000" b="1">
          <a:solidFill>
            <a:srgbClr val="4D4D4D"/>
          </a:solidFill>
          <a:latin typeface="+mn-lt"/>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bwMode="auto">
          <a:xfrm>
            <a:off x="468313" y="26035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9267" name="Rectangle 3"/>
          <p:cNvSpPr>
            <a:spLocks noGrp="1" noChangeArrowheads="1"/>
          </p:cNvSpPr>
          <p:nvPr>
            <p:ph type="body" idx="1"/>
          </p:nvPr>
        </p:nvSpPr>
        <p:spPr bwMode="auto">
          <a:xfrm>
            <a:off x="468313" y="1628775"/>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9268" name="Rectangle 4"/>
          <p:cNvSpPr>
            <a:spLocks noGrp="1" noChangeArrowheads="1"/>
          </p:cNvSpPr>
          <p:nvPr>
            <p:ph type="dt" sz="half" idx="2"/>
          </p:nvPr>
        </p:nvSpPr>
        <p:spPr bwMode="auto">
          <a:xfrm>
            <a:off x="457200" y="6245225"/>
            <a:ext cx="8291513"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b="1">
                <a:solidFill>
                  <a:srgbClr val="4D4D4D"/>
                </a:solidFill>
              </a:defRPr>
            </a:lvl1pPr>
          </a:lstStyle>
          <a:p>
            <a:r>
              <a:rPr lang="en-US"/>
              <a:t>Chapter 1					                  Entrepreneurship and Small Business</a:t>
            </a:r>
          </a:p>
        </p:txBody>
      </p:sp>
    </p:spTree>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transition spd="slow"/>
  <p:hf sldNum="0" hdr="0" ftr="0"/>
  <p:txStyles>
    <p:titleStyle>
      <a:lvl1pPr algn="ctr" rtl="0" fontAlgn="base">
        <a:spcBef>
          <a:spcPct val="0"/>
        </a:spcBef>
        <a:spcAft>
          <a:spcPct val="0"/>
        </a:spcAft>
        <a:defRPr sz="3600" b="1">
          <a:solidFill>
            <a:srgbClr val="FF0000"/>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3600" b="1">
          <a:solidFill>
            <a:srgbClr val="FF0000"/>
          </a:solidFill>
          <a:effectLst>
            <a:outerShdw blurRad="38100" dist="38100" dir="2700000" algn="tl">
              <a:srgbClr val="C0C0C0"/>
            </a:outerShdw>
          </a:effectLst>
          <a:latin typeface="Arial" charset="0"/>
          <a:cs typeface="Arial" charset="0"/>
        </a:defRPr>
      </a:lvl2pPr>
      <a:lvl3pPr algn="ctr" rtl="0" fontAlgn="base">
        <a:spcBef>
          <a:spcPct val="0"/>
        </a:spcBef>
        <a:spcAft>
          <a:spcPct val="0"/>
        </a:spcAft>
        <a:defRPr sz="3600" b="1">
          <a:solidFill>
            <a:srgbClr val="FF0000"/>
          </a:solidFill>
          <a:effectLst>
            <a:outerShdw blurRad="38100" dist="38100" dir="2700000" algn="tl">
              <a:srgbClr val="C0C0C0"/>
            </a:outerShdw>
          </a:effectLst>
          <a:latin typeface="Arial" charset="0"/>
          <a:cs typeface="Arial" charset="0"/>
        </a:defRPr>
      </a:lvl3pPr>
      <a:lvl4pPr algn="ctr" rtl="0" fontAlgn="base">
        <a:spcBef>
          <a:spcPct val="0"/>
        </a:spcBef>
        <a:spcAft>
          <a:spcPct val="0"/>
        </a:spcAft>
        <a:defRPr sz="3600" b="1">
          <a:solidFill>
            <a:srgbClr val="FF0000"/>
          </a:solidFill>
          <a:effectLst>
            <a:outerShdw blurRad="38100" dist="38100" dir="2700000" algn="tl">
              <a:srgbClr val="C0C0C0"/>
            </a:outerShdw>
          </a:effectLst>
          <a:latin typeface="Arial" charset="0"/>
          <a:cs typeface="Arial" charset="0"/>
        </a:defRPr>
      </a:lvl4pPr>
      <a:lvl5pPr algn="ctr" rtl="0" fontAlgn="base">
        <a:spcBef>
          <a:spcPct val="0"/>
        </a:spcBef>
        <a:spcAft>
          <a:spcPct val="0"/>
        </a:spcAft>
        <a:defRPr sz="3600" b="1">
          <a:solidFill>
            <a:srgbClr val="FF0000"/>
          </a:solidFill>
          <a:effectLst>
            <a:outerShdw blurRad="38100" dist="38100" dir="2700000" algn="tl">
              <a:srgbClr val="C0C0C0"/>
            </a:outerShdw>
          </a:effectLst>
          <a:latin typeface="Arial" charset="0"/>
          <a:cs typeface="Arial" charset="0"/>
        </a:defRPr>
      </a:lvl5pPr>
      <a:lvl6pPr marL="457200" algn="ctr" rtl="0" fontAlgn="base">
        <a:spcBef>
          <a:spcPct val="0"/>
        </a:spcBef>
        <a:spcAft>
          <a:spcPct val="0"/>
        </a:spcAft>
        <a:defRPr sz="3600" b="1">
          <a:solidFill>
            <a:srgbClr val="FF0000"/>
          </a:solidFill>
          <a:effectLst>
            <a:outerShdw blurRad="38100" dist="38100" dir="2700000" algn="tl">
              <a:srgbClr val="C0C0C0"/>
            </a:outerShdw>
          </a:effectLst>
          <a:latin typeface="Arial" charset="0"/>
          <a:cs typeface="Arial" charset="0"/>
        </a:defRPr>
      </a:lvl6pPr>
      <a:lvl7pPr marL="914400" algn="ctr" rtl="0" fontAlgn="base">
        <a:spcBef>
          <a:spcPct val="0"/>
        </a:spcBef>
        <a:spcAft>
          <a:spcPct val="0"/>
        </a:spcAft>
        <a:defRPr sz="3600" b="1">
          <a:solidFill>
            <a:srgbClr val="FF0000"/>
          </a:solidFill>
          <a:effectLst>
            <a:outerShdw blurRad="38100" dist="38100" dir="2700000" algn="tl">
              <a:srgbClr val="C0C0C0"/>
            </a:outerShdw>
          </a:effectLst>
          <a:latin typeface="Arial" charset="0"/>
          <a:cs typeface="Arial" charset="0"/>
        </a:defRPr>
      </a:lvl7pPr>
      <a:lvl8pPr marL="1371600" algn="ctr" rtl="0" fontAlgn="base">
        <a:spcBef>
          <a:spcPct val="0"/>
        </a:spcBef>
        <a:spcAft>
          <a:spcPct val="0"/>
        </a:spcAft>
        <a:defRPr sz="3600" b="1">
          <a:solidFill>
            <a:srgbClr val="FF0000"/>
          </a:solidFill>
          <a:effectLst>
            <a:outerShdw blurRad="38100" dist="38100" dir="2700000" algn="tl">
              <a:srgbClr val="C0C0C0"/>
            </a:outerShdw>
          </a:effectLst>
          <a:latin typeface="Arial" charset="0"/>
          <a:cs typeface="Arial" charset="0"/>
        </a:defRPr>
      </a:lvl8pPr>
      <a:lvl9pPr marL="1828800" algn="ctr" rtl="0" fontAlgn="base">
        <a:spcBef>
          <a:spcPct val="0"/>
        </a:spcBef>
        <a:spcAft>
          <a:spcPct val="0"/>
        </a:spcAft>
        <a:defRPr sz="3600" b="1">
          <a:solidFill>
            <a:srgbClr val="FF0000"/>
          </a:solidFill>
          <a:effectLst>
            <a:outerShdw blurRad="38100" dist="38100" dir="2700000" algn="tl">
              <a:srgbClr val="C0C0C0"/>
            </a:outerShdw>
          </a:effectLst>
          <a:latin typeface="Arial" charset="0"/>
          <a:cs typeface="Arial" charset="0"/>
        </a:defRPr>
      </a:lvl9pPr>
    </p:titleStyle>
    <p:bodyStyle>
      <a:lvl1pPr marL="342900" indent="-342900" algn="l" rtl="0" fontAlgn="base">
        <a:spcBef>
          <a:spcPct val="20000"/>
        </a:spcBef>
        <a:spcAft>
          <a:spcPct val="0"/>
        </a:spcAft>
        <a:buClr>
          <a:srgbClr val="FF0000"/>
        </a:buClr>
        <a:buChar char="•"/>
        <a:defRPr sz="3200" b="1">
          <a:solidFill>
            <a:srgbClr val="4D4D4D"/>
          </a:solidFill>
          <a:latin typeface="+mn-lt"/>
          <a:ea typeface="+mn-ea"/>
          <a:cs typeface="+mn-cs"/>
        </a:defRPr>
      </a:lvl1pPr>
      <a:lvl2pPr marL="742950" indent="-285750" algn="l" rtl="0" fontAlgn="base">
        <a:spcBef>
          <a:spcPct val="20000"/>
        </a:spcBef>
        <a:spcAft>
          <a:spcPct val="0"/>
        </a:spcAft>
        <a:buClr>
          <a:srgbClr val="4D4D4D"/>
        </a:buClr>
        <a:buFont typeface="Arial" charset="0"/>
        <a:buChar char="–"/>
        <a:defRPr sz="2800" b="1">
          <a:solidFill>
            <a:srgbClr val="4D4D4D"/>
          </a:solidFill>
          <a:latin typeface="+mn-lt"/>
          <a:cs typeface="+mn-cs"/>
        </a:defRPr>
      </a:lvl2pPr>
      <a:lvl3pPr marL="1143000" indent="-228600" algn="l" rtl="0" fontAlgn="base">
        <a:spcBef>
          <a:spcPct val="20000"/>
        </a:spcBef>
        <a:spcAft>
          <a:spcPct val="0"/>
        </a:spcAft>
        <a:buClr>
          <a:srgbClr val="FF0000"/>
        </a:buClr>
        <a:buChar char="•"/>
        <a:defRPr sz="2400" b="1">
          <a:solidFill>
            <a:srgbClr val="4D4D4D"/>
          </a:solidFill>
          <a:latin typeface="+mn-lt"/>
          <a:cs typeface="+mn-cs"/>
        </a:defRPr>
      </a:lvl3pPr>
      <a:lvl4pPr marL="1600200" indent="-228600" algn="l" rtl="0" fontAlgn="base">
        <a:spcBef>
          <a:spcPct val="20000"/>
        </a:spcBef>
        <a:spcAft>
          <a:spcPct val="0"/>
        </a:spcAft>
        <a:buChar char="–"/>
        <a:defRPr sz="2000" b="1">
          <a:solidFill>
            <a:srgbClr val="4D4D4D"/>
          </a:solidFill>
          <a:latin typeface="+mn-lt"/>
          <a:cs typeface="+mn-cs"/>
        </a:defRPr>
      </a:lvl4pPr>
      <a:lvl5pPr marL="2057400" indent="-228600" algn="l" rtl="0" fontAlgn="base">
        <a:spcBef>
          <a:spcPct val="20000"/>
        </a:spcBef>
        <a:spcAft>
          <a:spcPct val="0"/>
        </a:spcAft>
        <a:buChar char="»"/>
        <a:defRPr b="1">
          <a:solidFill>
            <a:srgbClr val="4D4D4D"/>
          </a:solidFill>
          <a:latin typeface="+mn-lt"/>
          <a:cs typeface="+mn-cs"/>
        </a:defRPr>
      </a:lvl5pPr>
      <a:lvl6pPr marL="2514600" indent="-228600" algn="l" rtl="0" fontAlgn="base">
        <a:spcBef>
          <a:spcPct val="20000"/>
        </a:spcBef>
        <a:spcAft>
          <a:spcPct val="0"/>
        </a:spcAft>
        <a:buChar char="»"/>
        <a:defRPr b="1">
          <a:solidFill>
            <a:srgbClr val="4D4D4D"/>
          </a:solidFill>
          <a:latin typeface="+mn-lt"/>
          <a:cs typeface="+mn-cs"/>
        </a:defRPr>
      </a:lvl6pPr>
      <a:lvl7pPr marL="2971800" indent="-228600" algn="l" rtl="0" fontAlgn="base">
        <a:spcBef>
          <a:spcPct val="20000"/>
        </a:spcBef>
        <a:spcAft>
          <a:spcPct val="0"/>
        </a:spcAft>
        <a:buChar char="»"/>
        <a:defRPr b="1">
          <a:solidFill>
            <a:srgbClr val="4D4D4D"/>
          </a:solidFill>
          <a:latin typeface="+mn-lt"/>
          <a:cs typeface="+mn-cs"/>
        </a:defRPr>
      </a:lvl7pPr>
      <a:lvl8pPr marL="3429000" indent="-228600" algn="l" rtl="0" fontAlgn="base">
        <a:spcBef>
          <a:spcPct val="20000"/>
        </a:spcBef>
        <a:spcAft>
          <a:spcPct val="0"/>
        </a:spcAft>
        <a:buChar char="»"/>
        <a:defRPr b="1">
          <a:solidFill>
            <a:srgbClr val="4D4D4D"/>
          </a:solidFill>
          <a:latin typeface="+mn-lt"/>
          <a:cs typeface="+mn-cs"/>
        </a:defRPr>
      </a:lvl8pPr>
      <a:lvl9pPr marL="3886200" indent="-228600" algn="l" rtl="0" fontAlgn="base">
        <a:spcBef>
          <a:spcPct val="20000"/>
        </a:spcBef>
        <a:spcAft>
          <a:spcPct val="0"/>
        </a:spcAft>
        <a:buChar char="»"/>
        <a:defRPr b="1">
          <a:solidFill>
            <a:srgbClr val="4D4D4D"/>
          </a:solidFill>
          <a:latin typeface="+mn-lt"/>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2466" name="Rectangle 2"/>
          <p:cNvSpPr>
            <a:spLocks noGrp="1" noChangeArrowheads="1"/>
          </p:cNvSpPr>
          <p:nvPr>
            <p:ph type="ctrTitle"/>
          </p:nvPr>
        </p:nvSpPr>
        <p:spPr>
          <a:xfrm>
            <a:off x="1432560" y="359898"/>
            <a:ext cx="7406640" cy="3789182"/>
          </a:xfrm>
        </p:spPr>
        <p:txBody>
          <a:bodyPr/>
          <a:lstStyle/>
          <a:p>
            <a:r>
              <a:rPr lang="en-GB" sz="4000" dirty="0"/>
              <a:t>Financing the Business</a:t>
            </a:r>
            <a:endParaRPr lang="en-US" sz="4000" dirty="0"/>
          </a:p>
        </p:txBody>
      </p:sp>
      <p:sp>
        <p:nvSpPr>
          <p:cNvPr id="6" name="Podnadpis 5"/>
          <p:cNvSpPr>
            <a:spLocks noGrp="1"/>
          </p:cNvSpPr>
          <p:nvPr>
            <p:ph type="subTitle" idx="1"/>
          </p:nvPr>
        </p:nvSpPr>
        <p:spPr/>
        <p:txBody>
          <a:bodyPr/>
          <a:lstStyle/>
          <a:p>
            <a:endParaRPr lang="cs-CZ" dirty="0"/>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8313" y="260350"/>
            <a:ext cx="8229600" cy="504354"/>
          </a:xfrm>
        </p:spPr>
        <p:txBody>
          <a:bodyPr/>
          <a:lstStyle/>
          <a:p>
            <a:r>
              <a:rPr lang="cs-CZ" dirty="0" err="1"/>
              <a:t>Examples</a:t>
            </a:r>
            <a:r>
              <a:rPr lang="cs-CZ" dirty="0"/>
              <a:t> </a:t>
            </a:r>
            <a:r>
              <a:rPr lang="cs-CZ" dirty="0" err="1"/>
              <a:t>of</a:t>
            </a:r>
            <a:r>
              <a:rPr lang="cs-CZ" dirty="0"/>
              <a:t> </a:t>
            </a:r>
            <a:r>
              <a:rPr lang="cs-CZ" dirty="0" err="1"/>
              <a:t>monthly</a:t>
            </a:r>
            <a:r>
              <a:rPr lang="cs-CZ" dirty="0"/>
              <a:t> </a:t>
            </a:r>
            <a:r>
              <a:rPr lang="cs-CZ" dirty="0" err="1"/>
              <a:t>costs</a:t>
            </a:r>
            <a:r>
              <a:rPr lang="cs-CZ" dirty="0"/>
              <a:t> in start </a:t>
            </a:r>
            <a:r>
              <a:rPr lang="cs-CZ" dirty="0" err="1"/>
              <a:t>up</a:t>
            </a:r>
            <a:r>
              <a:rPr lang="cs-CZ" dirty="0"/>
              <a:t> II</a:t>
            </a:r>
          </a:p>
        </p:txBody>
      </p:sp>
      <p:sp>
        <p:nvSpPr>
          <p:cNvPr id="3" name="Zástupný symbol pro obsah 2"/>
          <p:cNvSpPr>
            <a:spLocks noGrp="1"/>
          </p:cNvSpPr>
          <p:nvPr>
            <p:ph idx="1"/>
          </p:nvPr>
        </p:nvSpPr>
        <p:spPr>
          <a:xfrm>
            <a:off x="107504" y="908721"/>
            <a:ext cx="8590409" cy="5246018"/>
          </a:xfrm>
        </p:spPr>
        <p:txBody>
          <a:bodyPr/>
          <a:lstStyle/>
          <a:p>
            <a:r>
              <a:rPr lang="cs-CZ" sz="2800" dirty="0"/>
              <a:t>T</a:t>
            </a:r>
            <a:r>
              <a:rPr lang="en-US" sz="2800" dirty="0"/>
              <a:t>o keep the business afloat during the normal lean months, just after the start, before sales grow enough to support the normal cash</a:t>
            </a:r>
            <a:r>
              <a:rPr lang="cs-CZ" sz="2800" dirty="0"/>
              <a:t> </a:t>
            </a:r>
            <a:r>
              <a:rPr lang="cs-CZ" sz="2800" dirty="0" err="1"/>
              <a:t>flow</a:t>
            </a:r>
            <a:endParaRPr lang="cs-CZ" sz="2800" dirty="0"/>
          </a:p>
          <a:p>
            <a:r>
              <a:rPr lang="en-US" sz="2800" dirty="0"/>
              <a:t>one that says you </a:t>
            </a:r>
            <a:r>
              <a:rPr lang="en-US" sz="2800" u="sng" dirty="0"/>
              <a:t>should have six months' worth </a:t>
            </a:r>
            <a:r>
              <a:rPr lang="en-US" sz="2800" dirty="0"/>
              <a:t>of expenses stored up before you start</a:t>
            </a:r>
            <a:endParaRPr lang="cs-CZ" sz="2800" dirty="0"/>
          </a:p>
          <a:p>
            <a:r>
              <a:rPr lang="en-US" sz="2400" dirty="0"/>
              <a:t>Rent:</a:t>
            </a:r>
          </a:p>
          <a:p>
            <a:r>
              <a:rPr lang="en-US" sz="2400" dirty="0"/>
              <a:t>Utilities:</a:t>
            </a:r>
          </a:p>
          <a:p>
            <a:r>
              <a:rPr lang="en-US" sz="2400" dirty="0"/>
              <a:t>Payroll</a:t>
            </a:r>
            <a:r>
              <a:rPr lang="cs-CZ" sz="2400" dirty="0"/>
              <a:t>/</a:t>
            </a:r>
            <a:r>
              <a:rPr lang="cs-CZ" sz="2400" dirty="0" err="1"/>
              <a:t>personal</a:t>
            </a:r>
            <a:r>
              <a:rPr lang="cs-CZ" sz="2400" dirty="0"/>
              <a:t> </a:t>
            </a:r>
            <a:r>
              <a:rPr lang="cs-CZ" sz="2400" dirty="0" err="1"/>
              <a:t>costs</a:t>
            </a:r>
            <a:r>
              <a:rPr lang="en-US" sz="2400" dirty="0"/>
              <a:t>:</a:t>
            </a:r>
          </a:p>
          <a:p>
            <a:r>
              <a:rPr lang="en-US" sz="2400" dirty="0"/>
              <a:t>Inventory:</a:t>
            </a:r>
          </a:p>
          <a:p>
            <a:r>
              <a:rPr lang="en-US" sz="2400" dirty="0"/>
              <a:t>Marketing:</a:t>
            </a:r>
          </a:p>
          <a:p>
            <a:r>
              <a:rPr lang="en-US" sz="2400" dirty="0"/>
              <a:t>All other:</a:t>
            </a:r>
          </a:p>
          <a:p>
            <a:endParaRPr lang="cs-CZ" dirty="0"/>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a:t>Financial</a:t>
            </a:r>
            <a:r>
              <a:rPr lang="cs-CZ" dirty="0"/>
              <a:t> </a:t>
            </a:r>
            <a:r>
              <a:rPr lang="cs-CZ" dirty="0" err="1"/>
              <a:t>plan</a:t>
            </a:r>
            <a:endParaRPr lang="cs-CZ"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2467801974"/>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ltLang="cs-CZ"/>
              <a:t>Financial Plan</a:t>
            </a:r>
          </a:p>
        </p:txBody>
      </p:sp>
      <p:sp>
        <p:nvSpPr>
          <p:cNvPr id="37891" name="Rectangle 3"/>
          <p:cNvSpPr>
            <a:spLocks noGrp="1" noChangeArrowheads="1"/>
          </p:cNvSpPr>
          <p:nvPr>
            <p:ph type="body" idx="1"/>
          </p:nvPr>
        </p:nvSpPr>
        <p:spPr/>
        <p:txBody>
          <a:bodyPr/>
          <a:lstStyle/>
          <a:p>
            <a:r>
              <a:rPr lang="en-US" altLang="cs-CZ"/>
              <a:t>Balance Sheet</a:t>
            </a:r>
          </a:p>
          <a:p>
            <a:pPr lvl="1"/>
            <a:r>
              <a:rPr lang="en-US" altLang="cs-CZ"/>
              <a:t>Assests</a:t>
            </a:r>
          </a:p>
          <a:p>
            <a:pPr lvl="1"/>
            <a:r>
              <a:rPr lang="en-US" altLang="cs-CZ"/>
              <a:t>Liabilities</a:t>
            </a:r>
          </a:p>
          <a:p>
            <a:pPr lvl="1"/>
            <a:r>
              <a:rPr lang="en-US" altLang="cs-CZ"/>
              <a:t>Equity</a:t>
            </a:r>
          </a:p>
          <a:p>
            <a:r>
              <a:rPr lang="en-US" altLang="cs-CZ"/>
              <a:t>Income Statement</a:t>
            </a:r>
          </a:p>
          <a:p>
            <a:pPr lvl="1"/>
            <a:r>
              <a:rPr lang="en-US" altLang="cs-CZ"/>
              <a:t>Revenues – Cost of Goods Sold = Net Income</a:t>
            </a:r>
          </a:p>
          <a:p>
            <a:r>
              <a:rPr lang="en-US" altLang="cs-CZ"/>
              <a:t>Cash Flow Statement </a:t>
            </a:r>
          </a:p>
          <a:p>
            <a:pPr lvl="1"/>
            <a:r>
              <a:rPr lang="en-US" altLang="cs-CZ"/>
              <a:t>Operating Activities</a:t>
            </a:r>
          </a:p>
          <a:p>
            <a:pPr lvl="1"/>
            <a:r>
              <a:rPr lang="en-US" altLang="cs-CZ"/>
              <a:t>Investing Activities</a:t>
            </a:r>
          </a:p>
          <a:p>
            <a:pPr lvl="1"/>
            <a:r>
              <a:rPr lang="en-US" altLang="cs-CZ"/>
              <a:t>Financing Activities</a:t>
            </a:r>
          </a:p>
        </p:txBody>
      </p:sp>
    </p:spTree>
    <p:extLst>
      <p:ext uri="{BB962C8B-B14F-4D97-AF65-F5344CB8AC3E}">
        <p14:creationId xmlns:p14="http://schemas.microsoft.com/office/powerpoint/2010/main" val="7890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Balance </a:t>
            </a:r>
            <a:r>
              <a:rPr lang="cs-CZ" dirty="0" err="1"/>
              <a:t>sheet</a:t>
            </a:r>
            <a:endParaRPr lang="cs-CZ" dirty="0"/>
          </a:p>
        </p:txBody>
      </p:sp>
      <p:sp>
        <p:nvSpPr>
          <p:cNvPr id="3" name="Zástupný symbol pro obsah 2"/>
          <p:cNvSpPr>
            <a:spLocks noGrp="1"/>
          </p:cNvSpPr>
          <p:nvPr>
            <p:ph idx="1"/>
          </p:nvPr>
        </p:nvSpPr>
        <p:spPr/>
        <p:txBody>
          <a:bodyPr/>
          <a:lstStyle/>
          <a:p>
            <a:endParaRPr lang="cs-CZ" dirty="0"/>
          </a:p>
        </p:txBody>
      </p:sp>
      <p:pic>
        <p:nvPicPr>
          <p:cNvPr id="6" name="Obrázek 5"/>
          <p:cNvPicPr>
            <a:picLocks noChangeAspect="1"/>
          </p:cNvPicPr>
          <p:nvPr/>
        </p:nvPicPr>
        <p:blipFill>
          <a:blip r:embed="rId2"/>
          <a:stretch>
            <a:fillRect/>
          </a:stretch>
        </p:blipFill>
        <p:spPr>
          <a:xfrm>
            <a:off x="179512" y="1052736"/>
            <a:ext cx="4519761" cy="5901599"/>
          </a:xfrm>
          <a:prstGeom prst="rect">
            <a:avLst/>
          </a:prstGeom>
        </p:spPr>
      </p:pic>
      <p:pic>
        <p:nvPicPr>
          <p:cNvPr id="7" name="Obrázek 6"/>
          <p:cNvPicPr>
            <a:picLocks noChangeAspect="1"/>
          </p:cNvPicPr>
          <p:nvPr/>
        </p:nvPicPr>
        <p:blipFill>
          <a:blip r:embed="rId3"/>
          <a:stretch>
            <a:fillRect/>
          </a:stretch>
        </p:blipFill>
        <p:spPr>
          <a:xfrm>
            <a:off x="5436096" y="1775349"/>
            <a:ext cx="3087900" cy="4232813"/>
          </a:xfrm>
          <a:prstGeom prst="rect">
            <a:avLst/>
          </a:prstGeom>
        </p:spPr>
      </p:pic>
    </p:spTree>
    <p:extLst>
      <p:ext uri="{BB962C8B-B14F-4D97-AF65-F5344CB8AC3E}">
        <p14:creationId xmlns:p14="http://schemas.microsoft.com/office/powerpoint/2010/main" val="54177633"/>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a:t>Balance </a:t>
            </a:r>
            <a:r>
              <a:rPr lang="cs-CZ" dirty="0" err="1"/>
              <a:t>sheet</a:t>
            </a:r>
            <a:r>
              <a:rPr lang="cs-CZ" dirty="0"/>
              <a:t> </a:t>
            </a:r>
            <a:r>
              <a:rPr lang="cs-CZ" dirty="0" err="1"/>
              <a:t>structure</a:t>
            </a:r>
            <a:endParaRPr lang="cs-CZ" dirty="0"/>
          </a:p>
        </p:txBody>
      </p:sp>
      <p:sp>
        <p:nvSpPr>
          <p:cNvPr id="6" name="Zástupný symbol pro text 5"/>
          <p:cNvSpPr>
            <a:spLocks noGrp="1"/>
          </p:cNvSpPr>
          <p:nvPr>
            <p:ph type="body" idx="1"/>
          </p:nvPr>
        </p:nvSpPr>
        <p:spPr>
          <a:xfrm>
            <a:off x="506290" y="1097757"/>
            <a:ext cx="4040188" cy="639762"/>
          </a:xfrm>
        </p:spPr>
        <p:txBody>
          <a:bodyPr/>
          <a:lstStyle/>
          <a:p>
            <a:r>
              <a:rPr lang="cs-CZ" dirty="0" err="1"/>
              <a:t>Assets</a:t>
            </a:r>
            <a:endParaRPr lang="cs-CZ" dirty="0"/>
          </a:p>
        </p:txBody>
      </p:sp>
      <p:sp>
        <p:nvSpPr>
          <p:cNvPr id="7" name="Zástupný symbol pro obsah 6"/>
          <p:cNvSpPr>
            <a:spLocks noGrp="1"/>
          </p:cNvSpPr>
          <p:nvPr>
            <p:ph sz="half" idx="2"/>
          </p:nvPr>
        </p:nvSpPr>
        <p:spPr>
          <a:xfrm>
            <a:off x="457200" y="1737519"/>
            <a:ext cx="4040188" cy="4388644"/>
          </a:xfrm>
        </p:spPr>
        <p:txBody>
          <a:bodyPr/>
          <a:lstStyle/>
          <a:p>
            <a:r>
              <a:rPr lang="cs-CZ" i="1" dirty="0" err="1"/>
              <a:t>What</a:t>
            </a:r>
            <a:r>
              <a:rPr lang="cs-CZ" i="1" dirty="0"/>
              <a:t> </a:t>
            </a:r>
            <a:r>
              <a:rPr lang="cs-CZ" i="1" dirty="0" err="1"/>
              <a:t>the</a:t>
            </a:r>
            <a:r>
              <a:rPr lang="cs-CZ" i="1" dirty="0"/>
              <a:t> </a:t>
            </a:r>
            <a:r>
              <a:rPr lang="cs-CZ" i="1" dirty="0" err="1"/>
              <a:t>company</a:t>
            </a:r>
            <a:r>
              <a:rPr lang="cs-CZ" i="1" dirty="0"/>
              <a:t> </a:t>
            </a:r>
            <a:r>
              <a:rPr lang="cs-CZ" i="1" dirty="0" err="1"/>
              <a:t>owns</a:t>
            </a:r>
            <a:r>
              <a:rPr lang="cs-CZ" i="1" dirty="0"/>
              <a:t> </a:t>
            </a:r>
            <a:endParaRPr lang="cs-CZ" dirty="0"/>
          </a:p>
          <a:p>
            <a:r>
              <a:rPr lang="cs-CZ" sz="1600" b="0" dirty="0">
                <a:solidFill>
                  <a:srgbClr val="FF0000"/>
                </a:solidFill>
              </a:rPr>
              <a:t>1.Current </a:t>
            </a:r>
            <a:r>
              <a:rPr lang="cs-CZ" sz="1600" b="0" dirty="0" err="1">
                <a:solidFill>
                  <a:srgbClr val="FF0000"/>
                </a:solidFill>
              </a:rPr>
              <a:t>Assets</a:t>
            </a:r>
            <a:r>
              <a:rPr lang="cs-CZ" sz="1600" b="0" dirty="0">
                <a:solidFill>
                  <a:srgbClr val="FF0000"/>
                </a:solidFill>
              </a:rPr>
              <a:t> </a:t>
            </a:r>
          </a:p>
          <a:p>
            <a:r>
              <a:rPr lang="en-US" sz="1600" b="0" i="1" dirty="0"/>
              <a:t>Can be converted into cash in one year </a:t>
            </a:r>
            <a:endParaRPr lang="en-US" sz="1600" b="0" dirty="0"/>
          </a:p>
          <a:p>
            <a:r>
              <a:rPr lang="cs-CZ" sz="1600" b="0" dirty="0">
                <a:solidFill>
                  <a:srgbClr val="FF0000"/>
                </a:solidFill>
              </a:rPr>
              <a:t>A)</a:t>
            </a:r>
            <a:r>
              <a:rPr lang="cs-CZ" sz="1600" b="0" dirty="0" err="1">
                <a:solidFill>
                  <a:srgbClr val="FF0000"/>
                </a:solidFill>
              </a:rPr>
              <a:t>Accounts</a:t>
            </a:r>
            <a:r>
              <a:rPr lang="cs-CZ" sz="1600" b="0" dirty="0">
                <a:solidFill>
                  <a:srgbClr val="FF0000"/>
                </a:solidFill>
              </a:rPr>
              <a:t> </a:t>
            </a:r>
            <a:r>
              <a:rPr lang="cs-CZ" sz="1600" b="0" dirty="0" err="1">
                <a:solidFill>
                  <a:srgbClr val="FF0000"/>
                </a:solidFill>
              </a:rPr>
              <a:t>Receivable</a:t>
            </a:r>
            <a:r>
              <a:rPr lang="cs-CZ" sz="1600" b="0" dirty="0">
                <a:solidFill>
                  <a:srgbClr val="FF0000"/>
                </a:solidFill>
              </a:rPr>
              <a:t> </a:t>
            </a:r>
          </a:p>
          <a:p>
            <a:r>
              <a:rPr lang="en-US" sz="1600" b="0" i="1" dirty="0"/>
              <a:t>Sales made but not collected </a:t>
            </a:r>
            <a:endParaRPr lang="en-US" sz="1600" b="0" dirty="0"/>
          </a:p>
          <a:p>
            <a:r>
              <a:rPr lang="cs-CZ" sz="1600" b="0" dirty="0">
                <a:solidFill>
                  <a:srgbClr val="FF0000"/>
                </a:solidFill>
              </a:rPr>
              <a:t>B)Inventory </a:t>
            </a:r>
          </a:p>
          <a:p>
            <a:r>
              <a:rPr lang="en-US" sz="1600" b="0" i="1" dirty="0"/>
              <a:t>Inventory on hand, waiting to be sold </a:t>
            </a:r>
            <a:endParaRPr lang="en-US" sz="1600" b="0" dirty="0"/>
          </a:p>
          <a:p>
            <a:r>
              <a:rPr lang="cs-CZ" sz="1600" b="0" dirty="0">
                <a:solidFill>
                  <a:srgbClr val="FF0000"/>
                </a:solidFill>
              </a:rPr>
              <a:t>2. Non-</a:t>
            </a:r>
            <a:r>
              <a:rPr lang="cs-CZ" sz="1600" b="0" dirty="0" err="1">
                <a:solidFill>
                  <a:srgbClr val="FF0000"/>
                </a:solidFill>
              </a:rPr>
              <a:t>Current</a:t>
            </a:r>
            <a:r>
              <a:rPr lang="cs-CZ" sz="1600" b="0" dirty="0">
                <a:solidFill>
                  <a:srgbClr val="FF0000"/>
                </a:solidFill>
              </a:rPr>
              <a:t> </a:t>
            </a:r>
            <a:r>
              <a:rPr lang="cs-CZ" sz="1600" b="0" dirty="0" err="1">
                <a:solidFill>
                  <a:srgbClr val="FF0000"/>
                </a:solidFill>
              </a:rPr>
              <a:t>Assets</a:t>
            </a:r>
            <a:r>
              <a:rPr lang="cs-CZ" sz="1600" b="0" dirty="0">
                <a:solidFill>
                  <a:srgbClr val="FF0000"/>
                </a:solidFill>
              </a:rPr>
              <a:t> </a:t>
            </a:r>
          </a:p>
          <a:p>
            <a:r>
              <a:rPr lang="en-US" sz="1600" b="0" i="1" dirty="0"/>
              <a:t>Takes one year or more to turn into cash </a:t>
            </a:r>
            <a:endParaRPr lang="en-US" sz="1600" b="0" dirty="0"/>
          </a:p>
          <a:p>
            <a:r>
              <a:rPr lang="cs-CZ" sz="1600" b="0" dirty="0">
                <a:solidFill>
                  <a:srgbClr val="FF0000"/>
                </a:solidFill>
              </a:rPr>
              <a:t>A)</a:t>
            </a:r>
            <a:r>
              <a:rPr lang="cs-CZ" sz="1600" b="0" dirty="0" err="1">
                <a:solidFill>
                  <a:srgbClr val="FF0000"/>
                </a:solidFill>
              </a:rPr>
              <a:t>Fixed</a:t>
            </a:r>
            <a:r>
              <a:rPr lang="cs-CZ" sz="1600" b="0" dirty="0">
                <a:solidFill>
                  <a:srgbClr val="FF0000"/>
                </a:solidFill>
              </a:rPr>
              <a:t> </a:t>
            </a:r>
            <a:r>
              <a:rPr lang="cs-CZ" sz="1600" b="0" dirty="0" err="1">
                <a:solidFill>
                  <a:srgbClr val="FF0000"/>
                </a:solidFill>
              </a:rPr>
              <a:t>Assets</a:t>
            </a:r>
            <a:r>
              <a:rPr lang="cs-CZ" sz="1600" b="0" dirty="0">
                <a:solidFill>
                  <a:srgbClr val="FF0000"/>
                </a:solidFill>
              </a:rPr>
              <a:t> </a:t>
            </a:r>
          </a:p>
          <a:p>
            <a:r>
              <a:rPr lang="en-US" sz="1600" b="0" i="1" dirty="0"/>
              <a:t>This includes property, plant, and equipment </a:t>
            </a:r>
            <a:endParaRPr lang="en-US" sz="1600" b="0" dirty="0"/>
          </a:p>
          <a:p>
            <a:r>
              <a:rPr lang="cs-CZ" sz="1600" b="0" dirty="0"/>
              <a:t>B)</a:t>
            </a:r>
            <a:r>
              <a:rPr lang="cs-CZ" sz="1600" b="0" dirty="0">
                <a:solidFill>
                  <a:srgbClr val="FF0000"/>
                </a:solidFill>
              </a:rPr>
              <a:t> </a:t>
            </a:r>
            <a:r>
              <a:rPr lang="cs-CZ" sz="1600" b="0" dirty="0" err="1">
                <a:solidFill>
                  <a:srgbClr val="FF0000"/>
                </a:solidFill>
              </a:rPr>
              <a:t>Depreciation</a:t>
            </a:r>
            <a:r>
              <a:rPr lang="cs-CZ" sz="1600" b="0" dirty="0">
                <a:solidFill>
                  <a:srgbClr val="FF0000"/>
                </a:solidFill>
              </a:rPr>
              <a:t> </a:t>
            </a:r>
          </a:p>
          <a:p>
            <a:r>
              <a:rPr lang="cs-CZ" sz="1600" b="0" i="1" dirty="0" err="1"/>
              <a:t>Subtract</a:t>
            </a:r>
            <a:r>
              <a:rPr lang="cs-CZ" sz="1600" b="0" i="1" dirty="0"/>
              <a:t> </a:t>
            </a:r>
            <a:r>
              <a:rPr lang="cs-CZ" sz="1600" b="0" i="1" dirty="0" err="1"/>
              <a:t>Accumulated</a:t>
            </a:r>
            <a:r>
              <a:rPr lang="cs-CZ" sz="1600" b="0" i="1" dirty="0"/>
              <a:t> </a:t>
            </a:r>
            <a:r>
              <a:rPr lang="cs-CZ" sz="1600" b="0" i="1" dirty="0" err="1"/>
              <a:t>Depreciation</a:t>
            </a:r>
            <a:r>
              <a:rPr lang="cs-CZ" sz="1600" b="0" i="1" dirty="0"/>
              <a:t> </a:t>
            </a:r>
            <a:endParaRPr lang="cs-CZ" sz="1600" dirty="0"/>
          </a:p>
        </p:txBody>
      </p:sp>
      <p:sp>
        <p:nvSpPr>
          <p:cNvPr id="8" name="Zástupný symbol pro text 7"/>
          <p:cNvSpPr>
            <a:spLocks noGrp="1"/>
          </p:cNvSpPr>
          <p:nvPr>
            <p:ph type="body" sz="quarter" idx="3"/>
          </p:nvPr>
        </p:nvSpPr>
        <p:spPr>
          <a:xfrm>
            <a:off x="4656015" y="1231316"/>
            <a:ext cx="4041775" cy="639762"/>
          </a:xfrm>
        </p:spPr>
        <p:txBody>
          <a:bodyPr/>
          <a:lstStyle/>
          <a:p>
            <a:r>
              <a:rPr lang="cs-CZ" dirty="0" err="1"/>
              <a:t>Liabilities</a:t>
            </a:r>
            <a:r>
              <a:rPr lang="cs-CZ" dirty="0"/>
              <a:t> and </a:t>
            </a:r>
            <a:r>
              <a:rPr lang="cs-CZ" dirty="0" err="1"/>
              <a:t>Capital</a:t>
            </a:r>
            <a:endParaRPr lang="cs-CZ" dirty="0"/>
          </a:p>
        </p:txBody>
      </p:sp>
      <p:sp>
        <p:nvSpPr>
          <p:cNvPr id="9" name="Zástupný symbol pro obsah 8"/>
          <p:cNvSpPr>
            <a:spLocks noGrp="1"/>
          </p:cNvSpPr>
          <p:nvPr>
            <p:ph sz="quarter" idx="4"/>
          </p:nvPr>
        </p:nvSpPr>
        <p:spPr>
          <a:xfrm>
            <a:off x="4645025" y="1871078"/>
            <a:ext cx="4041775" cy="4255085"/>
          </a:xfrm>
        </p:spPr>
        <p:txBody>
          <a:bodyPr/>
          <a:lstStyle/>
          <a:p>
            <a:r>
              <a:rPr lang="cs-CZ" sz="1600" b="0" dirty="0">
                <a:solidFill>
                  <a:srgbClr val="FF0000"/>
                </a:solidFill>
              </a:rPr>
              <a:t>1. </a:t>
            </a:r>
            <a:r>
              <a:rPr lang="cs-CZ" sz="1600" b="0" dirty="0" err="1">
                <a:solidFill>
                  <a:srgbClr val="FF0000"/>
                </a:solidFill>
              </a:rPr>
              <a:t>Current</a:t>
            </a:r>
            <a:r>
              <a:rPr lang="cs-CZ" sz="1600" b="0" dirty="0">
                <a:solidFill>
                  <a:srgbClr val="FF0000"/>
                </a:solidFill>
              </a:rPr>
              <a:t> </a:t>
            </a:r>
            <a:r>
              <a:rPr lang="cs-CZ" sz="1600" b="0" dirty="0" err="1">
                <a:solidFill>
                  <a:srgbClr val="FF0000"/>
                </a:solidFill>
              </a:rPr>
              <a:t>Liabilities</a:t>
            </a:r>
            <a:r>
              <a:rPr lang="cs-CZ" sz="1600" b="0" dirty="0">
                <a:solidFill>
                  <a:srgbClr val="FF0000"/>
                </a:solidFill>
              </a:rPr>
              <a:t> -</a:t>
            </a:r>
            <a:r>
              <a:rPr lang="en-US" sz="1600" b="0" i="1" dirty="0"/>
              <a:t>How much the company owes </a:t>
            </a:r>
            <a:endParaRPr lang="cs-CZ" sz="1600" b="0" dirty="0">
              <a:solidFill>
                <a:srgbClr val="FF0000"/>
              </a:solidFill>
            </a:endParaRPr>
          </a:p>
          <a:p>
            <a:r>
              <a:rPr lang="en-US" sz="1600" b="0" i="1" dirty="0"/>
              <a:t>Liabilities due within one year </a:t>
            </a:r>
            <a:endParaRPr lang="en-US" sz="1600" b="0" dirty="0"/>
          </a:p>
          <a:p>
            <a:r>
              <a:rPr lang="cs-CZ" sz="1600" b="0" dirty="0">
                <a:solidFill>
                  <a:srgbClr val="FF0000"/>
                </a:solidFill>
              </a:rPr>
              <a:t>A) </a:t>
            </a:r>
            <a:r>
              <a:rPr lang="en-US" sz="1600" b="0" dirty="0">
                <a:solidFill>
                  <a:srgbClr val="FF0000"/>
                </a:solidFill>
              </a:rPr>
              <a:t>Current Portion of </a:t>
            </a:r>
            <a:r>
              <a:rPr lang="cs-CZ" sz="1600" b="0" dirty="0" err="1">
                <a:solidFill>
                  <a:srgbClr val="FF0000"/>
                </a:solidFill>
              </a:rPr>
              <a:t>Short</a:t>
            </a:r>
            <a:r>
              <a:rPr lang="en-US" sz="1600" b="0" dirty="0">
                <a:solidFill>
                  <a:srgbClr val="FF0000"/>
                </a:solidFill>
              </a:rPr>
              <a:t>-Term Debt </a:t>
            </a:r>
          </a:p>
          <a:p>
            <a:r>
              <a:rPr lang="en-US" sz="1600" b="0" i="1" dirty="0"/>
              <a:t>One year’s worth of loan payments </a:t>
            </a:r>
            <a:endParaRPr lang="cs-CZ" sz="1600" b="0" i="1" dirty="0"/>
          </a:p>
          <a:p>
            <a:r>
              <a:rPr lang="cs-CZ" sz="1600" b="0" dirty="0">
                <a:solidFill>
                  <a:srgbClr val="FF0000"/>
                </a:solidFill>
              </a:rPr>
              <a:t>2. Long-Term </a:t>
            </a:r>
            <a:r>
              <a:rPr lang="cs-CZ" sz="1600" b="0" dirty="0" err="1">
                <a:solidFill>
                  <a:srgbClr val="FF0000"/>
                </a:solidFill>
              </a:rPr>
              <a:t>Liabilities</a:t>
            </a:r>
            <a:r>
              <a:rPr lang="cs-CZ" sz="1600" b="0" dirty="0">
                <a:solidFill>
                  <a:srgbClr val="FF0000"/>
                </a:solidFill>
              </a:rPr>
              <a:t> </a:t>
            </a:r>
          </a:p>
          <a:p>
            <a:r>
              <a:rPr lang="en-US" sz="1600" b="0" i="1" dirty="0"/>
              <a:t>Due for more than one year </a:t>
            </a:r>
            <a:endParaRPr lang="en-US" sz="1600" b="0" dirty="0"/>
          </a:p>
          <a:p>
            <a:r>
              <a:rPr lang="cs-CZ" sz="1600" b="0" dirty="0">
                <a:solidFill>
                  <a:srgbClr val="FF0000"/>
                </a:solidFill>
              </a:rPr>
              <a:t>A) Loan </a:t>
            </a:r>
            <a:r>
              <a:rPr lang="cs-CZ" sz="1600" b="0" dirty="0" err="1">
                <a:solidFill>
                  <a:srgbClr val="FF0000"/>
                </a:solidFill>
              </a:rPr>
              <a:t>Payable</a:t>
            </a:r>
            <a:r>
              <a:rPr lang="cs-CZ" sz="1600" b="0" dirty="0">
                <a:solidFill>
                  <a:srgbClr val="FF0000"/>
                </a:solidFill>
              </a:rPr>
              <a:t> </a:t>
            </a:r>
          </a:p>
          <a:p>
            <a:r>
              <a:rPr lang="en-US" sz="1600" b="0" i="1" dirty="0"/>
              <a:t>Due after one year’s worth of payments </a:t>
            </a:r>
            <a:endParaRPr lang="cs-CZ" sz="1600" b="0" i="1" dirty="0"/>
          </a:p>
          <a:p>
            <a:r>
              <a:rPr lang="cs-CZ" sz="1600" dirty="0"/>
              <a:t>3. </a:t>
            </a:r>
            <a:r>
              <a:rPr lang="cs-CZ" sz="1600" dirty="0" err="1"/>
              <a:t>CAPITAL</a:t>
            </a:r>
            <a:r>
              <a:rPr lang="cs-CZ" sz="1600" dirty="0"/>
              <a:t> OR NET </a:t>
            </a:r>
            <a:r>
              <a:rPr lang="cs-CZ" sz="1600" dirty="0" err="1"/>
              <a:t>WORTH</a:t>
            </a:r>
            <a:r>
              <a:rPr lang="cs-CZ" sz="1600" dirty="0"/>
              <a:t> </a:t>
            </a:r>
            <a:endParaRPr lang="cs-CZ" sz="1600" b="0" dirty="0"/>
          </a:p>
          <a:p>
            <a:r>
              <a:rPr lang="cs-CZ" sz="1600" b="0" i="1" dirty="0" err="1"/>
              <a:t>The</a:t>
            </a:r>
            <a:r>
              <a:rPr lang="cs-CZ" sz="1600" b="0" i="1" dirty="0"/>
              <a:t> business’ </a:t>
            </a:r>
            <a:r>
              <a:rPr lang="cs-CZ" sz="1600" b="0" i="1" dirty="0" err="1"/>
              <a:t>equity</a:t>
            </a:r>
            <a:r>
              <a:rPr lang="cs-CZ" sz="1600" b="0" i="1" dirty="0"/>
              <a:t> </a:t>
            </a:r>
            <a:endParaRPr lang="cs-CZ" sz="1600" b="0" dirty="0"/>
          </a:p>
          <a:p>
            <a:r>
              <a:rPr lang="cs-CZ" sz="1600" b="0" dirty="0">
                <a:solidFill>
                  <a:srgbClr val="FF0000"/>
                </a:solidFill>
              </a:rPr>
              <a:t>A) </a:t>
            </a:r>
            <a:r>
              <a:rPr lang="cs-CZ" sz="1600" b="0" dirty="0" err="1">
                <a:solidFill>
                  <a:srgbClr val="FF0000"/>
                </a:solidFill>
              </a:rPr>
              <a:t>Owners</a:t>
            </a:r>
            <a:r>
              <a:rPr lang="cs-CZ" sz="1600" b="0" dirty="0">
                <a:solidFill>
                  <a:srgbClr val="FF0000"/>
                </a:solidFill>
              </a:rPr>
              <a:t> </a:t>
            </a:r>
            <a:r>
              <a:rPr lang="cs-CZ" sz="1600" b="0" dirty="0" err="1">
                <a:solidFill>
                  <a:srgbClr val="FF0000"/>
                </a:solidFill>
              </a:rPr>
              <a:t>Investment</a:t>
            </a:r>
            <a:r>
              <a:rPr lang="cs-CZ" sz="1600" b="0" dirty="0">
                <a:solidFill>
                  <a:srgbClr val="FF0000"/>
                </a:solidFill>
              </a:rPr>
              <a:t> </a:t>
            </a:r>
          </a:p>
          <a:p>
            <a:r>
              <a:rPr lang="en-US" sz="1600" b="0" i="1" dirty="0"/>
              <a:t>Amount of money owners have invested </a:t>
            </a:r>
            <a:endParaRPr lang="en-US" sz="1600" b="0" dirty="0"/>
          </a:p>
          <a:p>
            <a:r>
              <a:rPr lang="cs-CZ" sz="1600" b="0" dirty="0">
                <a:solidFill>
                  <a:srgbClr val="FF0000"/>
                </a:solidFill>
              </a:rPr>
              <a:t>B) </a:t>
            </a:r>
            <a:r>
              <a:rPr lang="cs-CZ" sz="1600" b="0" dirty="0" err="1">
                <a:solidFill>
                  <a:srgbClr val="FF0000"/>
                </a:solidFill>
              </a:rPr>
              <a:t>Retained</a:t>
            </a:r>
            <a:r>
              <a:rPr lang="cs-CZ" sz="1600" b="0" dirty="0">
                <a:solidFill>
                  <a:srgbClr val="FF0000"/>
                </a:solidFill>
              </a:rPr>
              <a:t> </a:t>
            </a:r>
            <a:r>
              <a:rPr lang="cs-CZ" sz="1600" b="0" dirty="0" err="1">
                <a:solidFill>
                  <a:srgbClr val="FF0000"/>
                </a:solidFill>
              </a:rPr>
              <a:t>Earnings</a:t>
            </a:r>
            <a:r>
              <a:rPr lang="cs-CZ" sz="1600" b="0" dirty="0">
                <a:solidFill>
                  <a:srgbClr val="FF0000"/>
                </a:solidFill>
              </a:rPr>
              <a:t> </a:t>
            </a:r>
          </a:p>
          <a:p>
            <a:r>
              <a:rPr lang="en-US" sz="1600" b="0" i="1" dirty="0"/>
              <a:t>Income earned and kept in the business </a:t>
            </a:r>
            <a:endParaRPr lang="en-US" sz="1600" b="0" dirty="0"/>
          </a:p>
        </p:txBody>
      </p:sp>
    </p:spTree>
    <p:extLst>
      <p:ext uri="{BB962C8B-B14F-4D97-AF65-F5344CB8AC3E}">
        <p14:creationId xmlns:p14="http://schemas.microsoft.com/office/powerpoint/2010/main" val="2675802337"/>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p:cNvSpPr>
            <a:spLocks noGrp="1"/>
          </p:cNvSpPr>
          <p:nvPr>
            <p:ph type="ctrTitle"/>
          </p:nvPr>
        </p:nvSpPr>
        <p:spPr/>
        <p:txBody>
          <a:bodyPr/>
          <a:lstStyle/>
          <a:p>
            <a:r>
              <a:rPr lang="cs-CZ" b="0" dirty="0" err="1"/>
              <a:t>INCOME</a:t>
            </a:r>
            <a:r>
              <a:rPr lang="cs-CZ" b="0" dirty="0"/>
              <a:t> </a:t>
            </a:r>
            <a:r>
              <a:rPr lang="cs-CZ" b="0" dirty="0" err="1"/>
              <a:t>STATEMENT</a:t>
            </a:r>
            <a:r>
              <a:rPr lang="cs-CZ" b="0" dirty="0"/>
              <a:t>  (Profit and </a:t>
            </a:r>
            <a:r>
              <a:rPr lang="cs-CZ" b="0" dirty="0" err="1"/>
              <a:t>Loss</a:t>
            </a:r>
            <a:r>
              <a:rPr lang="cs-CZ" b="0" dirty="0"/>
              <a:t> )</a:t>
            </a:r>
            <a:endParaRPr lang="cs-CZ" dirty="0"/>
          </a:p>
        </p:txBody>
      </p:sp>
      <p:sp>
        <p:nvSpPr>
          <p:cNvPr id="9" name="Podnadpis 8"/>
          <p:cNvSpPr>
            <a:spLocks noGrp="1"/>
          </p:cNvSpPr>
          <p:nvPr>
            <p:ph type="subTitle" idx="1"/>
          </p:nvPr>
        </p:nvSpPr>
        <p:spPr/>
        <p:txBody>
          <a:bodyPr/>
          <a:lstStyle/>
          <a:p>
            <a:endParaRPr lang="cs-CZ"/>
          </a:p>
        </p:txBody>
      </p:sp>
    </p:spTree>
    <p:extLst>
      <p:ext uri="{BB962C8B-B14F-4D97-AF65-F5344CB8AC3E}">
        <p14:creationId xmlns:p14="http://schemas.microsoft.com/office/powerpoint/2010/main" val="97027476"/>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pic>
        <p:nvPicPr>
          <p:cNvPr id="6" name="Obrázek 5"/>
          <p:cNvPicPr>
            <a:picLocks noChangeAspect="1"/>
          </p:cNvPicPr>
          <p:nvPr/>
        </p:nvPicPr>
        <p:blipFill>
          <a:blip r:embed="rId2"/>
          <a:stretch>
            <a:fillRect/>
          </a:stretch>
        </p:blipFill>
        <p:spPr>
          <a:xfrm>
            <a:off x="1259632" y="548680"/>
            <a:ext cx="6896217" cy="6213726"/>
          </a:xfrm>
          <a:prstGeom prst="rect">
            <a:avLst/>
          </a:prstGeom>
        </p:spPr>
      </p:pic>
    </p:spTree>
    <p:extLst>
      <p:ext uri="{BB962C8B-B14F-4D97-AF65-F5344CB8AC3E}">
        <p14:creationId xmlns:p14="http://schemas.microsoft.com/office/powerpoint/2010/main" val="3276060019"/>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text 5"/>
          <p:cNvSpPr>
            <a:spLocks noGrp="1"/>
          </p:cNvSpPr>
          <p:nvPr>
            <p:ph type="body" idx="1"/>
          </p:nvPr>
        </p:nvSpPr>
        <p:spPr>
          <a:xfrm>
            <a:off x="592683" y="188640"/>
            <a:ext cx="4040188" cy="639762"/>
          </a:xfrm>
        </p:spPr>
        <p:txBody>
          <a:bodyPr/>
          <a:lstStyle/>
          <a:p>
            <a:r>
              <a:rPr lang="cs-CZ" dirty="0"/>
              <a:t>SALES </a:t>
            </a:r>
            <a:endParaRPr lang="cs-CZ" b="0" dirty="0"/>
          </a:p>
        </p:txBody>
      </p:sp>
      <p:sp>
        <p:nvSpPr>
          <p:cNvPr id="7" name="Zástupný symbol pro obsah 6"/>
          <p:cNvSpPr>
            <a:spLocks noGrp="1"/>
          </p:cNvSpPr>
          <p:nvPr>
            <p:ph sz="half" idx="2"/>
          </p:nvPr>
        </p:nvSpPr>
        <p:spPr>
          <a:xfrm>
            <a:off x="457200" y="828402"/>
            <a:ext cx="4040188" cy="5297761"/>
          </a:xfrm>
        </p:spPr>
        <p:txBody>
          <a:bodyPr/>
          <a:lstStyle/>
          <a:p>
            <a:r>
              <a:rPr lang="cs-CZ" sz="1400" b="0" dirty="0">
                <a:solidFill>
                  <a:srgbClr val="FF0000"/>
                </a:solidFill>
              </a:rPr>
              <a:t>Net Sales </a:t>
            </a:r>
          </a:p>
          <a:p>
            <a:r>
              <a:rPr lang="en-US" sz="1400" b="0" i="1" dirty="0"/>
              <a:t>Revenue or income. Gross sales is before returns and allowances. Net sales is after returns and allowances. </a:t>
            </a:r>
            <a:endParaRPr lang="en-US" sz="1400" b="0" dirty="0"/>
          </a:p>
          <a:p>
            <a:r>
              <a:rPr lang="en-US" sz="1400" b="0" dirty="0">
                <a:solidFill>
                  <a:srgbClr val="FF0000"/>
                </a:solidFill>
              </a:rPr>
              <a:t>Less Cost of Goods Sold </a:t>
            </a:r>
          </a:p>
          <a:p>
            <a:r>
              <a:rPr lang="en-US" sz="1400" b="0" i="1" dirty="0"/>
              <a:t>Cost to make products including materials and labor. </a:t>
            </a:r>
            <a:endParaRPr lang="en-US" sz="1400" b="0" dirty="0"/>
          </a:p>
          <a:p>
            <a:r>
              <a:rPr lang="cs-CZ" sz="1400" b="0" dirty="0" err="1">
                <a:solidFill>
                  <a:srgbClr val="FF0000"/>
                </a:solidFill>
              </a:rPr>
              <a:t>Beginning</a:t>
            </a:r>
            <a:r>
              <a:rPr lang="cs-CZ" sz="1400" b="0" dirty="0">
                <a:solidFill>
                  <a:srgbClr val="FF0000"/>
                </a:solidFill>
              </a:rPr>
              <a:t> Inventory </a:t>
            </a:r>
          </a:p>
          <a:p>
            <a:r>
              <a:rPr lang="en-US" sz="1400" b="0" i="1" dirty="0"/>
              <a:t>Comes from the Ending Inventory of the previous year. </a:t>
            </a:r>
            <a:endParaRPr lang="en-US" sz="1400" b="0" dirty="0"/>
          </a:p>
          <a:p>
            <a:r>
              <a:rPr lang="cs-CZ" sz="1400" b="0" dirty="0" err="1">
                <a:solidFill>
                  <a:srgbClr val="FF0000"/>
                </a:solidFill>
              </a:rPr>
              <a:t>Purchases</a:t>
            </a:r>
            <a:r>
              <a:rPr lang="cs-CZ" sz="1400" b="0" dirty="0">
                <a:solidFill>
                  <a:srgbClr val="FF0000"/>
                </a:solidFill>
              </a:rPr>
              <a:t> </a:t>
            </a:r>
          </a:p>
          <a:p>
            <a:r>
              <a:rPr lang="cs-CZ" sz="1400" b="0" i="1" dirty="0" err="1"/>
              <a:t>Used</a:t>
            </a:r>
            <a:r>
              <a:rPr lang="cs-CZ" sz="1400" b="0" i="1" dirty="0"/>
              <a:t> to make </a:t>
            </a:r>
            <a:r>
              <a:rPr lang="cs-CZ" sz="1400" b="0" i="1" dirty="0" err="1"/>
              <a:t>product</a:t>
            </a:r>
            <a:r>
              <a:rPr lang="cs-CZ" sz="1400" b="0" i="1" dirty="0"/>
              <a:t>. </a:t>
            </a:r>
            <a:endParaRPr lang="cs-CZ" sz="1400" b="0" dirty="0"/>
          </a:p>
          <a:p>
            <a:r>
              <a:rPr lang="cs-CZ" sz="1400" b="0" dirty="0" err="1">
                <a:solidFill>
                  <a:srgbClr val="FF0000"/>
                </a:solidFill>
              </a:rPr>
              <a:t>Labor</a:t>
            </a:r>
            <a:r>
              <a:rPr lang="cs-CZ" sz="1400" b="0" dirty="0">
                <a:solidFill>
                  <a:srgbClr val="FF0000"/>
                </a:solidFill>
              </a:rPr>
              <a:t> </a:t>
            </a:r>
          </a:p>
          <a:p>
            <a:r>
              <a:rPr lang="en-US" sz="1400" b="0" i="1" dirty="0"/>
              <a:t>Used to make product only. Other labor-related expenses are included in the Operating Expenses section. </a:t>
            </a:r>
            <a:endParaRPr lang="en-US" sz="1400" b="0" dirty="0"/>
          </a:p>
          <a:p>
            <a:r>
              <a:rPr lang="cs-CZ" sz="1400" b="0" dirty="0" err="1">
                <a:solidFill>
                  <a:srgbClr val="FF0000"/>
                </a:solidFill>
              </a:rPr>
              <a:t>Less</a:t>
            </a:r>
            <a:r>
              <a:rPr lang="cs-CZ" sz="1400" b="0" dirty="0">
                <a:solidFill>
                  <a:srgbClr val="FF0000"/>
                </a:solidFill>
              </a:rPr>
              <a:t>: </a:t>
            </a:r>
            <a:r>
              <a:rPr lang="cs-CZ" sz="1400" b="0" dirty="0" err="1">
                <a:solidFill>
                  <a:srgbClr val="FF0000"/>
                </a:solidFill>
              </a:rPr>
              <a:t>Ending</a:t>
            </a:r>
            <a:r>
              <a:rPr lang="cs-CZ" sz="1400" b="0" dirty="0">
                <a:solidFill>
                  <a:srgbClr val="FF0000"/>
                </a:solidFill>
              </a:rPr>
              <a:t> Inventory </a:t>
            </a:r>
          </a:p>
          <a:p>
            <a:r>
              <a:rPr lang="en-US" sz="1400" b="0" i="1" dirty="0"/>
              <a:t>This number becomes the beginning inventory for the next year’s Income Statement. </a:t>
            </a:r>
            <a:endParaRPr lang="en-US" sz="1400" b="0" dirty="0"/>
          </a:p>
          <a:p>
            <a:r>
              <a:rPr lang="en-US" sz="1400" b="0" dirty="0">
                <a:solidFill>
                  <a:srgbClr val="FF0000"/>
                </a:solidFill>
              </a:rPr>
              <a:t>Total Cost of Goods Sold </a:t>
            </a:r>
          </a:p>
          <a:p>
            <a:r>
              <a:rPr lang="en-US" sz="1400" b="0" i="1" dirty="0"/>
              <a:t>Compute the Cost of Goods Sold. </a:t>
            </a:r>
            <a:endParaRPr lang="en-US" sz="1400" b="0" dirty="0"/>
          </a:p>
          <a:p>
            <a:r>
              <a:rPr lang="cs-CZ" sz="1400" b="0" dirty="0"/>
              <a:t>Gross Profit </a:t>
            </a:r>
          </a:p>
          <a:p>
            <a:r>
              <a:rPr lang="en-US" sz="1400" b="0" i="1" dirty="0"/>
              <a:t>Sales less cost of goods sold. This is your profit margin. </a:t>
            </a:r>
            <a:endParaRPr lang="en-US" sz="1400" b="0" dirty="0"/>
          </a:p>
        </p:txBody>
      </p:sp>
      <p:sp>
        <p:nvSpPr>
          <p:cNvPr id="8" name="Zástupný symbol pro text 7"/>
          <p:cNvSpPr>
            <a:spLocks noGrp="1"/>
          </p:cNvSpPr>
          <p:nvPr>
            <p:ph type="body" sz="quarter" idx="3"/>
          </p:nvPr>
        </p:nvSpPr>
        <p:spPr>
          <a:xfrm>
            <a:off x="4932040" y="192857"/>
            <a:ext cx="4041775" cy="639762"/>
          </a:xfrm>
        </p:spPr>
        <p:txBody>
          <a:bodyPr/>
          <a:lstStyle/>
          <a:p>
            <a:r>
              <a:rPr lang="cs-CZ" dirty="0" err="1"/>
              <a:t>EXPENSES</a:t>
            </a:r>
            <a:endParaRPr lang="cs-CZ" dirty="0"/>
          </a:p>
        </p:txBody>
      </p:sp>
      <p:sp>
        <p:nvSpPr>
          <p:cNvPr id="9" name="Zástupný symbol pro obsah 8"/>
          <p:cNvSpPr>
            <a:spLocks noGrp="1"/>
          </p:cNvSpPr>
          <p:nvPr>
            <p:ph sz="quarter" idx="4"/>
          </p:nvPr>
        </p:nvSpPr>
        <p:spPr>
          <a:xfrm>
            <a:off x="4645025" y="1124744"/>
            <a:ext cx="4041775" cy="5001419"/>
          </a:xfrm>
        </p:spPr>
        <p:txBody>
          <a:bodyPr/>
          <a:lstStyle/>
          <a:p>
            <a:r>
              <a:rPr lang="cs-CZ" sz="1500" dirty="0"/>
              <a:t> </a:t>
            </a:r>
            <a:r>
              <a:rPr lang="cs-CZ" sz="1500" b="0" dirty="0" err="1">
                <a:solidFill>
                  <a:srgbClr val="FF0000"/>
                </a:solidFill>
              </a:rPr>
              <a:t>Selling</a:t>
            </a:r>
            <a:r>
              <a:rPr lang="cs-CZ" sz="1500" b="0" dirty="0">
                <a:solidFill>
                  <a:srgbClr val="FF0000"/>
                </a:solidFill>
              </a:rPr>
              <a:t> </a:t>
            </a:r>
            <a:r>
              <a:rPr lang="cs-CZ" sz="1500" b="0" dirty="0" err="1">
                <a:solidFill>
                  <a:srgbClr val="FF0000"/>
                </a:solidFill>
              </a:rPr>
              <a:t>Expenses</a:t>
            </a:r>
            <a:r>
              <a:rPr lang="cs-CZ" sz="1500" b="0" dirty="0">
                <a:solidFill>
                  <a:srgbClr val="FF0000"/>
                </a:solidFill>
              </a:rPr>
              <a:t> </a:t>
            </a:r>
          </a:p>
          <a:p>
            <a:r>
              <a:rPr lang="en-US" sz="1500" b="0" i="1" dirty="0"/>
              <a:t>Salaries and expenses related to sales only. </a:t>
            </a:r>
            <a:endParaRPr lang="en-US" sz="1500" b="0" dirty="0"/>
          </a:p>
          <a:p>
            <a:r>
              <a:rPr lang="cs-CZ" sz="1500" b="0" dirty="0">
                <a:solidFill>
                  <a:srgbClr val="FF0000"/>
                </a:solidFill>
              </a:rPr>
              <a:t>General and </a:t>
            </a:r>
            <a:r>
              <a:rPr lang="cs-CZ" sz="1500" b="0" dirty="0" err="1">
                <a:solidFill>
                  <a:srgbClr val="FF0000"/>
                </a:solidFill>
              </a:rPr>
              <a:t>Administrative</a:t>
            </a:r>
            <a:r>
              <a:rPr lang="cs-CZ" sz="1500" b="0" dirty="0">
                <a:solidFill>
                  <a:srgbClr val="FF0000"/>
                </a:solidFill>
              </a:rPr>
              <a:t> </a:t>
            </a:r>
          </a:p>
          <a:p>
            <a:r>
              <a:rPr lang="en-US" sz="1500" b="0" i="1" dirty="0">
                <a:solidFill>
                  <a:schemeClr val="tx1"/>
                </a:solidFill>
              </a:rPr>
              <a:t>All other expenses used to run the company.</a:t>
            </a:r>
            <a:r>
              <a:rPr lang="en-US" sz="1500" b="0" i="1" dirty="0"/>
              <a:t> </a:t>
            </a:r>
            <a:endParaRPr lang="en-US" sz="1500" b="0" dirty="0"/>
          </a:p>
          <a:p>
            <a:r>
              <a:rPr lang="cs-CZ" sz="1500" b="0" dirty="0" err="1"/>
              <a:t>Operating</a:t>
            </a:r>
            <a:r>
              <a:rPr lang="cs-CZ" sz="1500" b="0" dirty="0"/>
              <a:t> </a:t>
            </a:r>
            <a:r>
              <a:rPr lang="cs-CZ" sz="1500" b="0" dirty="0" err="1"/>
              <a:t>Income</a:t>
            </a:r>
            <a:r>
              <a:rPr lang="cs-CZ" sz="1500" b="0" dirty="0"/>
              <a:t> (</a:t>
            </a:r>
            <a:r>
              <a:rPr lang="cs-CZ" sz="1500" b="0" dirty="0" err="1"/>
              <a:t>or</a:t>
            </a:r>
            <a:r>
              <a:rPr lang="cs-CZ" sz="1500" b="0" dirty="0"/>
              <a:t> </a:t>
            </a:r>
            <a:r>
              <a:rPr lang="cs-CZ" sz="1500" b="0" dirty="0" err="1"/>
              <a:t>Loss</a:t>
            </a:r>
            <a:r>
              <a:rPr lang="cs-CZ" sz="1500" b="0" dirty="0"/>
              <a:t>) </a:t>
            </a:r>
          </a:p>
          <a:p>
            <a:r>
              <a:rPr lang="en-US" sz="1500" b="0" i="1" dirty="0"/>
              <a:t>Shows how the business performed. </a:t>
            </a:r>
            <a:endParaRPr lang="en-US" sz="1500" b="0" dirty="0"/>
          </a:p>
          <a:p>
            <a:r>
              <a:rPr lang="cs-CZ" sz="1500" b="0" dirty="0" err="1">
                <a:solidFill>
                  <a:srgbClr val="FF0000"/>
                </a:solidFill>
              </a:rPr>
              <a:t>Interest</a:t>
            </a:r>
            <a:r>
              <a:rPr lang="cs-CZ" sz="1500" b="0" dirty="0">
                <a:solidFill>
                  <a:srgbClr val="FF0000"/>
                </a:solidFill>
              </a:rPr>
              <a:t> </a:t>
            </a:r>
            <a:r>
              <a:rPr lang="cs-CZ" sz="1500" b="0" dirty="0" err="1">
                <a:solidFill>
                  <a:srgbClr val="FF0000"/>
                </a:solidFill>
              </a:rPr>
              <a:t>Expense</a:t>
            </a:r>
            <a:r>
              <a:rPr lang="cs-CZ" sz="1500" b="0" dirty="0">
                <a:solidFill>
                  <a:srgbClr val="FF0000"/>
                </a:solidFill>
              </a:rPr>
              <a:t> </a:t>
            </a:r>
          </a:p>
          <a:p>
            <a:r>
              <a:rPr lang="cs-CZ" sz="1500" b="0" i="1" dirty="0" err="1">
                <a:solidFill>
                  <a:srgbClr val="FF0000"/>
                </a:solidFill>
              </a:rPr>
              <a:t>Subtract</a:t>
            </a:r>
            <a:r>
              <a:rPr lang="cs-CZ" sz="1500" b="0" i="1" dirty="0">
                <a:solidFill>
                  <a:srgbClr val="FF0000"/>
                </a:solidFill>
              </a:rPr>
              <a:t> </a:t>
            </a:r>
            <a:r>
              <a:rPr lang="cs-CZ" sz="1500" b="0" i="1" dirty="0" err="1">
                <a:solidFill>
                  <a:srgbClr val="FF0000"/>
                </a:solidFill>
              </a:rPr>
              <a:t>interest</a:t>
            </a:r>
            <a:r>
              <a:rPr lang="cs-CZ" sz="1500" b="0" i="1" dirty="0">
                <a:solidFill>
                  <a:srgbClr val="FF0000"/>
                </a:solidFill>
              </a:rPr>
              <a:t> </a:t>
            </a:r>
            <a:r>
              <a:rPr lang="cs-CZ" sz="1500" b="0" i="1" dirty="0" err="1">
                <a:solidFill>
                  <a:srgbClr val="FF0000"/>
                </a:solidFill>
              </a:rPr>
              <a:t>expense</a:t>
            </a:r>
            <a:r>
              <a:rPr lang="cs-CZ" sz="1500" b="0" i="1" dirty="0"/>
              <a:t>. </a:t>
            </a:r>
            <a:endParaRPr lang="cs-CZ" sz="1500" b="0" dirty="0"/>
          </a:p>
          <a:p>
            <a:r>
              <a:rPr lang="en-US" sz="1500" b="0" dirty="0"/>
              <a:t>Net Profit before taxes Less: Income Taxes </a:t>
            </a:r>
          </a:p>
          <a:p>
            <a:r>
              <a:rPr lang="en-US" sz="1500" b="0" i="1" dirty="0"/>
              <a:t>Tax rates depend on your business’ legal status. </a:t>
            </a:r>
            <a:endParaRPr lang="en-US" sz="1500" b="0" dirty="0"/>
          </a:p>
          <a:p>
            <a:r>
              <a:rPr lang="cs-CZ" sz="1500" dirty="0"/>
              <a:t>PROFIT </a:t>
            </a:r>
            <a:endParaRPr lang="cs-CZ" sz="1500" b="0" dirty="0"/>
          </a:p>
          <a:p>
            <a:r>
              <a:rPr lang="en-US" sz="1500" b="0" i="1" dirty="0"/>
              <a:t>Profit left after all expenses (including taxes) have been paid. </a:t>
            </a:r>
            <a:endParaRPr lang="cs-CZ" sz="1500" dirty="0"/>
          </a:p>
          <a:p>
            <a:endParaRPr lang="cs-CZ" dirty="0"/>
          </a:p>
        </p:txBody>
      </p:sp>
    </p:spTree>
    <p:extLst>
      <p:ext uri="{BB962C8B-B14F-4D97-AF65-F5344CB8AC3E}">
        <p14:creationId xmlns:p14="http://schemas.microsoft.com/office/powerpoint/2010/main" val="4078260239"/>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9234" name="Rectangle 2"/>
          <p:cNvSpPr>
            <a:spLocks noGrp="1" noChangeArrowheads="1"/>
          </p:cNvSpPr>
          <p:nvPr>
            <p:ph type="title"/>
          </p:nvPr>
        </p:nvSpPr>
        <p:spPr/>
        <p:txBody>
          <a:bodyPr/>
          <a:lstStyle/>
          <a:p>
            <a:r>
              <a:rPr lang="en-GB" dirty="0"/>
              <a:t>The Bankers’ Anagram</a:t>
            </a:r>
          </a:p>
        </p:txBody>
      </p:sp>
      <p:sp>
        <p:nvSpPr>
          <p:cNvPr id="479236" name="Rectangle 4"/>
          <p:cNvSpPr>
            <a:spLocks noGrp="1" noChangeArrowheads="1"/>
          </p:cNvSpPr>
          <p:nvPr>
            <p:ph idx="1"/>
          </p:nvPr>
        </p:nvSpPr>
        <p:spPr>
          <a:xfrm>
            <a:off x="2843808" y="1628775"/>
            <a:ext cx="5976342" cy="4752975"/>
          </a:xfrm>
          <a:noFill/>
          <a:ln/>
        </p:spPr>
        <p:txBody>
          <a:bodyPr>
            <a:normAutofit/>
          </a:bodyPr>
          <a:lstStyle/>
          <a:p>
            <a:pPr>
              <a:buFontTx/>
              <a:buNone/>
            </a:pPr>
            <a:r>
              <a:rPr lang="en-GB" sz="3600" i="1" dirty="0">
                <a:solidFill>
                  <a:srgbClr val="FF0000"/>
                </a:solidFill>
              </a:rPr>
              <a:t>C</a:t>
            </a:r>
            <a:r>
              <a:rPr lang="en-GB" dirty="0"/>
              <a:t>haracter</a:t>
            </a:r>
          </a:p>
          <a:p>
            <a:pPr>
              <a:buFontTx/>
              <a:buNone/>
            </a:pPr>
            <a:r>
              <a:rPr lang="en-GB" sz="3600" i="1" dirty="0">
                <a:solidFill>
                  <a:srgbClr val="FF0000"/>
                </a:solidFill>
              </a:rPr>
              <a:t>A</a:t>
            </a:r>
            <a:r>
              <a:rPr lang="en-GB" dirty="0"/>
              <a:t>bility</a:t>
            </a:r>
          </a:p>
          <a:p>
            <a:pPr>
              <a:buFontTx/>
              <a:buNone/>
            </a:pPr>
            <a:r>
              <a:rPr lang="en-GB" sz="3600" i="1" dirty="0">
                <a:solidFill>
                  <a:srgbClr val="FF0000"/>
                </a:solidFill>
              </a:rPr>
              <a:t>M</a:t>
            </a:r>
            <a:r>
              <a:rPr lang="en-GB" dirty="0"/>
              <a:t>anagement</a:t>
            </a:r>
          </a:p>
          <a:p>
            <a:pPr>
              <a:buFontTx/>
              <a:buNone/>
            </a:pPr>
            <a:r>
              <a:rPr lang="en-GB" sz="3600" i="1" dirty="0">
                <a:solidFill>
                  <a:srgbClr val="FF0000"/>
                </a:solidFill>
              </a:rPr>
              <a:t>P</a:t>
            </a:r>
            <a:r>
              <a:rPr lang="en-GB" dirty="0"/>
              <a:t>urpose</a:t>
            </a:r>
          </a:p>
          <a:p>
            <a:pPr>
              <a:buFontTx/>
              <a:buNone/>
            </a:pPr>
            <a:r>
              <a:rPr lang="en-GB" sz="3600" i="1" dirty="0">
                <a:solidFill>
                  <a:srgbClr val="FF0000"/>
                </a:solidFill>
              </a:rPr>
              <a:t>A</a:t>
            </a:r>
            <a:r>
              <a:rPr lang="en-GB" dirty="0"/>
              <a:t>mount</a:t>
            </a:r>
          </a:p>
          <a:p>
            <a:pPr>
              <a:buFontTx/>
              <a:buNone/>
            </a:pPr>
            <a:r>
              <a:rPr lang="en-GB" sz="3600" i="1" dirty="0">
                <a:solidFill>
                  <a:srgbClr val="FF0000"/>
                </a:solidFill>
              </a:rPr>
              <a:t>R</a:t>
            </a:r>
            <a:r>
              <a:rPr lang="en-GB" dirty="0"/>
              <a:t>epayment</a:t>
            </a:r>
          </a:p>
          <a:p>
            <a:pPr>
              <a:buFontTx/>
              <a:buNone/>
            </a:pPr>
            <a:r>
              <a:rPr lang="en-GB" sz="3600" i="1" dirty="0">
                <a:solidFill>
                  <a:srgbClr val="FF0000"/>
                </a:solidFill>
              </a:rPr>
              <a:t>I</a:t>
            </a:r>
            <a:r>
              <a:rPr lang="en-GB" dirty="0"/>
              <a:t>nsurance</a:t>
            </a:r>
          </a:p>
        </p:txBody>
      </p:sp>
      <p:pic>
        <p:nvPicPr>
          <p:cNvPr id="479238" name="Picture 6" descr="Campari"/>
          <p:cNvPicPr>
            <a:picLocks noChangeAspect="1" noChangeArrowheads="1"/>
          </p:cNvPicPr>
          <p:nvPr/>
        </p:nvPicPr>
        <p:blipFill>
          <a:blip r:embed="rId3" cstate="print"/>
          <a:srcRect/>
          <a:stretch>
            <a:fillRect/>
          </a:stretch>
        </p:blipFill>
        <p:spPr bwMode="auto">
          <a:xfrm>
            <a:off x="611560" y="1556792"/>
            <a:ext cx="1428750" cy="4695825"/>
          </a:xfrm>
          <a:prstGeom prst="rect">
            <a:avLst/>
          </a:prstGeom>
          <a:noFill/>
        </p:spPr>
      </p:pic>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42" name="Rectangle 2"/>
          <p:cNvSpPr>
            <a:spLocks noGrp="1" noChangeArrowheads="1"/>
          </p:cNvSpPr>
          <p:nvPr>
            <p:ph type="title"/>
          </p:nvPr>
        </p:nvSpPr>
        <p:spPr/>
        <p:txBody>
          <a:bodyPr/>
          <a:lstStyle/>
          <a:p>
            <a:r>
              <a:rPr lang="en-GB" dirty="0"/>
              <a:t>Sources and Uses of Funds</a:t>
            </a:r>
          </a:p>
        </p:txBody>
      </p:sp>
      <p:sp>
        <p:nvSpPr>
          <p:cNvPr id="471045" name="Rectangle 5"/>
          <p:cNvSpPr>
            <a:spLocks noGrp="1" noChangeArrowheads="1"/>
          </p:cNvSpPr>
          <p:nvPr>
            <p:ph idx="1"/>
          </p:nvPr>
        </p:nvSpPr>
        <p:spPr>
          <a:xfrm>
            <a:off x="1258888" y="1484313"/>
            <a:ext cx="3600450" cy="2881312"/>
          </a:xfrm>
          <a:noFill/>
          <a:ln/>
        </p:spPr>
        <p:txBody>
          <a:bodyPr/>
          <a:lstStyle/>
          <a:p>
            <a:pPr>
              <a:buFontTx/>
              <a:buNone/>
            </a:pPr>
            <a:r>
              <a:rPr lang="en-GB" sz="2800" dirty="0">
                <a:solidFill>
                  <a:srgbClr val="FF0000"/>
                </a:solidFill>
              </a:rPr>
              <a:t>Long-term source</a:t>
            </a:r>
          </a:p>
          <a:p>
            <a:pPr>
              <a:lnSpc>
                <a:spcPct val="80000"/>
              </a:lnSpc>
            </a:pPr>
            <a:r>
              <a:rPr lang="en-GB" sz="2600" dirty="0"/>
              <a:t>Equity</a:t>
            </a:r>
          </a:p>
          <a:p>
            <a:pPr>
              <a:lnSpc>
                <a:spcPct val="80000"/>
              </a:lnSpc>
            </a:pPr>
            <a:r>
              <a:rPr lang="en-GB" sz="2600" dirty="0"/>
              <a:t>Medium &amp; long-term loans</a:t>
            </a:r>
          </a:p>
          <a:p>
            <a:pPr>
              <a:lnSpc>
                <a:spcPct val="80000"/>
              </a:lnSpc>
            </a:pPr>
            <a:r>
              <a:rPr lang="en-GB" sz="2600" dirty="0"/>
              <a:t>Leasing</a:t>
            </a:r>
          </a:p>
          <a:p>
            <a:pPr>
              <a:lnSpc>
                <a:spcPct val="80000"/>
              </a:lnSpc>
            </a:pPr>
            <a:r>
              <a:rPr lang="en-GB" sz="2600" dirty="0"/>
              <a:t>Hire Purchase</a:t>
            </a:r>
          </a:p>
          <a:p>
            <a:pPr>
              <a:buFontTx/>
              <a:buNone/>
            </a:pPr>
            <a:endParaRPr lang="en-GB" sz="2600" dirty="0"/>
          </a:p>
        </p:txBody>
      </p:sp>
      <p:sp>
        <p:nvSpPr>
          <p:cNvPr id="471046" name="Rectangle 6"/>
          <p:cNvSpPr>
            <a:spLocks noChangeArrowheads="1"/>
          </p:cNvSpPr>
          <p:nvPr/>
        </p:nvSpPr>
        <p:spPr bwMode="auto">
          <a:xfrm>
            <a:off x="1187450" y="4292600"/>
            <a:ext cx="3600450" cy="2305050"/>
          </a:xfrm>
          <a:prstGeom prst="rect">
            <a:avLst/>
          </a:prstGeom>
          <a:noFill/>
          <a:ln w="9525">
            <a:noFill/>
            <a:miter lim="800000"/>
            <a:headEnd/>
            <a:tailEnd/>
          </a:ln>
          <a:effectLst/>
        </p:spPr>
        <p:txBody>
          <a:bodyPr/>
          <a:lstStyle/>
          <a:p>
            <a:pPr marL="342900" indent="-342900">
              <a:spcBef>
                <a:spcPct val="20000"/>
              </a:spcBef>
              <a:buClr>
                <a:srgbClr val="FF0000"/>
              </a:buClr>
            </a:pPr>
            <a:r>
              <a:rPr lang="en-GB" sz="2800" b="1">
                <a:solidFill>
                  <a:srgbClr val="FF0000"/>
                </a:solidFill>
                <a:cs typeface="Arial" charset="0"/>
              </a:rPr>
              <a:t>Short-term source</a:t>
            </a:r>
          </a:p>
          <a:p>
            <a:pPr marL="342900" indent="-342900">
              <a:lnSpc>
                <a:spcPct val="80000"/>
              </a:lnSpc>
              <a:spcBef>
                <a:spcPct val="20000"/>
              </a:spcBef>
              <a:buClr>
                <a:srgbClr val="FF0000"/>
              </a:buClr>
              <a:buFontTx/>
              <a:buChar char="•"/>
            </a:pPr>
            <a:r>
              <a:rPr lang="en-GB" sz="2600" b="1">
                <a:solidFill>
                  <a:srgbClr val="4D4D4D"/>
                </a:solidFill>
                <a:cs typeface="Arial" charset="0"/>
              </a:rPr>
              <a:t>Factoring</a:t>
            </a:r>
          </a:p>
          <a:p>
            <a:pPr marL="342900" indent="-342900">
              <a:lnSpc>
                <a:spcPct val="80000"/>
              </a:lnSpc>
              <a:spcBef>
                <a:spcPct val="20000"/>
              </a:spcBef>
              <a:buClr>
                <a:srgbClr val="FF0000"/>
              </a:buClr>
              <a:buFontTx/>
              <a:buChar char="•"/>
            </a:pPr>
            <a:r>
              <a:rPr lang="en-GB" sz="2600" b="1">
                <a:solidFill>
                  <a:srgbClr val="4D4D4D"/>
                </a:solidFill>
                <a:cs typeface="Arial" charset="0"/>
              </a:rPr>
              <a:t>Overdraft &amp; short-term loans</a:t>
            </a:r>
          </a:p>
        </p:txBody>
      </p:sp>
      <p:sp>
        <p:nvSpPr>
          <p:cNvPr id="471047" name="Rectangle 7"/>
          <p:cNvSpPr>
            <a:spLocks noChangeArrowheads="1"/>
          </p:cNvSpPr>
          <p:nvPr/>
        </p:nvSpPr>
        <p:spPr bwMode="auto">
          <a:xfrm>
            <a:off x="5365750" y="1497013"/>
            <a:ext cx="3743325" cy="2868612"/>
          </a:xfrm>
          <a:prstGeom prst="rect">
            <a:avLst/>
          </a:prstGeom>
          <a:noFill/>
          <a:ln w="9525">
            <a:noFill/>
            <a:miter lim="800000"/>
            <a:headEnd/>
            <a:tailEnd/>
          </a:ln>
          <a:effectLst/>
        </p:spPr>
        <p:txBody>
          <a:bodyPr/>
          <a:lstStyle/>
          <a:p>
            <a:pPr marL="342900" indent="-342900">
              <a:spcBef>
                <a:spcPct val="20000"/>
              </a:spcBef>
              <a:buClr>
                <a:srgbClr val="FF0000"/>
              </a:buClr>
            </a:pPr>
            <a:r>
              <a:rPr lang="en-GB" sz="2800" b="1">
                <a:solidFill>
                  <a:srgbClr val="FF0000"/>
                </a:solidFill>
                <a:cs typeface="Arial" charset="0"/>
              </a:rPr>
              <a:t>Long-term use</a:t>
            </a:r>
          </a:p>
          <a:p>
            <a:pPr marL="342900" indent="-342900">
              <a:lnSpc>
                <a:spcPct val="80000"/>
              </a:lnSpc>
              <a:spcBef>
                <a:spcPct val="20000"/>
              </a:spcBef>
              <a:buClr>
                <a:srgbClr val="FF0000"/>
              </a:buClr>
              <a:buFontTx/>
              <a:buChar char="•"/>
            </a:pPr>
            <a:r>
              <a:rPr lang="en-GB" sz="2600" b="1">
                <a:solidFill>
                  <a:srgbClr val="4D4D4D"/>
                </a:solidFill>
                <a:cs typeface="Arial" charset="0"/>
              </a:rPr>
              <a:t>Fixed or permanent assets - land &amp; buildings, plant &amp; equipment, vehicles etc.</a:t>
            </a:r>
          </a:p>
        </p:txBody>
      </p:sp>
      <p:sp>
        <p:nvSpPr>
          <p:cNvPr id="471048" name="Rectangle 8"/>
          <p:cNvSpPr>
            <a:spLocks noChangeArrowheads="1"/>
          </p:cNvSpPr>
          <p:nvPr/>
        </p:nvSpPr>
        <p:spPr bwMode="auto">
          <a:xfrm>
            <a:off x="5426075" y="4305300"/>
            <a:ext cx="3394075" cy="2436813"/>
          </a:xfrm>
          <a:prstGeom prst="rect">
            <a:avLst/>
          </a:prstGeom>
          <a:noFill/>
          <a:ln w="9525">
            <a:noFill/>
            <a:miter lim="800000"/>
            <a:headEnd/>
            <a:tailEnd/>
          </a:ln>
          <a:effectLst/>
        </p:spPr>
        <p:txBody>
          <a:bodyPr/>
          <a:lstStyle/>
          <a:p>
            <a:pPr marL="342900" indent="-342900">
              <a:spcBef>
                <a:spcPct val="20000"/>
              </a:spcBef>
              <a:buClr>
                <a:srgbClr val="FF0000"/>
              </a:buClr>
            </a:pPr>
            <a:r>
              <a:rPr lang="en-GB" sz="2800" b="1">
                <a:solidFill>
                  <a:srgbClr val="FF0000"/>
                </a:solidFill>
                <a:cs typeface="Arial" charset="0"/>
              </a:rPr>
              <a:t>Short-term use</a:t>
            </a:r>
          </a:p>
          <a:p>
            <a:pPr marL="342900" indent="-342900">
              <a:lnSpc>
                <a:spcPct val="80000"/>
              </a:lnSpc>
              <a:spcBef>
                <a:spcPct val="20000"/>
              </a:spcBef>
              <a:buClr>
                <a:srgbClr val="FF0000"/>
              </a:buClr>
              <a:buFontTx/>
              <a:buChar char="•"/>
            </a:pPr>
            <a:r>
              <a:rPr lang="en-GB" sz="2600" b="1">
                <a:solidFill>
                  <a:srgbClr val="4D4D4D"/>
                </a:solidFill>
                <a:cs typeface="Arial" charset="0"/>
              </a:rPr>
              <a:t>Working capital - debtors, stocks</a:t>
            </a:r>
          </a:p>
        </p:txBody>
      </p:sp>
      <p:sp>
        <p:nvSpPr>
          <p:cNvPr id="471049" name="AutoShape 9"/>
          <p:cNvSpPr>
            <a:spLocks noChangeArrowheads="1"/>
          </p:cNvSpPr>
          <p:nvPr/>
        </p:nvSpPr>
        <p:spPr bwMode="auto">
          <a:xfrm>
            <a:off x="4603750" y="2133600"/>
            <a:ext cx="760413" cy="1223963"/>
          </a:xfrm>
          <a:prstGeom prst="rightArrow">
            <a:avLst>
              <a:gd name="adj1" fmla="val 50000"/>
              <a:gd name="adj2" fmla="val 25000"/>
            </a:avLst>
          </a:prstGeom>
          <a:solidFill>
            <a:srgbClr val="FF0000"/>
          </a:solidFill>
          <a:ln w="12700">
            <a:solidFill>
              <a:schemeClr val="tx1"/>
            </a:solidFill>
            <a:miter lim="800000"/>
            <a:headEnd type="none" w="sm" len="sm"/>
            <a:tailEnd type="none" w="sm" len="sm"/>
          </a:ln>
          <a:effectLst/>
        </p:spPr>
        <p:txBody>
          <a:bodyPr wrap="none" anchor="ctr"/>
          <a:lstStyle/>
          <a:p>
            <a:endParaRPr lang="cs-CZ"/>
          </a:p>
        </p:txBody>
      </p:sp>
      <p:sp>
        <p:nvSpPr>
          <p:cNvPr id="471050" name="AutoShape 10"/>
          <p:cNvSpPr>
            <a:spLocks noChangeArrowheads="1"/>
          </p:cNvSpPr>
          <p:nvPr/>
        </p:nvSpPr>
        <p:spPr bwMode="auto">
          <a:xfrm>
            <a:off x="4603750" y="4149725"/>
            <a:ext cx="760413" cy="1223963"/>
          </a:xfrm>
          <a:prstGeom prst="rightArrow">
            <a:avLst>
              <a:gd name="adj1" fmla="val 50000"/>
              <a:gd name="adj2" fmla="val 25000"/>
            </a:avLst>
          </a:prstGeom>
          <a:solidFill>
            <a:srgbClr val="FF0000"/>
          </a:solidFill>
          <a:ln w="12700">
            <a:solidFill>
              <a:schemeClr val="tx1"/>
            </a:solidFill>
            <a:miter lim="800000"/>
            <a:headEnd type="none" w="sm" len="sm"/>
            <a:tailEnd type="none" w="sm" len="sm"/>
          </a:ln>
          <a:effectLst/>
        </p:spPr>
        <p:txBody>
          <a:bodyPr wrap="none" anchor="ctr"/>
          <a:lstStyle/>
          <a:p>
            <a:endParaRPr lang="cs-CZ"/>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3090" name="Rectangle 2"/>
          <p:cNvSpPr>
            <a:spLocks noGrp="1" noChangeArrowheads="1"/>
          </p:cNvSpPr>
          <p:nvPr>
            <p:ph type="title"/>
          </p:nvPr>
        </p:nvSpPr>
        <p:spPr/>
        <p:txBody>
          <a:bodyPr/>
          <a:lstStyle/>
          <a:p>
            <a:r>
              <a:rPr lang="en-GB" dirty="0"/>
              <a:t>Bank </a:t>
            </a:r>
            <a:r>
              <a:rPr lang="cs-CZ" dirty="0" err="1"/>
              <a:t>credit</a:t>
            </a:r>
            <a:endParaRPr lang="en-GB" dirty="0"/>
          </a:p>
        </p:txBody>
      </p:sp>
      <p:sp>
        <p:nvSpPr>
          <p:cNvPr id="473092" name="Rectangle 4"/>
          <p:cNvSpPr>
            <a:spLocks noGrp="1" noChangeArrowheads="1"/>
          </p:cNvSpPr>
          <p:nvPr>
            <p:ph idx="1"/>
          </p:nvPr>
        </p:nvSpPr>
        <p:spPr>
          <a:xfrm>
            <a:off x="1116013" y="1566863"/>
            <a:ext cx="3600450" cy="4525962"/>
          </a:xfrm>
          <a:noFill/>
          <a:ln/>
        </p:spPr>
        <p:txBody>
          <a:bodyPr/>
          <a:lstStyle/>
          <a:p>
            <a:pPr>
              <a:buFontTx/>
              <a:buNone/>
            </a:pPr>
            <a:r>
              <a:rPr lang="en-GB" dirty="0">
                <a:solidFill>
                  <a:srgbClr val="FF0000"/>
                </a:solidFill>
              </a:rPr>
              <a:t>Advantages</a:t>
            </a:r>
          </a:p>
          <a:p>
            <a:pPr>
              <a:lnSpc>
                <a:spcPct val="80000"/>
              </a:lnSpc>
            </a:pPr>
            <a:r>
              <a:rPr lang="en-GB" dirty="0"/>
              <a:t>Flexible, once agreed available on demand</a:t>
            </a:r>
          </a:p>
          <a:p>
            <a:pPr>
              <a:lnSpc>
                <a:spcPct val="80000"/>
              </a:lnSpc>
            </a:pPr>
            <a:r>
              <a:rPr lang="en-GB" dirty="0"/>
              <a:t>Cheap</a:t>
            </a:r>
          </a:p>
          <a:p>
            <a:pPr>
              <a:lnSpc>
                <a:spcPct val="80000"/>
              </a:lnSpc>
            </a:pPr>
            <a:r>
              <a:rPr lang="en-GB" dirty="0"/>
              <a:t>Good solution to short-term need</a:t>
            </a:r>
          </a:p>
        </p:txBody>
      </p:sp>
      <p:sp>
        <p:nvSpPr>
          <p:cNvPr id="473093" name="Rectangle 5"/>
          <p:cNvSpPr>
            <a:spLocks noChangeArrowheads="1"/>
          </p:cNvSpPr>
          <p:nvPr/>
        </p:nvSpPr>
        <p:spPr bwMode="auto">
          <a:xfrm>
            <a:off x="4932363" y="1628775"/>
            <a:ext cx="4032250" cy="3949700"/>
          </a:xfrm>
          <a:prstGeom prst="rect">
            <a:avLst/>
          </a:prstGeom>
          <a:noFill/>
          <a:ln w="9525">
            <a:noFill/>
            <a:miter lim="800000"/>
            <a:headEnd/>
            <a:tailEnd/>
          </a:ln>
          <a:effectLst/>
        </p:spPr>
        <p:txBody>
          <a:bodyPr/>
          <a:lstStyle/>
          <a:p>
            <a:pPr marL="342900" indent="-342900">
              <a:lnSpc>
                <a:spcPct val="80000"/>
              </a:lnSpc>
              <a:spcBef>
                <a:spcPct val="20000"/>
              </a:spcBef>
              <a:buClr>
                <a:srgbClr val="FF0000"/>
              </a:buClr>
            </a:pPr>
            <a:r>
              <a:rPr lang="en-GB" sz="3000" b="1">
                <a:solidFill>
                  <a:srgbClr val="FF0000"/>
                </a:solidFill>
                <a:cs typeface="Arial" charset="0"/>
              </a:rPr>
              <a:t>Disadvantages</a:t>
            </a:r>
          </a:p>
          <a:p>
            <a:pPr marL="342900" indent="-342900">
              <a:lnSpc>
                <a:spcPct val="80000"/>
              </a:lnSpc>
              <a:spcBef>
                <a:spcPct val="20000"/>
              </a:spcBef>
              <a:buClr>
                <a:srgbClr val="FF0000"/>
              </a:buClr>
              <a:buFontTx/>
              <a:buChar char="•"/>
            </a:pPr>
            <a:r>
              <a:rPr lang="en-GB" sz="3000" b="1">
                <a:solidFill>
                  <a:srgbClr val="4D4D4D"/>
                </a:solidFill>
                <a:cs typeface="Arial" charset="0"/>
              </a:rPr>
              <a:t>Repayable on demand</a:t>
            </a:r>
          </a:p>
          <a:p>
            <a:pPr marL="342900" indent="-342900">
              <a:lnSpc>
                <a:spcPct val="80000"/>
              </a:lnSpc>
              <a:spcBef>
                <a:spcPct val="20000"/>
              </a:spcBef>
              <a:buClr>
                <a:srgbClr val="FF0000"/>
              </a:buClr>
              <a:buFontTx/>
              <a:buChar char="•"/>
            </a:pPr>
            <a:r>
              <a:rPr lang="en-GB" sz="3000" b="1">
                <a:solidFill>
                  <a:srgbClr val="4D4D4D"/>
                </a:solidFill>
                <a:cs typeface="Arial" charset="0"/>
              </a:rPr>
              <a:t>Usually secured</a:t>
            </a:r>
          </a:p>
          <a:p>
            <a:pPr marL="342900" indent="-342900">
              <a:lnSpc>
                <a:spcPct val="80000"/>
              </a:lnSpc>
              <a:spcBef>
                <a:spcPct val="20000"/>
              </a:spcBef>
              <a:buClr>
                <a:srgbClr val="FF0000"/>
              </a:buClr>
              <a:buFontTx/>
              <a:buChar char="•"/>
            </a:pPr>
            <a:r>
              <a:rPr lang="en-GB" sz="3000" b="1">
                <a:solidFill>
                  <a:srgbClr val="4D4D4D"/>
                </a:solidFill>
                <a:cs typeface="Arial" charset="0"/>
              </a:rPr>
              <a:t>Can be refused because of lack of security</a:t>
            </a:r>
          </a:p>
          <a:p>
            <a:pPr marL="342900" indent="-342900">
              <a:lnSpc>
                <a:spcPct val="80000"/>
              </a:lnSpc>
              <a:spcBef>
                <a:spcPct val="20000"/>
              </a:spcBef>
              <a:buClr>
                <a:srgbClr val="FF0000"/>
              </a:buClr>
              <a:buFontTx/>
              <a:buChar char="•"/>
            </a:pPr>
            <a:r>
              <a:rPr lang="en-GB" sz="3000" b="1">
                <a:solidFill>
                  <a:srgbClr val="4D4D4D"/>
                </a:solidFill>
                <a:cs typeface="Arial" charset="0"/>
              </a:rPr>
              <a:t>Higher rate of interest than loans</a:t>
            </a: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5138" name="Rectangle 2"/>
          <p:cNvSpPr>
            <a:spLocks noGrp="1" noChangeArrowheads="1"/>
          </p:cNvSpPr>
          <p:nvPr>
            <p:ph type="title"/>
          </p:nvPr>
        </p:nvSpPr>
        <p:spPr/>
        <p:txBody>
          <a:bodyPr/>
          <a:lstStyle/>
          <a:p>
            <a:r>
              <a:rPr lang="en-GB" dirty="0"/>
              <a:t>Loans</a:t>
            </a:r>
          </a:p>
        </p:txBody>
      </p:sp>
      <p:sp>
        <p:nvSpPr>
          <p:cNvPr id="475140" name="Rectangle 4"/>
          <p:cNvSpPr>
            <a:spLocks noGrp="1" noChangeArrowheads="1"/>
          </p:cNvSpPr>
          <p:nvPr>
            <p:ph idx="1"/>
          </p:nvPr>
        </p:nvSpPr>
        <p:spPr>
          <a:xfrm>
            <a:off x="1258888" y="1484313"/>
            <a:ext cx="3960812" cy="4824412"/>
          </a:xfrm>
          <a:noFill/>
          <a:ln/>
        </p:spPr>
        <p:txBody>
          <a:bodyPr>
            <a:normAutofit lnSpcReduction="10000"/>
          </a:bodyPr>
          <a:lstStyle/>
          <a:p>
            <a:pPr>
              <a:lnSpc>
                <a:spcPct val="80000"/>
              </a:lnSpc>
              <a:buFontTx/>
              <a:buNone/>
            </a:pPr>
            <a:r>
              <a:rPr lang="en-GB" dirty="0">
                <a:solidFill>
                  <a:srgbClr val="FF0000"/>
                </a:solidFill>
              </a:rPr>
              <a:t>Advantages</a:t>
            </a:r>
          </a:p>
          <a:p>
            <a:pPr>
              <a:lnSpc>
                <a:spcPct val="80000"/>
              </a:lnSpc>
            </a:pPr>
            <a:r>
              <a:rPr lang="en-GB" dirty="0"/>
              <a:t>Term of loan is fixed – not repayable on demand</a:t>
            </a:r>
          </a:p>
          <a:p>
            <a:pPr>
              <a:lnSpc>
                <a:spcPct val="80000"/>
              </a:lnSpc>
            </a:pPr>
            <a:r>
              <a:rPr lang="en-GB" dirty="0"/>
              <a:t>Interest &amp; capital repayments fixed &amp; known in advance</a:t>
            </a:r>
          </a:p>
          <a:p>
            <a:pPr>
              <a:lnSpc>
                <a:spcPct val="80000"/>
              </a:lnSpc>
            </a:pPr>
            <a:r>
              <a:rPr lang="en-GB" dirty="0"/>
              <a:t>Rate of interest usually lower than overdraft</a:t>
            </a:r>
          </a:p>
        </p:txBody>
      </p:sp>
      <p:sp>
        <p:nvSpPr>
          <p:cNvPr id="475141" name="Rectangle 5"/>
          <p:cNvSpPr>
            <a:spLocks noChangeArrowheads="1"/>
          </p:cNvSpPr>
          <p:nvPr/>
        </p:nvSpPr>
        <p:spPr bwMode="auto">
          <a:xfrm>
            <a:off x="5148263" y="1484313"/>
            <a:ext cx="3671887" cy="4525962"/>
          </a:xfrm>
          <a:prstGeom prst="rect">
            <a:avLst/>
          </a:prstGeom>
          <a:noFill/>
          <a:ln w="9525">
            <a:noFill/>
            <a:miter lim="800000"/>
            <a:headEnd/>
            <a:tailEnd/>
          </a:ln>
          <a:effectLst/>
        </p:spPr>
        <p:txBody>
          <a:bodyPr/>
          <a:lstStyle/>
          <a:p>
            <a:pPr marL="342900" indent="-342900">
              <a:lnSpc>
                <a:spcPct val="80000"/>
              </a:lnSpc>
              <a:spcBef>
                <a:spcPct val="20000"/>
              </a:spcBef>
              <a:buClr>
                <a:srgbClr val="FF0000"/>
              </a:buClr>
            </a:pPr>
            <a:r>
              <a:rPr lang="en-GB" sz="3000" b="1">
                <a:solidFill>
                  <a:srgbClr val="FF0000"/>
                </a:solidFill>
                <a:cs typeface="Arial" charset="0"/>
              </a:rPr>
              <a:t>Disadvantages</a:t>
            </a:r>
          </a:p>
          <a:p>
            <a:pPr marL="342900" indent="-342900">
              <a:lnSpc>
                <a:spcPct val="80000"/>
              </a:lnSpc>
              <a:spcBef>
                <a:spcPct val="20000"/>
              </a:spcBef>
              <a:buClr>
                <a:srgbClr val="FF0000"/>
              </a:buClr>
              <a:buFontTx/>
              <a:buChar char="•"/>
            </a:pPr>
            <a:r>
              <a:rPr lang="en-GB" sz="3000" b="1">
                <a:solidFill>
                  <a:srgbClr val="4D4D4D"/>
                </a:solidFill>
                <a:cs typeface="Arial" charset="0"/>
              </a:rPr>
              <a:t>Usually secured</a:t>
            </a:r>
          </a:p>
          <a:p>
            <a:pPr marL="342900" indent="-342900">
              <a:lnSpc>
                <a:spcPct val="80000"/>
              </a:lnSpc>
              <a:spcBef>
                <a:spcPct val="20000"/>
              </a:spcBef>
              <a:buClr>
                <a:srgbClr val="FF0000"/>
              </a:buClr>
              <a:buFontTx/>
              <a:buChar char="•"/>
            </a:pPr>
            <a:r>
              <a:rPr lang="en-GB" sz="3000" b="1">
                <a:solidFill>
                  <a:srgbClr val="4D4D4D"/>
                </a:solidFill>
                <a:cs typeface="Arial" charset="0"/>
              </a:rPr>
              <a:t>Can be refused because of lack of security</a:t>
            </a:r>
          </a:p>
          <a:p>
            <a:pPr marL="342900" indent="-342900">
              <a:lnSpc>
                <a:spcPct val="80000"/>
              </a:lnSpc>
              <a:spcBef>
                <a:spcPct val="20000"/>
              </a:spcBef>
              <a:buClr>
                <a:srgbClr val="FF0000"/>
              </a:buClr>
              <a:buFontTx/>
              <a:buChar char="•"/>
            </a:pPr>
            <a:r>
              <a:rPr lang="en-GB" sz="3000" b="1">
                <a:solidFill>
                  <a:srgbClr val="4D4D4D"/>
                </a:solidFill>
                <a:cs typeface="Arial" charset="0"/>
              </a:rPr>
              <a:t>Requires     good cash    flow to pay interest &amp;   repay capital</a:t>
            </a: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6098" name="Rectangle 2"/>
          <p:cNvSpPr>
            <a:spLocks noGrp="1" noChangeArrowheads="1"/>
          </p:cNvSpPr>
          <p:nvPr>
            <p:ph type="title"/>
          </p:nvPr>
        </p:nvSpPr>
        <p:spPr/>
        <p:txBody>
          <a:bodyPr/>
          <a:lstStyle/>
          <a:p>
            <a:r>
              <a:rPr lang="en-GB" sz="3200" dirty="0"/>
              <a:t>Are you sure it’s the fault of Financiers?</a:t>
            </a:r>
          </a:p>
        </p:txBody>
      </p:sp>
      <p:pic>
        <p:nvPicPr>
          <p:cNvPr id="516099" name="Picture 3" descr="cartoon4"/>
          <p:cNvPicPr>
            <a:picLocks noChangeAspect="1" noChangeArrowheads="1"/>
          </p:cNvPicPr>
          <p:nvPr/>
        </p:nvPicPr>
        <p:blipFill>
          <a:blip r:embed="rId3" cstate="print"/>
          <a:srcRect b="12151"/>
          <a:stretch>
            <a:fillRect/>
          </a:stretch>
        </p:blipFill>
        <p:spPr bwMode="auto">
          <a:xfrm>
            <a:off x="2700338" y="1773238"/>
            <a:ext cx="4752975" cy="4067175"/>
          </a:xfrm>
          <a:prstGeom prst="rect">
            <a:avLst/>
          </a:prstGeom>
          <a:noFill/>
        </p:spPr>
      </p:pic>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Part I -Start </a:t>
            </a:r>
            <a:r>
              <a:rPr lang="cs-CZ" dirty="0" err="1"/>
              <a:t>up</a:t>
            </a:r>
            <a:r>
              <a:rPr lang="cs-CZ" dirty="0"/>
              <a:t>- budget</a:t>
            </a:r>
          </a:p>
        </p:txBody>
      </p:sp>
      <p:sp>
        <p:nvSpPr>
          <p:cNvPr id="3" name="Zástupný symbol pro obsah 2"/>
          <p:cNvSpPr>
            <a:spLocks noGrp="1"/>
          </p:cNvSpPr>
          <p:nvPr>
            <p:ph idx="1"/>
          </p:nvPr>
        </p:nvSpPr>
        <p:spPr/>
        <p:txBody>
          <a:bodyPr/>
          <a:lstStyle/>
          <a:p>
            <a:r>
              <a:rPr lang="cs-CZ" dirty="0" err="1"/>
              <a:t>Give</a:t>
            </a:r>
            <a:r>
              <a:rPr lang="cs-CZ" dirty="0"/>
              <a:t> </a:t>
            </a:r>
            <a:r>
              <a:rPr lang="cs-CZ" dirty="0" err="1"/>
              <a:t>sources</a:t>
            </a:r>
            <a:r>
              <a:rPr lang="cs-CZ" dirty="0"/>
              <a:t>, </a:t>
            </a:r>
            <a:r>
              <a:rPr lang="cs-CZ" dirty="0" err="1"/>
              <a:t>amounts</a:t>
            </a:r>
            <a:r>
              <a:rPr lang="cs-CZ" dirty="0"/>
              <a:t>, </a:t>
            </a:r>
            <a:r>
              <a:rPr lang="cs-CZ" dirty="0" err="1"/>
              <a:t>and</a:t>
            </a:r>
            <a:r>
              <a:rPr lang="cs-CZ" dirty="0"/>
              <a:t> </a:t>
            </a:r>
            <a:r>
              <a:rPr lang="cs-CZ" dirty="0" err="1"/>
              <a:t>terms</a:t>
            </a:r>
            <a:r>
              <a:rPr lang="cs-CZ" dirty="0"/>
              <a:t> </a:t>
            </a:r>
            <a:r>
              <a:rPr lang="cs-CZ" dirty="0" err="1"/>
              <a:t>of</a:t>
            </a:r>
            <a:r>
              <a:rPr lang="cs-CZ" dirty="0"/>
              <a:t> </a:t>
            </a:r>
            <a:r>
              <a:rPr lang="cs-CZ" dirty="0" err="1"/>
              <a:t>proposed</a:t>
            </a:r>
            <a:r>
              <a:rPr lang="cs-CZ" dirty="0"/>
              <a:t> </a:t>
            </a:r>
            <a:r>
              <a:rPr lang="cs-CZ" dirty="0" err="1"/>
              <a:t>loans</a:t>
            </a:r>
            <a:r>
              <a:rPr lang="cs-CZ" dirty="0"/>
              <a:t>. </a:t>
            </a:r>
            <a:r>
              <a:rPr lang="cs-CZ" dirty="0" err="1"/>
              <a:t>Also</a:t>
            </a:r>
            <a:r>
              <a:rPr lang="cs-CZ" dirty="0"/>
              <a:t> </a:t>
            </a:r>
            <a:r>
              <a:rPr lang="cs-CZ" dirty="0" err="1"/>
              <a:t>explain</a:t>
            </a:r>
            <a:r>
              <a:rPr lang="cs-CZ" dirty="0"/>
              <a:t> in detail </a:t>
            </a:r>
            <a:r>
              <a:rPr lang="cs-CZ" dirty="0" err="1"/>
              <a:t>how</a:t>
            </a:r>
            <a:r>
              <a:rPr lang="cs-CZ" dirty="0"/>
              <a:t> much </a:t>
            </a:r>
            <a:r>
              <a:rPr lang="cs-CZ" dirty="0" err="1"/>
              <a:t>will</a:t>
            </a:r>
            <a:r>
              <a:rPr lang="cs-CZ" dirty="0"/>
              <a:t> </a:t>
            </a:r>
            <a:r>
              <a:rPr lang="cs-CZ" dirty="0" err="1"/>
              <a:t>be</a:t>
            </a:r>
            <a:r>
              <a:rPr lang="cs-CZ" dirty="0"/>
              <a:t> </a:t>
            </a:r>
            <a:r>
              <a:rPr lang="cs-CZ" dirty="0" err="1"/>
              <a:t>contributed</a:t>
            </a:r>
            <a:r>
              <a:rPr lang="cs-CZ" dirty="0"/>
              <a:t> by </a:t>
            </a:r>
            <a:r>
              <a:rPr lang="cs-CZ" dirty="0" err="1"/>
              <a:t>each</a:t>
            </a:r>
            <a:r>
              <a:rPr lang="cs-CZ" dirty="0"/>
              <a:t> investor </a:t>
            </a:r>
            <a:r>
              <a:rPr lang="cs-CZ" dirty="0" err="1"/>
              <a:t>and</a:t>
            </a:r>
            <a:r>
              <a:rPr lang="cs-CZ" dirty="0"/>
              <a:t> </a:t>
            </a:r>
            <a:r>
              <a:rPr lang="cs-CZ" dirty="0" err="1"/>
              <a:t>what</a:t>
            </a:r>
            <a:r>
              <a:rPr lang="cs-CZ" dirty="0"/>
              <a:t> </a:t>
            </a:r>
            <a:r>
              <a:rPr lang="cs-CZ" dirty="0" err="1"/>
              <a:t>percent</a:t>
            </a:r>
            <a:r>
              <a:rPr lang="cs-CZ" dirty="0"/>
              <a:t> </a:t>
            </a:r>
            <a:r>
              <a:rPr lang="cs-CZ" dirty="0" err="1"/>
              <a:t>ownership</a:t>
            </a:r>
            <a:r>
              <a:rPr lang="cs-CZ" dirty="0"/>
              <a:t> </a:t>
            </a:r>
            <a:r>
              <a:rPr lang="cs-CZ" dirty="0" err="1"/>
              <a:t>each</a:t>
            </a:r>
            <a:r>
              <a:rPr lang="cs-CZ" dirty="0"/>
              <a:t> </a:t>
            </a:r>
            <a:r>
              <a:rPr lang="cs-CZ" dirty="0" err="1"/>
              <a:t>will</a:t>
            </a:r>
            <a:r>
              <a:rPr lang="cs-CZ" dirty="0"/>
              <a:t> </a:t>
            </a:r>
            <a:r>
              <a:rPr lang="cs-CZ" dirty="0" err="1"/>
              <a:t>have</a:t>
            </a:r>
            <a:r>
              <a:rPr lang="cs-CZ" dirty="0"/>
              <a:t>. </a:t>
            </a:r>
            <a:r>
              <a:rPr lang="cs-CZ" dirty="0" err="1">
                <a:solidFill>
                  <a:srgbClr val="FF0000"/>
                </a:solidFill>
              </a:rPr>
              <a:t>Paid</a:t>
            </a:r>
            <a:r>
              <a:rPr lang="cs-CZ" dirty="0">
                <a:solidFill>
                  <a:srgbClr val="FF0000"/>
                </a:solidFill>
              </a:rPr>
              <a:t> </a:t>
            </a:r>
            <a:r>
              <a:rPr lang="cs-CZ" dirty="0" err="1">
                <a:solidFill>
                  <a:srgbClr val="FF0000"/>
                </a:solidFill>
              </a:rPr>
              <a:t>once</a:t>
            </a:r>
            <a:endParaRPr lang="cs-CZ" dirty="0">
              <a:solidFill>
                <a:srgbClr val="FF0000"/>
              </a:solidFill>
            </a:endParaRPr>
          </a:p>
          <a:p>
            <a:r>
              <a:rPr lang="cs-CZ" dirty="0" err="1"/>
              <a:t>Fixed</a:t>
            </a:r>
            <a:r>
              <a:rPr lang="cs-CZ" dirty="0"/>
              <a:t>, </a:t>
            </a:r>
            <a:r>
              <a:rPr lang="cs-CZ" dirty="0" err="1"/>
              <a:t>variable</a:t>
            </a:r>
            <a:r>
              <a:rPr lang="cs-CZ" dirty="0"/>
              <a:t> </a:t>
            </a:r>
            <a:r>
              <a:rPr lang="cs-CZ" dirty="0" err="1"/>
              <a:t>expenses</a:t>
            </a:r>
            <a:r>
              <a:rPr lang="cs-CZ" dirty="0"/>
              <a:t> -</a:t>
            </a:r>
            <a:r>
              <a:rPr lang="cs-CZ" dirty="0" err="1">
                <a:solidFill>
                  <a:srgbClr val="FF0000"/>
                </a:solidFill>
              </a:rPr>
              <a:t>mothly</a:t>
            </a:r>
            <a:endParaRPr lang="cs-CZ" dirty="0">
              <a:solidFill>
                <a:srgbClr val="FF0000"/>
              </a:solidFill>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dirty="0">
                <a:solidFill>
                  <a:srgbClr val="FF0000"/>
                </a:solidFill>
              </a:rPr>
              <a:t>Startup expenses </a:t>
            </a:r>
            <a:r>
              <a:rPr lang="en-US" dirty="0"/>
              <a:t>are one-time expenses that occur before you open your doors for business and start selling your product or service. Expenses are money you pay for services, like legal expenses, or design services, or rent — intangible things that you don't get to keep.</a:t>
            </a:r>
            <a:endParaRPr lang="cs-CZ" dirty="0"/>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8313" y="260350"/>
            <a:ext cx="8229600" cy="432346"/>
          </a:xfrm>
        </p:spPr>
        <p:txBody>
          <a:bodyPr/>
          <a:lstStyle/>
          <a:p>
            <a:r>
              <a:rPr lang="cs-CZ" dirty="0" err="1"/>
              <a:t>Examples</a:t>
            </a:r>
            <a:r>
              <a:rPr lang="cs-CZ" dirty="0"/>
              <a:t> </a:t>
            </a:r>
            <a:r>
              <a:rPr lang="cs-CZ" dirty="0" err="1"/>
              <a:t>of</a:t>
            </a:r>
            <a:r>
              <a:rPr lang="cs-CZ" dirty="0"/>
              <a:t> Start-</a:t>
            </a:r>
            <a:r>
              <a:rPr lang="cs-CZ" dirty="0" err="1"/>
              <a:t>up</a:t>
            </a:r>
            <a:r>
              <a:rPr lang="cs-CZ" dirty="0"/>
              <a:t> </a:t>
            </a:r>
            <a:r>
              <a:rPr lang="cs-CZ" dirty="0" err="1"/>
              <a:t>costs</a:t>
            </a:r>
            <a:r>
              <a:rPr lang="cs-CZ" dirty="0"/>
              <a:t> I</a:t>
            </a:r>
          </a:p>
        </p:txBody>
      </p:sp>
      <p:sp>
        <p:nvSpPr>
          <p:cNvPr id="3" name="Zástupný symbol pro obsah 2"/>
          <p:cNvSpPr>
            <a:spLocks noGrp="1"/>
          </p:cNvSpPr>
          <p:nvPr>
            <p:ph idx="1"/>
          </p:nvPr>
        </p:nvSpPr>
        <p:spPr>
          <a:xfrm>
            <a:off x="0" y="692696"/>
            <a:ext cx="9144000" cy="5462043"/>
          </a:xfrm>
        </p:spPr>
        <p:txBody>
          <a:bodyPr/>
          <a:lstStyle/>
          <a:p>
            <a:endParaRPr lang="en-US" sz="1400" dirty="0"/>
          </a:p>
          <a:p>
            <a:r>
              <a:rPr lang="en-US" sz="1400" dirty="0">
                <a:solidFill>
                  <a:srgbClr val="FF0000"/>
                </a:solidFill>
              </a:rPr>
              <a:t>Legal:</a:t>
            </a:r>
            <a:r>
              <a:rPr lang="cs-CZ" sz="1400" dirty="0"/>
              <a:t> </a:t>
            </a:r>
            <a:r>
              <a:rPr lang="en-US" sz="1400" dirty="0"/>
              <a:t>Money you spent on legal fees for establishing the business's legal structure, as well as fees for registrations, local licenses, trademark research, etc., belong in your startup expenses.</a:t>
            </a:r>
          </a:p>
          <a:p>
            <a:r>
              <a:rPr lang="en-US" sz="1400" dirty="0">
                <a:solidFill>
                  <a:srgbClr val="FF0000"/>
                </a:solidFill>
              </a:rPr>
              <a:t>Logo design</a:t>
            </a:r>
            <a:r>
              <a:rPr lang="cs-CZ" sz="1400" dirty="0">
                <a:solidFill>
                  <a:srgbClr val="FF0000"/>
                </a:solidFill>
              </a:rPr>
              <a:t>, </a:t>
            </a:r>
            <a:r>
              <a:rPr lang="en-US" sz="1400" dirty="0">
                <a:solidFill>
                  <a:srgbClr val="FF0000"/>
                </a:solidFill>
              </a:rPr>
              <a:t>Initial website design</a:t>
            </a:r>
            <a:r>
              <a:rPr lang="cs-CZ" sz="1400" dirty="0"/>
              <a:t> </a:t>
            </a:r>
            <a:r>
              <a:rPr lang="en-US" sz="1400" dirty="0"/>
              <a:t>. What you spend before startup belongs here.</a:t>
            </a:r>
          </a:p>
          <a:p>
            <a:r>
              <a:rPr lang="en-US" sz="1400" dirty="0" err="1">
                <a:solidFill>
                  <a:srgbClr val="FF0000"/>
                </a:solidFill>
              </a:rPr>
              <a:t>Insurance:</a:t>
            </a:r>
            <a:r>
              <a:rPr lang="en-US" sz="1400" dirty="0" err="1"/>
              <a:t>Inc</a:t>
            </a:r>
            <a:r>
              <a:rPr lang="cs-CZ" sz="1400" dirty="0"/>
              <a:t>l</a:t>
            </a:r>
            <a:r>
              <a:rPr lang="en-US" sz="1400" dirty="0" err="1"/>
              <a:t>ude</a:t>
            </a:r>
            <a:r>
              <a:rPr lang="en-US" sz="1400" dirty="0"/>
              <a:t> any insurance costs you incur before the launch date of your business. This includes insurance on your store/office itself, as well as inventory, vehicles, etc.</a:t>
            </a:r>
          </a:p>
          <a:p>
            <a:r>
              <a:rPr lang="en-US" sz="1400" dirty="0">
                <a:solidFill>
                  <a:srgbClr val="FF0000"/>
                </a:solidFill>
              </a:rPr>
              <a:t>P</a:t>
            </a:r>
            <a:r>
              <a:rPr lang="cs-CZ" sz="1400" dirty="0" err="1">
                <a:solidFill>
                  <a:srgbClr val="FF0000"/>
                </a:solidFill>
              </a:rPr>
              <a:t>ersonal</a:t>
            </a:r>
            <a:r>
              <a:rPr lang="cs-CZ" sz="1400" dirty="0">
                <a:solidFill>
                  <a:srgbClr val="FF0000"/>
                </a:solidFill>
              </a:rPr>
              <a:t> </a:t>
            </a:r>
            <a:r>
              <a:rPr lang="cs-CZ" sz="1400" dirty="0" err="1">
                <a:solidFill>
                  <a:srgbClr val="FF0000"/>
                </a:solidFill>
              </a:rPr>
              <a:t>costs</a:t>
            </a:r>
            <a:r>
              <a:rPr lang="en-US" sz="1400" dirty="0"/>
              <a:t>:</a:t>
            </a:r>
            <a:r>
              <a:rPr lang="cs-CZ" sz="1400" dirty="0"/>
              <a:t> </a:t>
            </a:r>
            <a:r>
              <a:rPr lang="en-US" sz="1400" dirty="0"/>
              <a:t>If you have employees on the clock before you open your doors, their pay belongs in your startup expenses. Payroll becomes an item in your profit-and-loss table later, but pre-startup, it's a startup expense.</a:t>
            </a:r>
          </a:p>
          <a:p>
            <a:r>
              <a:rPr lang="en-US" sz="1400" dirty="0">
                <a:solidFill>
                  <a:srgbClr val="FF0000"/>
                </a:solidFill>
              </a:rPr>
              <a:t>Rent/Security deposit</a:t>
            </a:r>
            <a:r>
              <a:rPr lang="en-US" sz="1400" dirty="0"/>
              <a:t>:</a:t>
            </a:r>
            <a:r>
              <a:rPr lang="cs-CZ" sz="1400" dirty="0"/>
              <a:t> </a:t>
            </a:r>
            <a:r>
              <a:rPr lang="en-US" sz="1400" dirty="0"/>
              <a:t>Most businesses secure a location and have to start paying for it before their startup date. </a:t>
            </a:r>
          </a:p>
          <a:p>
            <a:r>
              <a:rPr lang="en-US" sz="1400" dirty="0">
                <a:solidFill>
                  <a:srgbClr val="FF0000"/>
                </a:solidFill>
              </a:rPr>
              <a:t>Computer and office equipment</a:t>
            </a:r>
            <a:r>
              <a:rPr lang="en-US" sz="1400" dirty="0"/>
              <a:t>:</a:t>
            </a:r>
          </a:p>
          <a:p>
            <a:r>
              <a:rPr lang="en-US" sz="1400" dirty="0">
                <a:solidFill>
                  <a:srgbClr val="FF0000"/>
                </a:solidFill>
              </a:rPr>
              <a:t>Training</a:t>
            </a:r>
            <a:r>
              <a:rPr lang="en-US" sz="1400" dirty="0"/>
              <a:t>:</a:t>
            </a:r>
            <a:r>
              <a:rPr lang="cs-CZ" sz="1400" dirty="0"/>
              <a:t> </a:t>
            </a:r>
            <a:r>
              <a:rPr lang="en-US" sz="1400" dirty="0"/>
              <a:t>If you took courses or attended workshops to get prepared for startup, (or you sent employees for training) the costs for that training should be listed in your expenses.</a:t>
            </a:r>
          </a:p>
          <a:p>
            <a:r>
              <a:rPr lang="en-US" sz="1400" dirty="0">
                <a:solidFill>
                  <a:srgbClr val="FF0000"/>
                </a:solidFill>
              </a:rPr>
              <a:t>Pre-opening marketing</a:t>
            </a:r>
            <a:r>
              <a:rPr lang="en-US" sz="1400" dirty="0"/>
              <a:t>:</a:t>
            </a:r>
            <a:r>
              <a:rPr lang="cs-CZ" sz="1400" dirty="0"/>
              <a:t> </a:t>
            </a:r>
            <a:r>
              <a:rPr lang="en-US" sz="1400" dirty="0"/>
              <a:t>Any advertising and marketing expenses should be included here — things like radio or print ads, brochures, or "Grand Opening" signs and announcements.</a:t>
            </a:r>
          </a:p>
          <a:p>
            <a:r>
              <a:rPr lang="en-US" sz="1400" dirty="0">
                <a:solidFill>
                  <a:srgbClr val="FF0000"/>
                </a:solidFill>
              </a:rPr>
              <a:t>Office supplies</a:t>
            </a:r>
            <a:r>
              <a:rPr lang="en-US" sz="1400" dirty="0"/>
              <a:t>:</a:t>
            </a:r>
            <a:r>
              <a:rPr lang="cs-CZ" sz="1400" dirty="0"/>
              <a:t> </a:t>
            </a:r>
            <a:r>
              <a:rPr lang="en-US" sz="1400" dirty="0"/>
              <a:t>Chances are you needed to stock up on items you'll need to support your office. Your paper, pens, personalized stationary, even your paper clips should be listed as startup expenses.</a:t>
            </a:r>
          </a:p>
          <a:p>
            <a:r>
              <a:rPr lang="en-US" sz="1400" dirty="0">
                <a:solidFill>
                  <a:srgbClr val="FF0000"/>
                </a:solidFill>
              </a:rPr>
              <a:t>Consultants</a:t>
            </a:r>
            <a:r>
              <a:rPr lang="en-US" sz="1400" dirty="0"/>
              <a:t>:</a:t>
            </a:r>
            <a:r>
              <a:rPr lang="cs-CZ" sz="1400" dirty="0"/>
              <a:t> </a:t>
            </a:r>
            <a:r>
              <a:rPr lang="en-US" sz="1400" dirty="0"/>
              <a:t>Many businesses hire consultants to assist when starting a business. Whether they consulted on site location, helped you learn more about your competition, or advised you on your IT needs, the costs associated with their services are startup expenses.</a:t>
            </a:r>
          </a:p>
          <a:p>
            <a:r>
              <a:rPr lang="cs-CZ" sz="1400" dirty="0">
                <a:solidFill>
                  <a:srgbClr val="FF0000"/>
                </a:solidFill>
              </a:rPr>
              <a:t>O</a:t>
            </a:r>
            <a:r>
              <a:rPr lang="en-US" sz="1400" dirty="0" err="1">
                <a:solidFill>
                  <a:srgbClr val="FF0000"/>
                </a:solidFill>
              </a:rPr>
              <a:t>ther</a:t>
            </a:r>
            <a:r>
              <a:rPr lang="en-US" sz="1400" dirty="0"/>
              <a:t>:</a:t>
            </a:r>
            <a:r>
              <a:rPr lang="cs-CZ" sz="1400" dirty="0"/>
              <a:t> A</a:t>
            </a:r>
            <a:r>
              <a:rPr lang="en-US" sz="1400" dirty="0"/>
              <a:t>re most likely were other expenses associated with your startup that you should make sure to include. Did you pay for electricity to your storefront or office, or for phone service before you launched? Maybe you had software developed or had other unique needs.</a:t>
            </a:r>
            <a:endParaRPr lang="cs-CZ" sz="1400" dirty="0"/>
          </a:p>
        </p:txBody>
      </p:sp>
    </p:spTree>
  </p:cSld>
  <p:clrMapOvr>
    <a:masterClrMapping/>
  </p:clrMapOvr>
  <p:transition spd="slow"/>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Arial"/>
      </a:majorFont>
      <a:minorFont>
        <a:latin typeface="Arial"/>
        <a:ea typeface=""/>
        <a:cs typeface="Arial"/>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Default Design">
  <a:themeElements>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ký">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1400</TotalTime>
  <Words>1060</Words>
  <Application>Microsoft Office PowerPoint</Application>
  <PresentationFormat>Předvádění na obrazovce (4:3)</PresentationFormat>
  <Paragraphs>149</Paragraphs>
  <Slides>17</Slides>
  <Notes>7</Notes>
  <HiddenSlides>0</HiddenSlides>
  <MMClips>0</MMClips>
  <ScaleCrop>false</ScaleCrop>
  <HeadingPairs>
    <vt:vector size="6" baseType="variant">
      <vt:variant>
        <vt:lpstr>Použitá písma</vt:lpstr>
      </vt:variant>
      <vt:variant>
        <vt:i4>3</vt:i4>
      </vt:variant>
      <vt:variant>
        <vt:lpstr>Motiv</vt:lpstr>
      </vt:variant>
      <vt:variant>
        <vt:i4>2</vt:i4>
      </vt:variant>
      <vt:variant>
        <vt:lpstr>Nadpisy snímků</vt:lpstr>
      </vt:variant>
      <vt:variant>
        <vt:i4>17</vt:i4>
      </vt:variant>
    </vt:vector>
  </HeadingPairs>
  <TitlesOfParts>
    <vt:vector size="22" baseType="lpstr">
      <vt:lpstr>Arial</vt:lpstr>
      <vt:lpstr>Calibri</vt:lpstr>
      <vt:lpstr>Cambria</vt:lpstr>
      <vt:lpstr>1_Default Design</vt:lpstr>
      <vt:lpstr>2_Default Design</vt:lpstr>
      <vt:lpstr>Financing the Business</vt:lpstr>
      <vt:lpstr>The Bankers’ Anagram</vt:lpstr>
      <vt:lpstr>Sources and Uses of Funds</vt:lpstr>
      <vt:lpstr>Bank credit</vt:lpstr>
      <vt:lpstr>Loans</vt:lpstr>
      <vt:lpstr>Are you sure it’s the fault of Financiers?</vt:lpstr>
      <vt:lpstr>Part I -Start up- budget</vt:lpstr>
      <vt:lpstr>Prezentace aplikace PowerPoint</vt:lpstr>
      <vt:lpstr>Examples of Start-up costs I</vt:lpstr>
      <vt:lpstr>Examples of monthly costs in start up II</vt:lpstr>
      <vt:lpstr>Financial plan</vt:lpstr>
      <vt:lpstr>Financial Plan</vt:lpstr>
      <vt:lpstr>Balance sheet</vt:lpstr>
      <vt:lpstr>Balance sheet structure</vt:lpstr>
      <vt:lpstr>INCOME STATEMENT  (Profit and Loss )</vt:lpstr>
      <vt:lpstr>Prezentace aplikace PowerPoint</vt:lpstr>
      <vt:lpstr>Prezentace aplikace PowerPoint</vt:lpstr>
    </vt:vector>
  </TitlesOfParts>
  <Company>University of Luton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cstest</dc:creator>
  <cp:lastModifiedBy>uzivatel</cp:lastModifiedBy>
  <cp:revision>73</cp:revision>
  <dcterms:created xsi:type="dcterms:W3CDTF">2006-02-23T10:49:02Z</dcterms:created>
  <dcterms:modified xsi:type="dcterms:W3CDTF">2020-11-01T15:00:23Z</dcterms:modified>
</cp:coreProperties>
</file>