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1"/>
  </p:notesMasterIdLst>
  <p:sldIdLst>
    <p:sldId id="256" r:id="rId2"/>
    <p:sldId id="257" r:id="rId3"/>
    <p:sldId id="352" r:id="rId4"/>
    <p:sldId id="266" r:id="rId5"/>
    <p:sldId id="324" r:id="rId6"/>
    <p:sldId id="326" r:id="rId7"/>
    <p:sldId id="353" r:id="rId8"/>
    <p:sldId id="341" r:id="rId9"/>
    <p:sldId id="342" r:id="rId10"/>
    <p:sldId id="369" r:id="rId11"/>
    <p:sldId id="370" r:id="rId12"/>
    <p:sldId id="371" r:id="rId13"/>
    <p:sldId id="384" r:id="rId14"/>
    <p:sldId id="343" r:id="rId15"/>
    <p:sldId id="356" r:id="rId16"/>
    <p:sldId id="344" r:id="rId17"/>
    <p:sldId id="345" r:id="rId18"/>
    <p:sldId id="354" r:id="rId19"/>
    <p:sldId id="325" r:id="rId20"/>
    <p:sldId id="327" r:id="rId21"/>
    <p:sldId id="386" r:id="rId22"/>
    <p:sldId id="357" r:id="rId23"/>
    <p:sldId id="387" r:id="rId24"/>
    <p:sldId id="328" r:id="rId25"/>
    <p:sldId id="355" r:id="rId26"/>
    <p:sldId id="340" r:id="rId27"/>
    <p:sldId id="329" r:id="rId28"/>
    <p:sldId id="330" r:id="rId29"/>
    <p:sldId id="333" r:id="rId30"/>
    <p:sldId id="331" r:id="rId31"/>
    <p:sldId id="332" r:id="rId32"/>
    <p:sldId id="334" r:id="rId33"/>
    <p:sldId id="336" r:id="rId34"/>
    <p:sldId id="337" r:id="rId35"/>
    <p:sldId id="339" r:id="rId36"/>
    <p:sldId id="338" r:id="rId37"/>
    <p:sldId id="347" r:id="rId38"/>
    <p:sldId id="348" r:id="rId39"/>
    <p:sldId id="349" r:id="rId40"/>
    <p:sldId id="350" r:id="rId41"/>
    <p:sldId id="351" r:id="rId42"/>
    <p:sldId id="358" r:id="rId43"/>
    <p:sldId id="359" r:id="rId44"/>
    <p:sldId id="360" r:id="rId45"/>
    <p:sldId id="361" r:id="rId46"/>
    <p:sldId id="362" r:id="rId47"/>
    <p:sldId id="363" r:id="rId48"/>
    <p:sldId id="364" r:id="rId49"/>
    <p:sldId id="365" r:id="rId50"/>
    <p:sldId id="366" r:id="rId51"/>
    <p:sldId id="367" r:id="rId52"/>
    <p:sldId id="368" r:id="rId53"/>
    <p:sldId id="372" r:id="rId54"/>
    <p:sldId id="385" r:id="rId55"/>
    <p:sldId id="373" r:id="rId56"/>
    <p:sldId id="374" r:id="rId57"/>
    <p:sldId id="375" r:id="rId58"/>
    <p:sldId id="376" r:id="rId59"/>
    <p:sldId id="377" r:id="rId60"/>
    <p:sldId id="378" r:id="rId61"/>
    <p:sldId id="379" r:id="rId62"/>
    <p:sldId id="381" r:id="rId63"/>
    <p:sldId id="380" r:id="rId64"/>
    <p:sldId id="382" r:id="rId65"/>
    <p:sldId id="383" r:id="rId66"/>
    <p:sldId id="323" r:id="rId67"/>
    <p:sldId id="445" r:id="rId68"/>
    <p:sldId id="388" r:id="rId69"/>
    <p:sldId id="389" r:id="rId70"/>
    <p:sldId id="390" r:id="rId71"/>
    <p:sldId id="391" r:id="rId72"/>
    <p:sldId id="392" r:id="rId73"/>
    <p:sldId id="393" r:id="rId74"/>
    <p:sldId id="394" r:id="rId75"/>
    <p:sldId id="395" r:id="rId76"/>
    <p:sldId id="396" r:id="rId77"/>
    <p:sldId id="397" r:id="rId78"/>
    <p:sldId id="398" r:id="rId79"/>
    <p:sldId id="399" r:id="rId80"/>
    <p:sldId id="400" r:id="rId81"/>
    <p:sldId id="401" r:id="rId82"/>
    <p:sldId id="402" r:id="rId83"/>
    <p:sldId id="403" r:id="rId84"/>
    <p:sldId id="404" r:id="rId85"/>
    <p:sldId id="405" r:id="rId86"/>
    <p:sldId id="406" r:id="rId87"/>
    <p:sldId id="407" r:id="rId88"/>
    <p:sldId id="408" r:id="rId89"/>
    <p:sldId id="410" r:id="rId90"/>
    <p:sldId id="411" r:id="rId91"/>
    <p:sldId id="412" r:id="rId92"/>
    <p:sldId id="413" r:id="rId93"/>
    <p:sldId id="414" r:id="rId94"/>
    <p:sldId id="415" r:id="rId95"/>
    <p:sldId id="416" r:id="rId96"/>
    <p:sldId id="417" r:id="rId97"/>
    <p:sldId id="418" r:id="rId98"/>
    <p:sldId id="419" r:id="rId99"/>
    <p:sldId id="420" r:id="rId100"/>
    <p:sldId id="421" r:id="rId101"/>
    <p:sldId id="422" r:id="rId102"/>
    <p:sldId id="423" r:id="rId103"/>
    <p:sldId id="424" r:id="rId104"/>
    <p:sldId id="425" r:id="rId105"/>
    <p:sldId id="426" r:id="rId106"/>
    <p:sldId id="427" r:id="rId107"/>
    <p:sldId id="428" r:id="rId108"/>
    <p:sldId id="429" r:id="rId109"/>
    <p:sldId id="430" r:id="rId110"/>
    <p:sldId id="431" r:id="rId111"/>
    <p:sldId id="432" r:id="rId112"/>
    <p:sldId id="433" r:id="rId113"/>
    <p:sldId id="434" r:id="rId114"/>
    <p:sldId id="435" r:id="rId115"/>
    <p:sldId id="346" r:id="rId116"/>
    <p:sldId id="436" r:id="rId117"/>
    <p:sldId id="437" r:id="rId118"/>
    <p:sldId id="438" r:id="rId119"/>
    <p:sldId id="439" r:id="rId120"/>
    <p:sldId id="440" r:id="rId121"/>
    <p:sldId id="441" r:id="rId122"/>
    <p:sldId id="442" r:id="rId123"/>
    <p:sldId id="444" r:id="rId124"/>
    <p:sldId id="446" r:id="rId125"/>
    <p:sldId id="264" r:id="rId126"/>
    <p:sldId id="281" r:id="rId127"/>
    <p:sldId id="306" r:id="rId128"/>
    <p:sldId id="295" r:id="rId129"/>
    <p:sldId id="303" r:id="rId130"/>
    <p:sldId id="301" r:id="rId131"/>
    <p:sldId id="288" r:id="rId132"/>
    <p:sldId id="280" r:id="rId133"/>
    <p:sldId id="275" r:id="rId134"/>
    <p:sldId id="279" r:id="rId135"/>
    <p:sldId id="287" r:id="rId136"/>
    <p:sldId id="309" r:id="rId137"/>
    <p:sldId id="289" r:id="rId138"/>
    <p:sldId id="290" r:id="rId139"/>
    <p:sldId id="299" r:id="rId140"/>
    <p:sldId id="300" r:id="rId141"/>
    <p:sldId id="298" r:id="rId142"/>
    <p:sldId id="304" r:id="rId143"/>
    <p:sldId id="294" r:id="rId144"/>
    <p:sldId id="305" r:id="rId145"/>
    <p:sldId id="310" r:id="rId146"/>
    <p:sldId id="302" r:id="rId147"/>
    <p:sldId id="308" r:id="rId148"/>
    <p:sldId id="311" r:id="rId149"/>
    <p:sldId id="263" r:id="rId150"/>
  </p:sldIdLst>
  <p:sldSz cx="9144000" cy="5143500" type="screen16x9"/>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871"/>
    <a:srgbClr val="000000"/>
    <a:srgbClr val="981E3A"/>
    <a:srgbClr val="9F2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530EEB-D57D-4602-B0AB-B3F36BB2B1BF}" v="5" dt="2023-11-03T07:38:20.8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775" autoAdjust="0"/>
  </p:normalViewPr>
  <p:slideViewPr>
    <p:cSldViewPr>
      <p:cViewPr varScale="1">
        <p:scale>
          <a:sx n="127" d="100"/>
          <a:sy n="127" d="100"/>
        </p:scale>
        <p:origin x="1164"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notesMaster" Target="notesMasters/notesMaster1.xml"/><Relationship Id="rId156" Type="http://schemas.microsoft.com/office/2016/11/relationships/changesInfo" Target="changesInfos/changesInfo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l Stoklasa" userId="7c7ba8f323bf6ffe" providerId="LiveId" clId="{B9530EEB-D57D-4602-B0AB-B3F36BB2B1BF}"/>
    <pc:docChg chg="custSel addSld delSld modSld sldOrd">
      <pc:chgData name="Michal Stoklasa" userId="7c7ba8f323bf6ffe" providerId="LiveId" clId="{B9530EEB-D57D-4602-B0AB-B3F36BB2B1BF}" dt="2023-11-03T07:40:30.008" v="406" actId="14100"/>
      <pc:docMkLst>
        <pc:docMk/>
      </pc:docMkLst>
      <pc:sldChg chg="modSp mod">
        <pc:chgData name="Michal Stoklasa" userId="7c7ba8f323bf6ffe" providerId="LiveId" clId="{B9530EEB-D57D-4602-B0AB-B3F36BB2B1BF}" dt="2023-11-03T07:40:30.008" v="406" actId="14100"/>
        <pc:sldMkLst>
          <pc:docMk/>
          <pc:sldMk cId="280633465" sldId="256"/>
        </pc:sldMkLst>
        <pc:spChg chg="mod">
          <ac:chgData name="Michal Stoklasa" userId="7c7ba8f323bf6ffe" providerId="LiveId" clId="{B9530EEB-D57D-4602-B0AB-B3F36BB2B1BF}" dt="2023-11-03T07:29:52.983" v="0" actId="20577"/>
          <ac:spMkLst>
            <pc:docMk/>
            <pc:sldMk cId="280633465" sldId="256"/>
            <ac:spMk id="2" creationId="{00000000-0000-0000-0000-000000000000}"/>
          </ac:spMkLst>
        </pc:spChg>
        <pc:spChg chg="mod">
          <ac:chgData name="Michal Stoklasa" userId="7c7ba8f323bf6ffe" providerId="LiveId" clId="{B9530EEB-D57D-4602-B0AB-B3F36BB2B1BF}" dt="2023-11-03T07:30:05.803" v="59" actId="5793"/>
          <ac:spMkLst>
            <pc:docMk/>
            <pc:sldMk cId="280633465" sldId="256"/>
            <ac:spMk id="3" creationId="{00000000-0000-0000-0000-000000000000}"/>
          </ac:spMkLst>
        </pc:spChg>
        <pc:spChg chg="mod">
          <ac:chgData name="Michal Stoklasa" userId="7c7ba8f323bf6ffe" providerId="LiveId" clId="{B9530EEB-D57D-4602-B0AB-B3F36BB2B1BF}" dt="2023-11-03T07:40:30.008" v="406" actId="14100"/>
          <ac:spMkLst>
            <pc:docMk/>
            <pc:sldMk cId="280633465" sldId="256"/>
            <ac:spMk id="9" creationId="{00000000-0000-0000-0000-000000000000}"/>
          </ac:spMkLst>
        </pc:spChg>
      </pc:sldChg>
      <pc:sldChg chg="modSp mod">
        <pc:chgData name="Michal Stoklasa" userId="7c7ba8f323bf6ffe" providerId="LiveId" clId="{B9530EEB-D57D-4602-B0AB-B3F36BB2B1BF}" dt="2023-11-03T07:40:08.016" v="372" actId="1076"/>
        <pc:sldMkLst>
          <pc:docMk/>
          <pc:sldMk cId="2997543792" sldId="257"/>
        </pc:sldMkLst>
        <pc:spChg chg="mod">
          <ac:chgData name="Michal Stoklasa" userId="7c7ba8f323bf6ffe" providerId="LiveId" clId="{B9530EEB-D57D-4602-B0AB-B3F36BB2B1BF}" dt="2023-11-03T07:40:08.016" v="372" actId="1076"/>
          <ac:spMkLst>
            <pc:docMk/>
            <pc:sldMk cId="2997543792" sldId="257"/>
            <ac:spMk id="3" creationId="{00000000-0000-0000-0000-000000000000}"/>
          </ac:spMkLst>
        </pc:spChg>
        <pc:spChg chg="mod">
          <ac:chgData name="Michal Stoklasa" userId="7c7ba8f323bf6ffe" providerId="LiveId" clId="{B9530EEB-D57D-4602-B0AB-B3F36BB2B1BF}" dt="2023-11-03T07:33:16.521" v="102" actId="20577"/>
          <ac:spMkLst>
            <pc:docMk/>
            <pc:sldMk cId="2997543792" sldId="257"/>
            <ac:spMk id="6" creationId="{00000000-0000-0000-0000-000000000000}"/>
          </ac:spMkLst>
        </pc:spChg>
      </pc:sldChg>
      <pc:sldChg chg="del">
        <pc:chgData name="Michal Stoklasa" userId="7c7ba8f323bf6ffe" providerId="LiveId" clId="{B9530EEB-D57D-4602-B0AB-B3F36BB2B1BF}" dt="2023-11-03T07:30:40.214" v="82" actId="47"/>
        <pc:sldMkLst>
          <pc:docMk/>
          <pc:sldMk cId="2320992914" sldId="259"/>
        </pc:sldMkLst>
      </pc:sldChg>
      <pc:sldChg chg="add ord">
        <pc:chgData name="Michal Stoklasa" userId="7c7ba8f323bf6ffe" providerId="LiveId" clId="{B9530EEB-D57D-4602-B0AB-B3F36BB2B1BF}" dt="2023-11-03T07:33:54.997" v="124"/>
        <pc:sldMkLst>
          <pc:docMk/>
          <pc:sldMk cId="4053345215" sldId="263"/>
        </pc:sldMkLst>
      </pc:sldChg>
      <pc:sldChg chg="add modTransition">
        <pc:chgData name="Michal Stoklasa" userId="7c7ba8f323bf6ffe" providerId="LiveId" clId="{B9530EEB-D57D-4602-B0AB-B3F36BB2B1BF}" dt="2023-11-03T07:38:20.821" v="223"/>
        <pc:sldMkLst>
          <pc:docMk/>
          <pc:sldMk cId="3260929405" sldId="264"/>
        </pc:sldMkLst>
      </pc:sldChg>
      <pc:sldChg chg="del">
        <pc:chgData name="Michal Stoklasa" userId="7c7ba8f323bf6ffe" providerId="LiveId" clId="{B9530EEB-D57D-4602-B0AB-B3F36BB2B1BF}" dt="2023-11-03T07:30:40.214" v="82" actId="47"/>
        <pc:sldMkLst>
          <pc:docMk/>
          <pc:sldMk cId="2027087713" sldId="265"/>
        </pc:sldMkLst>
      </pc:sldChg>
      <pc:sldChg chg="add del">
        <pc:chgData name="Michal Stoklasa" userId="7c7ba8f323bf6ffe" providerId="LiveId" clId="{B9530EEB-D57D-4602-B0AB-B3F36BB2B1BF}" dt="2023-11-03T07:31:30.876" v="83"/>
        <pc:sldMkLst>
          <pc:docMk/>
          <pc:sldMk cId="233710240" sldId="266"/>
        </pc:sldMkLst>
      </pc:sldChg>
      <pc:sldChg chg="del">
        <pc:chgData name="Michal Stoklasa" userId="7c7ba8f323bf6ffe" providerId="LiveId" clId="{B9530EEB-D57D-4602-B0AB-B3F36BB2B1BF}" dt="2023-11-03T07:30:40.214" v="82" actId="47"/>
        <pc:sldMkLst>
          <pc:docMk/>
          <pc:sldMk cId="1199158572" sldId="267"/>
        </pc:sldMkLst>
      </pc:sldChg>
      <pc:sldChg chg="del">
        <pc:chgData name="Michal Stoklasa" userId="7c7ba8f323bf6ffe" providerId="LiveId" clId="{B9530EEB-D57D-4602-B0AB-B3F36BB2B1BF}" dt="2023-11-03T07:30:40.214" v="82" actId="47"/>
        <pc:sldMkLst>
          <pc:docMk/>
          <pc:sldMk cId="11760764" sldId="268"/>
        </pc:sldMkLst>
      </pc:sldChg>
      <pc:sldChg chg="del">
        <pc:chgData name="Michal Stoklasa" userId="7c7ba8f323bf6ffe" providerId="LiveId" clId="{B9530EEB-D57D-4602-B0AB-B3F36BB2B1BF}" dt="2023-11-03T07:30:40.214" v="82" actId="47"/>
        <pc:sldMkLst>
          <pc:docMk/>
          <pc:sldMk cId="1661886136" sldId="270"/>
        </pc:sldMkLst>
      </pc:sldChg>
      <pc:sldChg chg="del">
        <pc:chgData name="Michal Stoklasa" userId="7c7ba8f323bf6ffe" providerId="LiveId" clId="{B9530EEB-D57D-4602-B0AB-B3F36BB2B1BF}" dt="2023-11-03T07:30:40.214" v="82" actId="47"/>
        <pc:sldMkLst>
          <pc:docMk/>
          <pc:sldMk cId="2938977308" sldId="272"/>
        </pc:sldMkLst>
      </pc:sldChg>
      <pc:sldChg chg="del">
        <pc:chgData name="Michal Stoklasa" userId="7c7ba8f323bf6ffe" providerId="LiveId" clId="{B9530EEB-D57D-4602-B0AB-B3F36BB2B1BF}" dt="2023-11-03T07:30:40.214" v="82" actId="47"/>
        <pc:sldMkLst>
          <pc:docMk/>
          <pc:sldMk cId="2863283678" sldId="273"/>
        </pc:sldMkLst>
      </pc:sldChg>
      <pc:sldChg chg="del">
        <pc:chgData name="Michal Stoklasa" userId="7c7ba8f323bf6ffe" providerId="LiveId" clId="{B9530EEB-D57D-4602-B0AB-B3F36BB2B1BF}" dt="2023-11-03T07:30:40.214" v="82" actId="47"/>
        <pc:sldMkLst>
          <pc:docMk/>
          <pc:sldMk cId="3461287900" sldId="274"/>
        </pc:sldMkLst>
      </pc:sldChg>
      <pc:sldChg chg="del">
        <pc:chgData name="Michal Stoklasa" userId="7c7ba8f323bf6ffe" providerId="LiveId" clId="{B9530EEB-D57D-4602-B0AB-B3F36BB2B1BF}" dt="2023-11-03T07:30:40.214" v="82" actId="47"/>
        <pc:sldMkLst>
          <pc:docMk/>
          <pc:sldMk cId="3853775285" sldId="275"/>
        </pc:sldMkLst>
      </pc:sldChg>
      <pc:sldChg chg="add modTransition">
        <pc:chgData name="Michal Stoklasa" userId="7c7ba8f323bf6ffe" providerId="LiveId" clId="{B9530EEB-D57D-4602-B0AB-B3F36BB2B1BF}" dt="2023-11-03T07:38:20.821" v="223"/>
        <pc:sldMkLst>
          <pc:docMk/>
          <pc:sldMk cId="4276573216" sldId="275"/>
        </pc:sldMkLst>
      </pc:sldChg>
      <pc:sldChg chg="del">
        <pc:chgData name="Michal Stoklasa" userId="7c7ba8f323bf6ffe" providerId="LiveId" clId="{B9530EEB-D57D-4602-B0AB-B3F36BB2B1BF}" dt="2023-11-03T07:30:40.214" v="82" actId="47"/>
        <pc:sldMkLst>
          <pc:docMk/>
          <pc:sldMk cId="1982086688" sldId="276"/>
        </pc:sldMkLst>
      </pc:sldChg>
      <pc:sldChg chg="del">
        <pc:chgData name="Michal Stoklasa" userId="7c7ba8f323bf6ffe" providerId="LiveId" clId="{B9530EEB-D57D-4602-B0AB-B3F36BB2B1BF}" dt="2023-11-03T07:30:40.214" v="82" actId="47"/>
        <pc:sldMkLst>
          <pc:docMk/>
          <pc:sldMk cId="443206562" sldId="277"/>
        </pc:sldMkLst>
      </pc:sldChg>
      <pc:sldChg chg="del">
        <pc:chgData name="Michal Stoklasa" userId="7c7ba8f323bf6ffe" providerId="LiveId" clId="{B9530EEB-D57D-4602-B0AB-B3F36BB2B1BF}" dt="2023-11-03T07:30:40.214" v="82" actId="47"/>
        <pc:sldMkLst>
          <pc:docMk/>
          <pc:sldMk cId="1063363645" sldId="278"/>
        </pc:sldMkLst>
      </pc:sldChg>
      <pc:sldChg chg="add modTransition">
        <pc:chgData name="Michal Stoklasa" userId="7c7ba8f323bf6ffe" providerId="LiveId" clId="{B9530EEB-D57D-4602-B0AB-B3F36BB2B1BF}" dt="2023-11-03T07:38:20.821" v="223"/>
        <pc:sldMkLst>
          <pc:docMk/>
          <pc:sldMk cId="7077555" sldId="279"/>
        </pc:sldMkLst>
      </pc:sldChg>
      <pc:sldChg chg="del">
        <pc:chgData name="Michal Stoklasa" userId="7c7ba8f323bf6ffe" providerId="LiveId" clId="{B9530EEB-D57D-4602-B0AB-B3F36BB2B1BF}" dt="2023-11-03T07:30:40.214" v="82" actId="47"/>
        <pc:sldMkLst>
          <pc:docMk/>
          <pc:sldMk cId="1120906576" sldId="279"/>
        </pc:sldMkLst>
      </pc:sldChg>
      <pc:sldChg chg="add modTransition">
        <pc:chgData name="Michal Stoklasa" userId="7c7ba8f323bf6ffe" providerId="LiveId" clId="{B9530EEB-D57D-4602-B0AB-B3F36BB2B1BF}" dt="2023-11-03T07:38:20.821" v="223"/>
        <pc:sldMkLst>
          <pc:docMk/>
          <pc:sldMk cId="596501046" sldId="280"/>
        </pc:sldMkLst>
      </pc:sldChg>
      <pc:sldChg chg="del">
        <pc:chgData name="Michal Stoklasa" userId="7c7ba8f323bf6ffe" providerId="LiveId" clId="{B9530EEB-D57D-4602-B0AB-B3F36BB2B1BF}" dt="2023-11-03T07:30:40.214" v="82" actId="47"/>
        <pc:sldMkLst>
          <pc:docMk/>
          <pc:sldMk cId="3068668418" sldId="280"/>
        </pc:sldMkLst>
      </pc:sldChg>
      <pc:sldChg chg="add modTransition">
        <pc:chgData name="Michal Stoklasa" userId="7c7ba8f323bf6ffe" providerId="LiveId" clId="{B9530EEB-D57D-4602-B0AB-B3F36BB2B1BF}" dt="2023-11-03T07:38:20.821" v="223"/>
        <pc:sldMkLst>
          <pc:docMk/>
          <pc:sldMk cId="718163718" sldId="281"/>
        </pc:sldMkLst>
      </pc:sldChg>
      <pc:sldChg chg="del">
        <pc:chgData name="Michal Stoklasa" userId="7c7ba8f323bf6ffe" providerId="LiveId" clId="{B9530EEB-D57D-4602-B0AB-B3F36BB2B1BF}" dt="2023-11-03T07:30:40.214" v="82" actId="47"/>
        <pc:sldMkLst>
          <pc:docMk/>
          <pc:sldMk cId="1997732070" sldId="281"/>
        </pc:sldMkLst>
      </pc:sldChg>
      <pc:sldChg chg="del">
        <pc:chgData name="Michal Stoklasa" userId="7c7ba8f323bf6ffe" providerId="LiveId" clId="{B9530EEB-D57D-4602-B0AB-B3F36BB2B1BF}" dt="2023-11-03T07:30:40.214" v="82" actId="47"/>
        <pc:sldMkLst>
          <pc:docMk/>
          <pc:sldMk cId="1908346973" sldId="282"/>
        </pc:sldMkLst>
      </pc:sldChg>
      <pc:sldChg chg="del">
        <pc:chgData name="Michal Stoklasa" userId="7c7ba8f323bf6ffe" providerId="LiveId" clId="{B9530EEB-D57D-4602-B0AB-B3F36BB2B1BF}" dt="2023-11-03T07:30:40.214" v="82" actId="47"/>
        <pc:sldMkLst>
          <pc:docMk/>
          <pc:sldMk cId="3221489415" sldId="284"/>
        </pc:sldMkLst>
      </pc:sldChg>
      <pc:sldChg chg="del">
        <pc:chgData name="Michal Stoklasa" userId="7c7ba8f323bf6ffe" providerId="LiveId" clId="{B9530EEB-D57D-4602-B0AB-B3F36BB2B1BF}" dt="2023-11-03T07:30:40.214" v="82" actId="47"/>
        <pc:sldMkLst>
          <pc:docMk/>
          <pc:sldMk cId="4144516348" sldId="285"/>
        </pc:sldMkLst>
      </pc:sldChg>
      <pc:sldChg chg="del">
        <pc:chgData name="Michal Stoklasa" userId="7c7ba8f323bf6ffe" providerId="LiveId" clId="{B9530EEB-D57D-4602-B0AB-B3F36BB2B1BF}" dt="2023-11-03T07:30:40.214" v="82" actId="47"/>
        <pc:sldMkLst>
          <pc:docMk/>
          <pc:sldMk cId="2429306928" sldId="287"/>
        </pc:sldMkLst>
      </pc:sldChg>
      <pc:sldChg chg="add modTransition">
        <pc:chgData name="Michal Stoklasa" userId="7c7ba8f323bf6ffe" providerId="LiveId" clId="{B9530EEB-D57D-4602-B0AB-B3F36BB2B1BF}" dt="2023-11-03T07:38:20.821" v="223"/>
        <pc:sldMkLst>
          <pc:docMk/>
          <pc:sldMk cId="2952637229" sldId="287"/>
        </pc:sldMkLst>
      </pc:sldChg>
      <pc:sldChg chg="add modTransition">
        <pc:chgData name="Michal Stoklasa" userId="7c7ba8f323bf6ffe" providerId="LiveId" clId="{B9530EEB-D57D-4602-B0AB-B3F36BB2B1BF}" dt="2023-11-03T07:38:20.821" v="223"/>
        <pc:sldMkLst>
          <pc:docMk/>
          <pc:sldMk cId="2010650818" sldId="288"/>
        </pc:sldMkLst>
      </pc:sldChg>
      <pc:sldChg chg="del">
        <pc:chgData name="Michal Stoklasa" userId="7c7ba8f323bf6ffe" providerId="LiveId" clId="{B9530EEB-D57D-4602-B0AB-B3F36BB2B1BF}" dt="2023-11-03T07:30:40.214" v="82" actId="47"/>
        <pc:sldMkLst>
          <pc:docMk/>
          <pc:sldMk cId="3585830197" sldId="288"/>
        </pc:sldMkLst>
      </pc:sldChg>
      <pc:sldChg chg="del">
        <pc:chgData name="Michal Stoklasa" userId="7c7ba8f323bf6ffe" providerId="LiveId" clId="{B9530EEB-D57D-4602-B0AB-B3F36BB2B1BF}" dt="2023-11-03T07:30:40.214" v="82" actId="47"/>
        <pc:sldMkLst>
          <pc:docMk/>
          <pc:sldMk cId="918825787" sldId="289"/>
        </pc:sldMkLst>
      </pc:sldChg>
      <pc:sldChg chg="add modTransition">
        <pc:chgData name="Michal Stoklasa" userId="7c7ba8f323bf6ffe" providerId="LiveId" clId="{B9530EEB-D57D-4602-B0AB-B3F36BB2B1BF}" dt="2023-11-03T07:38:20.821" v="223"/>
        <pc:sldMkLst>
          <pc:docMk/>
          <pc:sldMk cId="3191075555" sldId="289"/>
        </pc:sldMkLst>
      </pc:sldChg>
      <pc:sldChg chg="add modTransition">
        <pc:chgData name="Michal Stoklasa" userId="7c7ba8f323bf6ffe" providerId="LiveId" clId="{B9530EEB-D57D-4602-B0AB-B3F36BB2B1BF}" dt="2023-11-03T07:38:20.821" v="223"/>
        <pc:sldMkLst>
          <pc:docMk/>
          <pc:sldMk cId="744169544" sldId="290"/>
        </pc:sldMkLst>
      </pc:sldChg>
      <pc:sldChg chg="del">
        <pc:chgData name="Michal Stoklasa" userId="7c7ba8f323bf6ffe" providerId="LiveId" clId="{B9530EEB-D57D-4602-B0AB-B3F36BB2B1BF}" dt="2023-11-03T07:30:40.214" v="82" actId="47"/>
        <pc:sldMkLst>
          <pc:docMk/>
          <pc:sldMk cId="3354924646" sldId="291"/>
        </pc:sldMkLst>
      </pc:sldChg>
      <pc:sldChg chg="del">
        <pc:chgData name="Michal Stoklasa" userId="7c7ba8f323bf6ffe" providerId="LiveId" clId="{B9530EEB-D57D-4602-B0AB-B3F36BB2B1BF}" dt="2023-11-03T07:30:40.214" v="82" actId="47"/>
        <pc:sldMkLst>
          <pc:docMk/>
          <pc:sldMk cId="1415678817" sldId="293"/>
        </pc:sldMkLst>
      </pc:sldChg>
      <pc:sldChg chg="add modTransition">
        <pc:chgData name="Michal Stoklasa" userId="7c7ba8f323bf6ffe" providerId="LiveId" clId="{B9530EEB-D57D-4602-B0AB-B3F36BB2B1BF}" dt="2023-11-03T07:38:20.821" v="223"/>
        <pc:sldMkLst>
          <pc:docMk/>
          <pc:sldMk cId="1239963528" sldId="294"/>
        </pc:sldMkLst>
      </pc:sldChg>
      <pc:sldChg chg="del">
        <pc:chgData name="Michal Stoklasa" userId="7c7ba8f323bf6ffe" providerId="LiveId" clId="{B9530EEB-D57D-4602-B0AB-B3F36BB2B1BF}" dt="2023-11-03T07:30:40.214" v="82" actId="47"/>
        <pc:sldMkLst>
          <pc:docMk/>
          <pc:sldMk cId="1190485938" sldId="295"/>
        </pc:sldMkLst>
      </pc:sldChg>
      <pc:sldChg chg="add modTransition">
        <pc:chgData name="Michal Stoklasa" userId="7c7ba8f323bf6ffe" providerId="LiveId" clId="{B9530EEB-D57D-4602-B0AB-B3F36BB2B1BF}" dt="2023-11-03T07:38:20.821" v="223"/>
        <pc:sldMkLst>
          <pc:docMk/>
          <pc:sldMk cId="3789783337" sldId="295"/>
        </pc:sldMkLst>
      </pc:sldChg>
      <pc:sldChg chg="del">
        <pc:chgData name="Michal Stoklasa" userId="7c7ba8f323bf6ffe" providerId="LiveId" clId="{B9530EEB-D57D-4602-B0AB-B3F36BB2B1BF}" dt="2023-11-03T07:30:40.214" v="82" actId="47"/>
        <pc:sldMkLst>
          <pc:docMk/>
          <pc:sldMk cId="202286194" sldId="296"/>
        </pc:sldMkLst>
      </pc:sldChg>
      <pc:sldChg chg="del">
        <pc:chgData name="Michal Stoklasa" userId="7c7ba8f323bf6ffe" providerId="LiveId" clId="{B9530EEB-D57D-4602-B0AB-B3F36BB2B1BF}" dt="2023-11-03T07:30:40.214" v="82" actId="47"/>
        <pc:sldMkLst>
          <pc:docMk/>
          <pc:sldMk cId="1483848026" sldId="297"/>
        </pc:sldMkLst>
      </pc:sldChg>
      <pc:sldChg chg="add modTransition">
        <pc:chgData name="Michal Stoklasa" userId="7c7ba8f323bf6ffe" providerId="LiveId" clId="{B9530EEB-D57D-4602-B0AB-B3F36BB2B1BF}" dt="2023-11-03T07:38:20.821" v="223"/>
        <pc:sldMkLst>
          <pc:docMk/>
          <pc:sldMk cId="2764975795" sldId="298"/>
        </pc:sldMkLst>
      </pc:sldChg>
      <pc:sldChg chg="del">
        <pc:chgData name="Michal Stoklasa" userId="7c7ba8f323bf6ffe" providerId="LiveId" clId="{B9530EEB-D57D-4602-B0AB-B3F36BB2B1BF}" dt="2023-11-03T07:30:40.214" v="82" actId="47"/>
        <pc:sldMkLst>
          <pc:docMk/>
          <pc:sldMk cId="3439820870" sldId="298"/>
        </pc:sldMkLst>
      </pc:sldChg>
      <pc:sldChg chg="add modTransition">
        <pc:chgData name="Michal Stoklasa" userId="7c7ba8f323bf6ffe" providerId="LiveId" clId="{B9530EEB-D57D-4602-B0AB-B3F36BB2B1BF}" dt="2023-11-03T07:38:20.821" v="223"/>
        <pc:sldMkLst>
          <pc:docMk/>
          <pc:sldMk cId="2758999052" sldId="299"/>
        </pc:sldMkLst>
      </pc:sldChg>
      <pc:sldChg chg="add modTransition">
        <pc:chgData name="Michal Stoklasa" userId="7c7ba8f323bf6ffe" providerId="LiveId" clId="{B9530EEB-D57D-4602-B0AB-B3F36BB2B1BF}" dt="2023-11-03T07:38:20.821" v="223"/>
        <pc:sldMkLst>
          <pc:docMk/>
          <pc:sldMk cId="1524819768" sldId="300"/>
        </pc:sldMkLst>
      </pc:sldChg>
      <pc:sldChg chg="del">
        <pc:chgData name="Michal Stoklasa" userId="7c7ba8f323bf6ffe" providerId="LiveId" clId="{B9530EEB-D57D-4602-B0AB-B3F36BB2B1BF}" dt="2023-11-03T07:30:40.214" v="82" actId="47"/>
        <pc:sldMkLst>
          <pc:docMk/>
          <pc:sldMk cId="2770807990" sldId="301"/>
        </pc:sldMkLst>
      </pc:sldChg>
      <pc:sldChg chg="add modTransition">
        <pc:chgData name="Michal Stoklasa" userId="7c7ba8f323bf6ffe" providerId="LiveId" clId="{B9530EEB-D57D-4602-B0AB-B3F36BB2B1BF}" dt="2023-11-03T07:38:20.821" v="223"/>
        <pc:sldMkLst>
          <pc:docMk/>
          <pc:sldMk cId="4286842028" sldId="301"/>
        </pc:sldMkLst>
      </pc:sldChg>
      <pc:sldChg chg="add modTransition">
        <pc:chgData name="Michal Stoklasa" userId="7c7ba8f323bf6ffe" providerId="LiveId" clId="{B9530EEB-D57D-4602-B0AB-B3F36BB2B1BF}" dt="2023-11-03T07:38:20.821" v="223"/>
        <pc:sldMkLst>
          <pc:docMk/>
          <pc:sldMk cId="1069847736" sldId="302"/>
        </pc:sldMkLst>
      </pc:sldChg>
      <pc:sldChg chg="add modTransition">
        <pc:chgData name="Michal Stoklasa" userId="7c7ba8f323bf6ffe" providerId="LiveId" clId="{B9530EEB-D57D-4602-B0AB-B3F36BB2B1BF}" dt="2023-11-03T07:38:20.821" v="223"/>
        <pc:sldMkLst>
          <pc:docMk/>
          <pc:sldMk cId="3898041743" sldId="303"/>
        </pc:sldMkLst>
      </pc:sldChg>
      <pc:sldChg chg="add modTransition">
        <pc:chgData name="Michal Stoklasa" userId="7c7ba8f323bf6ffe" providerId="LiveId" clId="{B9530EEB-D57D-4602-B0AB-B3F36BB2B1BF}" dt="2023-11-03T07:38:20.821" v="223"/>
        <pc:sldMkLst>
          <pc:docMk/>
          <pc:sldMk cId="3050741362" sldId="304"/>
        </pc:sldMkLst>
      </pc:sldChg>
      <pc:sldChg chg="del">
        <pc:chgData name="Michal Stoklasa" userId="7c7ba8f323bf6ffe" providerId="LiveId" clId="{B9530EEB-D57D-4602-B0AB-B3F36BB2B1BF}" dt="2023-11-03T07:30:40.214" v="82" actId="47"/>
        <pc:sldMkLst>
          <pc:docMk/>
          <pc:sldMk cId="3612597284" sldId="304"/>
        </pc:sldMkLst>
      </pc:sldChg>
      <pc:sldChg chg="add modTransition">
        <pc:chgData name="Michal Stoklasa" userId="7c7ba8f323bf6ffe" providerId="LiveId" clId="{B9530EEB-D57D-4602-B0AB-B3F36BB2B1BF}" dt="2023-11-03T07:38:20.821" v="223"/>
        <pc:sldMkLst>
          <pc:docMk/>
          <pc:sldMk cId="219696608" sldId="305"/>
        </pc:sldMkLst>
      </pc:sldChg>
      <pc:sldChg chg="add modTransition">
        <pc:chgData name="Michal Stoklasa" userId="7c7ba8f323bf6ffe" providerId="LiveId" clId="{B9530EEB-D57D-4602-B0AB-B3F36BB2B1BF}" dt="2023-11-03T07:38:20.821" v="223"/>
        <pc:sldMkLst>
          <pc:docMk/>
          <pc:sldMk cId="3137521673" sldId="306"/>
        </pc:sldMkLst>
      </pc:sldChg>
      <pc:sldChg chg="add modTransition">
        <pc:chgData name="Michal Stoklasa" userId="7c7ba8f323bf6ffe" providerId="LiveId" clId="{B9530EEB-D57D-4602-B0AB-B3F36BB2B1BF}" dt="2023-11-03T07:38:20.821" v="223"/>
        <pc:sldMkLst>
          <pc:docMk/>
          <pc:sldMk cId="1241552002" sldId="308"/>
        </pc:sldMkLst>
      </pc:sldChg>
      <pc:sldChg chg="add modTransition">
        <pc:chgData name="Michal Stoklasa" userId="7c7ba8f323bf6ffe" providerId="LiveId" clId="{B9530EEB-D57D-4602-B0AB-B3F36BB2B1BF}" dt="2023-11-03T07:38:20.821" v="223"/>
        <pc:sldMkLst>
          <pc:docMk/>
          <pc:sldMk cId="2970209033" sldId="309"/>
        </pc:sldMkLst>
      </pc:sldChg>
      <pc:sldChg chg="add modTransition">
        <pc:chgData name="Michal Stoklasa" userId="7c7ba8f323bf6ffe" providerId="LiveId" clId="{B9530EEB-D57D-4602-B0AB-B3F36BB2B1BF}" dt="2023-11-03T07:38:20.821" v="223"/>
        <pc:sldMkLst>
          <pc:docMk/>
          <pc:sldMk cId="2420721727" sldId="310"/>
        </pc:sldMkLst>
      </pc:sldChg>
      <pc:sldChg chg="modSp add mod modTransition">
        <pc:chgData name="Michal Stoklasa" userId="7c7ba8f323bf6ffe" providerId="LiveId" clId="{B9530EEB-D57D-4602-B0AB-B3F36BB2B1BF}" dt="2023-11-03T07:38:40.392" v="252" actId="20577"/>
        <pc:sldMkLst>
          <pc:docMk/>
          <pc:sldMk cId="417037448" sldId="311"/>
        </pc:sldMkLst>
        <pc:spChg chg="mod">
          <ac:chgData name="Michal Stoklasa" userId="7c7ba8f323bf6ffe" providerId="LiveId" clId="{B9530EEB-D57D-4602-B0AB-B3F36BB2B1BF}" dt="2023-11-03T07:38:40.392" v="252" actId="20577"/>
          <ac:spMkLst>
            <pc:docMk/>
            <pc:sldMk cId="417037448" sldId="311"/>
            <ac:spMk id="10" creationId="{99849949-0BC0-44C3-BD6E-072396117945}"/>
          </ac:spMkLst>
        </pc:spChg>
      </pc:sldChg>
      <pc:sldChg chg="del">
        <pc:chgData name="Michal Stoklasa" userId="7c7ba8f323bf6ffe" providerId="LiveId" clId="{B9530EEB-D57D-4602-B0AB-B3F36BB2B1BF}" dt="2023-11-03T07:30:40.214" v="82" actId="47"/>
        <pc:sldMkLst>
          <pc:docMk/>
          <pc:sldMk cId="2536037235" sldId="315"/>
        </pc:sldMkLst>
      </pc:sldChg>
      <pc:sldChg chg="del">
        <pc:chgData name="Michal Stoklasa" userId="7c7ba8f323bf6ffe" providerId="LiveId" clId="{B9530EEB-D57D-4602-B0AB-B3F36BB2B1BF}" dt="2023-11-03T07:30:40.214" v="82" actId="47"/>
        <pc:sldMkLst>
          <pc:docMk/>
          <pc:sldMk cId="2630450974" sldId="316"/>
        </pc:sldMkLst>
      </pc:sldChg>
      <pc:sldChg chg="del">
        <pc:chgData name="Michal Stoklasa" userId="7c7ba8f323bf6ffe" providerId="LiveId" clId="{B9530EEB-D57D-4602-B0AB-B3F36BB2B1BF}" dt="2023-11-03T07:30:40.214" v="82" actId="47"/>
        <pc:sldMkLst>
          <pc:docMk/>
          <pc:sldMk cId="1524458664" sldId="317"/>
        </pc:sldMkLst>
      </pc:sldChg>
      <pc:sldChg chg="del">
        <pc:chgData name="Michal Stoklasa" userId="7c7ba8f323bf6ffe" providerId="LiveId" clId="{B9530EEB-D57D-4602-B0AB-B3F36BB2B1BF}" dt="2023-11-03T07:30:40.214" v="82" actId="47"/>
        <pc:sldMkLst>
          <pc:docMk/>
          <pc:sldMk cId="2886032163" sldId="318"/>
        </pc:sldMkLst>
      </pc:sldChg>
      <pc:sldChg chg="del">
        <pc:chgData name="Michal Stoklasa" userId="7c7ba8f323bf6ffe" providerId="LiveId" clId="{B9530EEB-D57D-4602-B0AB-B3F36BB2B1BF}" dt="2023-11-03T07:30:40.214" v="82" actId="47"/>
        <pc:sldMkLst>
          <pc:docMk/>
          <pc:sldMk cId="2180778554" sldId="319"/>
        </pc:sldMkLst>
      </pc:sldChg>
      <pc:sldChg chg="del">
        <pc:chgData name="Michal Stoklasa" userId="7c7ba8f323bf6ffe" providerId="LiveId" clId="{B9530EEB-D57D-4602-B0AB-B3F36BB2B1BF}" dt="2023-11-03T07:30:40.214" v="82" actId="47"/>
        <pc:sldMkLst>
          <pc:docMk/>
          <pc:sldMk cId="2488098723" sldId="320"/>
        </pc:sldMkLst>
      </pc:sldChg>
      <pc:sldChg chg="del">
        <pc:chgData name="Michal Stoklasa" userId="7c7ba8f323bf6ffe" providerId="LiveId" clId="{B9530EEB-D57D-4602-B0AB-B3F36BB2B1BF}" dt="2023-11-03T07:30:40.214" v="82" actId="47"/>
        <pc:sldMkLst>
          <pc:docMk/>
          <pc:sldMk cId="1492544570" sldId="321"/>
        </pc:sldMkLst>
      </pc:sldChg>
      <pc:sldChg chg="del">
        <pc:chgData name="Michal Stoklasa" userId="7c7ba8f323bf6ffe" providerId="LiveId" clId="{B9530EEB-D57D-4602-B0AB-B3F36BB2B1BF}" dt="2023-11-03T07:30:40.214" v="82" actId="47"/>
        <pc:sldMkLst>
          <pc:docMk/>
          <pc:sldMk cId="922445713" sldId="322"/>
        </pc:sldMkLst>
      </pc:sldChg>
      <pc:sldChg chg="modSp add del mod">
        <pc:chgData name="Michal Stoklasa" userId="7c7ba8f323bf6ffe" providerId="LiveId" clId="{B9530EEB-D57D-4602-B0AB-B3F36BB2B1BF}" dt="2023-11-03T07:34:14.927" v="154" actId="6549"/>
        <pc:sldMkLst>
          <pc:docMk/>
          <pc:sldMk cId="2909696771" sldId="323"/>
        </pc:sldMkLst>
        <pc:spChg chg="mod">
          <ac:chgData name="Michal Stoklasa" userId="7c7ba8f323bf6ffe" providerId="LiveId" clId="{B9530EEB-D57D-4602-B0AB-B3F36BB2B1BF}" dt="2023-11-03T07:34:14.927" v="154" actId="6549"/>
          <ac:spMkLst>
            <pc:docMk/>
            <pc:sldMk cId="2909696771" sldId="323"/>
            <ac:spMk id="3" creationId="{00000000-0000-0000-0000-000000000000}"/>
          </ac:spMkLst>
        </pc:spChg>
        <pc:spChg chg="mod">
          <ac:chgData name="Michal Stoklasa" userId="7c7ba8f323bf6ffe" providerId="LiveId" clId="{B9530EEB-D57D-4602-B0AB-B3F36BB2B1BF}" dt="2023-11-03T07:34:05.345" v="153" actId="20577"/>
          <ac:spMkLst>
            <pc:docMk/>
            <pc:sldMk cId="2909696771" sldId="323"/>
            <ac:spMk id="6" creationId="{00000000-0000-0000-0000-000000000000}"/>
          </ac:spMkLst>
        </pc:spChg>
      </pc:sldChg>
      <pc:sldChg chg="add">
        <pc:chgData name="Michal Stoklasa" userId="7c7ba8f323bf6ffe" providerId="LiveId" clId="{B9530EEB-D57D-4602-B0AB-B3F36BB2B1BF}" dt="2023-11-03T07:31:30.876" v="83"/>
        <pc:sldMkLst>
          <pc:docMk/>
          <pc:sldMk cId="4006011884" sldId="324"/>
        </pc:sldMkLst>
      </pc:sldChg>
      <pc:sldChg chg="add">
        <pc:chgData name="Michal Stoklasa" userId="7c7ba8f323bf6ffe" providerId="LiveId" clId="{B9530EEB-D57D-4602-B0AB-B3F36BB2B1BF}" dt="2023-11-03T07:31:30.876" v="83"/>
        <pc:sldMkLst>
          <pc:docMk/>
          <pc:sldMk cId="2135083166" sldId="325"/>
        </pc:sldMkLst>
      </pc:sldChg>
      <pc:sldChg chg="del">
        <pc:chgData name="Michal Stoklasa" userId="7c7ba8f323bf6ffe" providerId="LiveId" clId="{B9530EEB-D57D-4602-B0AB-B3F36BB2B1BF}" dt="2023-11-03T07:30:40.214" v="82" actId="47"/>
        <pc:sldMkLst>
          <pc:docMk/>
          <pc:sldMk cId="2721677522" sldId="325"/>
        </pc:sldMkLst>
      </pc:sldChg>
      <pc:sldChg chg="add">
        <pc:chgData name="Michal Stoklasa" userId="7c7ba8f323bf6ffe" providerId="LiveId" clId="{B9530EEB-D57D-4602-B0AB-B3F36BB2B1BF}" dt="2023-11-03T07:31:30.876" v="83"/>
        <pc:sldMkLst>
          <pc:docMk/>
          <pc:sldMk cId="3514160388" sldId="326"/>
        </pc:sldMkLst>
      </pc:sldChg>
      <pc:sldChg chg="add">
        <pc:chgData name="Michal Stoklasa" userId="7c7ba8f323bf6ffe" providerId="LiveId" clId="{B9530EEB-D57D-4602-B0AB-B3F36BB2B1BF}" dt="2023-11-03T07:31:30.876" v="83"/>
        <pc:sldMkLst>
          <pc:docMk/>
          <pc:sldMk cId="3443457552" sldId="327"/>
        </pc:sldMkLst>
      </pc:sldChg>
      <pc:sldChg chg="add">
        <pc:chgData name="Michal Stoklasa" userId="7c7ba8f323bf6ffe" providerId="LiveId" clId="{B9530EEB-D57D-4602-B0AB-B3F36BB2B1BF}" dt="2023-11-03T07:31:30.876" v="83"/>
        <pc:sldMkLst>
          <pc:docMk/>
          <pc:sldMk cId="592834716" sldId="328"/>
        </pc:sldMkLst>
      </pc:sldChg>
      <pc:sldChg chg="add">
        <pc:chgData name="Michal Stoklasa" userId="7c7ba8f323bf6ffe" providerId="LiveId" clId="{B9530EEB-D57D-4602-B0AB-B3F36BB2B1BF}" dt="2023-11-03T07:31:30.876" v="83"/>
        <pc:sldMkLst>
          <pc:docMk/>
          <pc:sldMk cId="181136202" sldId="329"/>
        </pc:sldMkLst>
      </pc:sldChg>
      <pc:sldChg chg="add">
        <pc:chgData name="Michal Stoklasa" userId="7c7ba8f323bf6ffe" providerId="LiveId" clId="{B9530EEB-D57D-4602-B0AB-B3F36BB2B1BF}" dt="2023-11-03T07:31:30.876" v="83"/>
        <pc:sldMkLst>
          <pc:docMk/>
          <pc:sldMk cId="3893437164" sldId="330"/>
        </pc:sldMkLst>
      </pc:sldChg>
      <pc:sldChg chg="add">
        <pc:chgData name="Michal Stoklasa" userId="7c7ba8f323bf6ffe" providerId="LiveId" clId="{B9530EEB-D57D-4602-B0AB-B3F36BB2B1BF}" dt="2023-11-03T07:31:30.876" v="83"/>
        <pc:sldMkLst>
          <pc:docMk/>
          <pc:sldMk cId="137512384" sldId="331"/>
        </pc:sldMkLst>
      </pc:sldChg>
      <pc:sldChg chg="add">
        <pc:chgData name="Michal Stoklasa" userId="7c7ba8f323bf6ffe" providerId="LiveId" clId="{B9530EEB-D57D-4602-B0AB-B3F36BB2B1BF}" dt="2023-11-03T07:31:30.876" v="83"/>
        <pc:sldMkLst>
          <pc:docMk/>
          <pc:sldMk cId="3508446669" sldId="332"/>
        </pc:sldMkLst>
      </pc:sldChg>
      <pc:sldChg chg="del">
        <pc:chgData name="Michal Stoklasa" userId="7c7ba8f323bf6ffe" providerId="LiveId" clId="{B9530EEB-D57D-4602-B0AB-B3F36BB2B1BF}" dt="2023-11-03T07:30:40.214" v="82" actId="47"/>
        <pc:sldMkLst>
          <pc:docMk/>
          <pc:sldMk cId="57639621" sldId="333"/>
        </pc:sldMkLst>
      </pc:sldChg>
      <pc:sldChg chg="add">
        <pc:chgData name="Michal Stoklasa" userId="7c7ba8f323bf6ffe" providerId="LiveId" clId="{B9530EEB-D57D-4602-B0AB-B3F36BB2B1BF}" dt="2023-11-03T07:31:30.876" v="83"/>
        <pc:sldMkLst>
          <pc:docMk/>
          <pc:sldMk cId="3455167970" sldId="333"/>
        </pc:sldMkLst>
      </pc:sldChg>
      <pc:sldChg chg="del">
        <pc:chgData name="Michal Stoklasa" userId="7c7ba8f323bf6ffe" providerId="LiveId" clId="{B9530EEB-D57D-4602-B0AB-B3F36BB2B1BF}" dt="2023-11-03T07:30:40.214" v="82" actId="47"/>
        <pc:sldMkLst>
          <pc:docMk/>
          <pc:sldMk cId="2656513019" sldId="334"/>
        </pc:sldMkLst>
      </pc:sldChg>
      <pc:sldChg chg="add">
        <pc:chgData name="Michal Stoklasa" userId="7c7ba8f323bf6ffe" providerId="LiveId" clId="{B9530EEB-D57D-4602-B0AB-B3F36BB2B1BF}" dt="2023-11-03T07:31:30.876" v="83"/>
        <pc:sldMkLst>
          <pc:docMk/>
          <pc:sldMk cId="3483065776" sldId="334"/>
        </pc:sldMkLst>
      </pc:sldChg>
      <pc:sldChg chg="del">
        <pc:chgData name="Michal Stoklasa" userId="7c7ba8f323bf6ffe" providerId="LiveId" clId="{B9530EEB-D57D-4602-B0AB-B3F36BB2B1BF}" dt="2023-11-03T07:30:40.214" v="82" actId="47"/>
        <pc:sldMkLst>
          <pc:docMk/>
          <pc:sldMk cId="2557560373" sldId="335"/>
        </pc:sldMkLst>
      </pc:sldChg>
      <pc:sldChg chg="add">
        <pc:chgData name="Michal Stoklasa" userId="7c7ba8f323bf6ffe" providerId="LiveId" clId="{B9530EEB-D57D-4602-B0AB-B3F36BB2B1BF}" dt="2023-11-03T07:31:30.876" v="83"/>
        <pc:sldMkLst>
          <pc:docMk/>
          <pc:sldMk cId="252505182" sldId="336"/>
        </pc:sldMkLst>
      </pc:sldChg>
      <pc:sldChg chg="del">
        <pc:chgData name="Michal Stoklasa" userId="7c7ba8f323bf6ffe" providerId="LiveId" clId="{B9530EEB-D57D-4602-B0AB-B3F36BB2B1BF}" dt="2023-11-03T07:30:40.214" v="82" actId="47"/>
        <pc:sldMkLst>
          <pc:docMk/>
          <pc:sldMk cId="3054595026" sldId="336"/>
        </pc:sldMkLst>
      </pc:sldChg>
      <pc:sldChg chg="add">
        <pc:chgData name="Michal Stoklasa" userId="7c7ba8f323bf6ffe" providerId="LiveId" clId="{B9530EEB-D57D-4602-B0AB-B3F36BB2B1BF}" dt="2023-11-03T07:31:30.876" v="83"/>
        <pc:sldMkLst>
          <pc:docMk/>
          <pc:sldMk cId="1905504038" sldId="337"/>
        </pc:sldMkLst>
      </pc:sldChg>
      <pc:sldChg chg="add">
        <pc:chgData name="Michal Stoklasa" userId="7c7ba8f323bf6ffe" providerId="LiveId" clId="{B9530EEB-D57D-4602-B0AB-B3F36BB2B1BF}" dt="2023-11-03T07:31:30.876" v="83"/>
        <pc:sldMkLst>
          <pc:docMk/>
          <pc:sldMk cId="745253090" sldId="338"/>
        </pc:sldMkLst>
      </pc:sldChg>
      <pc:sldChg chg="del">
        <pc:chgData name="Michal Stoklasa" userId="7c7ba8f323bf6ffe" providerId="LiveId" clId="{B9530EEB-D57D-4602-B0AB-B3F36BB2B1BF}" dt="2023-11-03T07:30:40.214" v="82" actId="47"/>
        <pc:sldMkLst>
          <pc:docMk/>
          <pc:sldMk cId="1358005545" sldId="338"/>
        </pc:sldMkLst>
      </pc:sldChg>
      <pc:sldChg chg="add">
        <pc:chgData name="Michal Stoklasa" userId="7c7ba8f323bf6ffe" providerId="LiveId" clId="{B9530EEB-D57D-4602-B0AB-B3F36BB2B1BF}" dt="2023-11-03T07:31:30.876" v="83"/>
        <pc:sldMkLst>
          <pc:docMk/>
          <pc:sldMk cId="1783801803" sldId="339"/>
        </pc:sldMkLst>
      </pc:sldChg>
      <pc:sldChg chg="del">
        <pc:chgData name="Michal Stoklasa" userId="7c7ba8f323bf6ffe" providerId="LiveId" clId="{B9530EEB-D57D-4602-B0AB-B3F36BB2B1BF}" dt="2023-11-03T07:30:40.214" v="82" actId="47"/>
        <pc:sldMkLst>
          <pc:docMk/>
          <pc:sldMk cId="2706648079" sldId="339"/>
        </pc:sldMkLst>
      </pc:sldChg>
      <pc:sldChg chg="del">
        <pc:chgData name="Michal Stoklasa" userId="7c7ba8f323bf6ffe" providerId="LiveId" clId="{B9530EEB-D57D-4602-B0AB-B3F36BB2B1BF}" dt="2023-11-03T07:30:40.214" v="82" actId="47"/>
        <pc:sldMkLst>
          <pc:docMk/>
          <pc:sldMk cId="1042791983" sldId="340"/>
        </pc:sldMkLst>
      </pc:sldChg>
      <pc:sldChg chg="add">
        <pc:chgData name="Michal Stoklasa" userId="7c7ba8f323bf6ffe" providerId="LiveId" clId="{B9530EEB-D57D-4602-B0AB-B3F36BB2B1BF}" dt="2023-11-03T07:31:30.876" v="83"/>
        <pc:sldMkLst>
          <pc:docMk/>
          <pc:sldMk cId="1283345104" sldId="340"/>
        </pc:sldMkLst>
      </pc:sldChg>
      <pc:sldChg chg="add">
        <pc:chgData name="Michal Stoklasa" userId="7c7ba8f323bf6ffe" providerId="LiveId" clId="{B9530EEB-D57D-4602-B0AB-B3F36BB2B1BF}" dt="2023-11-03T07:31:30.876" v="83"/>
        <pc:sldMkLst>
          <pc:docMk/>
          <pc:sldMk cId="701934786" sldId="341"/>
        </pc:sldMkLst>
      </pc:sldChg>
      <pc:sldChg chg="del">
        <pc:chgData name="Michal Stoklasa" userId="7c7ba8f323bf6ffe" providerId="LiveId" clId="{B9530EEB-D57D-4602-B0AB-B3F36BB2B1BF}" dt="2023-11-03T07:30:40.214" v="82" actId="47"/>
        <pc:sldMkLst>
          <pc:docMk/>
          <pc:sldMk cId="1030771260" sldId="341"/>
        </pc:sldMkLst>
      </pc:sldChg>
      <pc:sldChg chg="del">
        <pc:chgData name="Michal Stoklasa" userId="7c7ba8f323bf6ffe" providerId="LiveId" clId="{B9530EEB-D57D-4602-B0AB-B3F36BB2B1BF}" dt="2023-11-03T07:30:40.214" v="82" actId="47"/>
        <pc:sldMkLst>
          <pc:docMk/>
          <pc:sldMk cId="422848088" sldId="342"/>
        </pc:sldMkLst>
      </pc:sldChg>
      <pc:sldChg chg="add">
        <pc:chgData name="Michal Stoklasa" userId="7c7ba8f323bf6ffe" providerId="LiveId" clId="{B9530EEB-D57D-4602-B0AB-B3F36BB2B1BF}" dt="2023-11-03T07:31:30.876" v="83"/>
        <pc:sldMkLst>
          <pc:docMk/>
          <pc:sldMk cId="1136437536" sldId="342"/>
        </pc:sldMkLst>
      </pc:sldChg>
      <pc:sldChg chg="add">
        <pc:chgData name="Michal Stoklasa" userId="7c7ba8f323bf6ffe" providerId="LiveId" clId="{B9530EEB-D57D-4602-B0AB-B3F36BB2B1BF}" dt="2023-11-03T07:31:30.876" v="83"/>
        <pc:sldMkLst>
          <pc:docMk/>
          <pc:sldMk cId="344166251" sldId="343"/>
        </pc:sldMkLst>
      </pc:sldChg>
      <pc:sldChg chg="add">
        <pc:chgData name="Michal Stoklasa" userId="7c7ba8f323bf6ffe" providerId="LiveId" clId="{B9530EEB-D57D-4602-B0AB-B3F36BB2B1BF}" dt="2023-11-03T07:31:30.876" v="83"/>
        <pc:sldMkLst>
          <pc:docMk/>
          <pc:sldMk cId="814372109" sldId="344"/>
        </pc:sldMkLst>
      </pc:sldChg>
      <pc:sldChg chg="del">
        <pc:chgData name="Michal Stoklasa" userId="7c7ba8f323bf6ffe" providerId="LiveId" clId="{B9530EEB-D57D-4602-B0AB-B3F36BB2B1BF}" dt="2023-11-03T07:30:40.214" v="82" actId="47"/>
        <pc:sldMkLst>
          <pc:docMk/>
          <pc:sldMk cId="2106540083" sldId="344"/>
        </pc:sldMkLst>
      </pc:sldChg>
      <pc:sldChg chg="del">
        <pc:chgData name="Michal Stoklasa" userId="7c7ba8f323bf6ffe" providerId="LiveId" clId="{B9530EEB-D57D-4602-B0AB-B3F36BB2B1BF}" dt="2023-11-03T07:30:40.214" v="82" actId="47"/>
        <pc:sldMkLst>
          <pc:docMk/>
          <pc:sldMk cId="2493092891" sldId="345"/>
        </pc:sldMkLst>
      </pc:sldChg>
      <pc:sldChg chg="add">
        <pc:chgData name="Michal Stoklasa" userId="7c7ba8f323bf6ffe" providerId="LiveId" clId="{B9530EEB-D57D-4602-B0AB-B3F36BB2B1BF}" dt="2023-11-03T07:31:30.876" v="83"/>
        <pc:sldMkLst>
          <pc:docMk/>
          <pc:sldMk cId="3640418408" sldId="345"/>
        </pc:sldMkLst>
      </pc:sldChg>
      <pc:sldChg chg="add">
        <pc:chgData name="Michal Stoklasa" userId="7c7ba8f323bf6ffe" providerId="LiveId" clId="{B9530EEB-D57D-4602-B0AB-B3F36BB2B1BF}" dt="2023-11-03T07:35:44.544" v="190"/>
        <pc:sldMkLst>
          <pc:docMk/>
          <pc:sldMk cId="2768327059" sldId="346"/>
        </pc:sldMkLst>
      </pc:sldChg>
      <pc:sldChg chg="add">
        <pc:chgData name="Michal Stoklasa" userId="7c7ba8f323bf6ffe" providerId="LiveId" clId="{B9530EEB-D57D-4602-B0AB-B3F36BB2B1BF}" dt="2023-11-03T07:31:30.876" v="83"/>
        <pc:sldMkLst>
          <pc:docMk/>
          <pc:sldMk cId="1891747027" sldId="347"/>
        </pc:sldMkLst>
      </pc:sldChg>
      <pc:sldChg chg="add">
        <pc:chgData name="Michal Stoklasa" userId="7c7ba8f323bf6ffe" providerId="LiveId" clId="{B9530EEB-D57D-4602-B0AB-B3F36BB2B1BF}" dt="2023-11-03T07:31:30.876" v="83"/>
        <pc:sldMkLst>
          <pc:docMk/>
          <pc:sldMk cId="1003508331" sldId="348"/>
        </pc:sldMkLst>
      </pc:sldChg>
      <pc:sldChg chg="del">
        <pc:chgData name="Michal Stoklasa" userId="7c7ba8f323bf6ffe" providerId="LiveId" clId="{B9530EEB-D57D-4602-B0AB-B3F36BB2B1BF}" dt="2023-11-03T07:30:40.214" v="82" actId="47"/>
        <pc:sldMkLst>
          <pc:docMk/>
          <pc:sldMk cId="1652912425" sldId="348"/>
        </pc:sldMkLst>
      </pc:sldChg>
      <pc:sldChg chg="del">
        <pc:chgData name="Michal Stoklasa" userId="7c7ba8f323bf6ffe" providerId="LiveId" clId="{B9530EEB-D57D-4602-B0AB-B3F36BB2B1BF}" dt="2023-11-03T07:30:40.214" v="82" actId="47"/>
        <pc:sldMkLst>
          <pc:docMk/>
          <pc:sldMk cId="36790207" sldId="349"/>
        </pc:sldMkLst>
      </pc:sldChg>
      <pc:sldChg chg="add">
        <pc:chgData name="Michal Stoklasa" userId="7c7ba8f323bf6ffe" providerId="LiveId" clId="{B9530EEB-D57D-4602-B0AB-B3F36BB2B1BF}" dt="2023-11-03T07:31:30.876" v="83"/>
        <pc:sldMkLst>
          <pc:docMk/>
          <pc:sldMk cId="300992763" sldId="349"/>
        </pc:sldMkLst>
      </pc:sldChg>
      <pc:sldChg chg="del">
        <pc:chgData name="Michal Stoklasa" userId="7c7ba8f323bf6ffe" providerId="LiveId" clId="{B9530EEB-D57D-4602-B0AB-B3F36BB2B1BF}" dt="2023-11-03T07:30:40.214" v="82" actId="47"/>
        <pc:sldMkLst>
          <pc:docMk/>
          <pc:sldMk cId="1205504362" sldId="350"/>
        </pc:sldMkLst>
      </pc:sldChg>
      <pc:sldChg chg="add">
        <pc:chgData name="Michal Stoklasa" userId="7c7ba8f323bf6ffe" providerId="LiveId" clId="{B9530EEB-D57D-4602-B0AB-B3F36BB2B1BF}" dt="2023-11-03T07:31:30.876" v="83"/>
        <pc:sldMkLst>
          <pc:docMk/>
          <pc:sldMk cId="3953935541" sldId="350"/>
        </pc:sldMkLst>
      </pc:sldChg>
      <pc:sldChg chg="add">
        <pc:chgData name="Michal Stoklasa" userId="7c7ba8f323bf6ffe" providerId="LiveId" clId="{B9530EEB-D57D-4602-B0AB-B3F36BB2B1BF}" dt="2023-11-03T07:31:30.876" v="83"/>
        <pc:sldMkLst>
          <pc:docMk/>
          <pc:sldMk cId="3096035342" sldId="351"/>
        </pc:sldMkLst>
      </pc:sldChg>
      <pc:sldChg chg="add">
        <pc:chgData name="Michal Stoklasa" userId="7c7ba8f323bf6ffe" providerId="LiveId" clId="{B9530EEB-D57D-4602-B0AB-B3F36BB2B1BF}" dt="2023-11-03T07:31:30.876" v="83"/>
        <pc:sldMkLst>
          <pc:docMk/>
          <pc:sldMk cId="1397621671" sldId="352"/>
        </pc:sldMkLst>
      </pc:sldChg>
      <pc:sldChg chg="add">
        <pc:chgData name="Michal Stoklasa" userId="7c7ba8f323bf6ffe" providerId="LiveId" clId="{B9530EEB-D57D-4602-B0AB-B3F36BB2B1BF}" dt="2023-11-03T07:31:30.876" v="83"/>
        <pc:sldMkLst>
          <pc:docMk/>
          <pc:sldMk cId="3262937122" sldId="353"/>
        </pc:sldMkLst>
      </pc:sldChg>
      <pc:sldChg chg="del">
        <pc:chgData name="Michal Stoklasa" userId="7c7ba8f323bf6ffe" providerId="LiveId" clId="{B9530EEB-D57D-4602-B0AB-B3F36BB2B1BF}" dt="2023-11-03T07:30:40.214" v="82" actId="47"/>
        <pc:sldMkLst>
          <pc:docMk/>
          <pc:sldMk cId="1735703216" sldId="354"/>
        </pc:sldMkLst>
      </pc:sldChg>
      <pc:sldChg chg="add">
        <pc:chgData name="Michal Stoklasa" userId="7c7ba8f323bf6ffe" providerId="LiveId" clId="{B9530EEB-D57D-4602-B0AB-B3F36BB2B1BF}" dt="2023-11-03T07:31:30.876" v="83"/>
        <pc:sldMkLst>
          <pc:docMk/>
          <pc:sldMk cId="2964185420" sldId="354"/>
        </pc:sldMkLst>
      </pc:sldChg>
      <pc:sldChg chg="add">
        <pc:chgData name="Michal Stoklasa" userId="7c7ba8f323bf6ffe" providerId="LiveId" clId="{B9530EEB-D57D-4602-B0AB-B3F36BB2B1BF}" dt="2023-11-03T07:31:30.876" v="83"/>
        <pc:sldMkLst>
          <pc:docMk/>
          <pc:sldMk cId="505057346" sldId="355"/>
        </pc:sldMkLst>
      </pc:sldChg>
      <pc:sldChg chg="add">
        <pc:chgData name="Michal Stoklasa" userId="7c7ba8f323bf6ffe" providerId="LiveId" clId="{B9530EEB-D57D-4602-B0AB-B3F36BB2B1BF}" dt="2023-11-03T07:31:30.876" v="83"/>
        <pc:sldMkLst>
          <pc:docMk/>
          <pc:sldMk cId="2699315647" sldId="356"/>
        </pc:sldMkLst>
      </pc:sldChg>
      <pc:sldChg chg="add">
        <pc:chgData name="Michal Stoklasa" userId="7c7ba8f323bf6ffe" providerId="LiveId" clId="{B9530EEB-D57D-4602-B0AB-B3F36BB2B1BF}" dt="2023-11-03T07:31:30.876" v="83"/>
        <pc:sldMkLst>
          <pc:docMk/>
          <pc:sldMk cId="692664203" sldId="357"/>
        </pc:sldMkLst>
      </pc:sldChg>
      <pc:sldChg chg="add">
        <pc:chgData name="Michal Stoklasa" userId="7c7ba8f323bf6ffe" providerId="LiveId" clId="{B9530EEB-D57D-4602-B0AB-B3F36BB2B1BF}" dt="2023-11-03T07:31:30.876" v="83"/>
        <pc:sldMkLst>
          <pc:docMk/>
          <pc:sldMk cId="2442334873" sldId="358"/>
        </pc:sldMkLst>
      </pc:sldChg>
      <pc:sldChg chg="add">
        <pc:chgData name="Michal Stoklasa" userId="7c7ba8f323bf6ffe" providerId="LiveId" clId="{B9530EEB-D57D-4602-B0AB-B3F36BB2B1BF}" dt="2023-11-03T07:31:30.876" v="83"/>
        <pc:sldMkLst>
          <pc:docMk/>
          <pc:sldMk cId="1329467813" sldId="359"/>
        </pc:sldMkLst>
      </pc:sldChg>
      <pc:sldChg chg="add">
        <pc:chgData name="Michal Stoklasa" userId="7c7ba8f323bf6ffe" providerId="LiveId" clId="{B9530EEB-D57D-4602-B0AB-B3F36BB2B1BF}" dt="2023-11-03T07:31:30.876" v="83"/>
        <pc:sldMkLst>
          <pc:docMk/>
          <pc:sldMk cId="2579326700" sldId="360"/>
        </pc:sldMkLst>
      </pc:sldChg>
      <pc:sldChg chg="add">
        <pc:chgData name="Michal Stoklasa" userId="7c7ba8f323bf6ffe" providerId="LiveId" clId="{B9530EEB-D57D-4602-B0AB-B3F36BB2B1BF}" dt="2023-11-03T07:31:30.876" v="83"/>
        <pc:sldMkLst>
          <pc:docMk/>
          <pc:sldMk cId="2458909578" sldId="361"/>
        </pc:sldMkLst>
      </pc:sldChg>
      <pc:sldChg chg="add">
        <pc:chgData name="Michal Stoklasa" userId="7c7ba8f323bf6ffe" providerId="LiveId" clId="{B9530EEB-D57D-4602-B0AB-B3F36BB2B1BF}" dt="2023-11-03T07:31:30.876" v="83"/>
        <pc:sldMkLst>
          <pc:docMk/>
          <pc:sldMk cId="595302325" sldId="362"/>
        </pc:sldMkLst>
      </pc:sldChg>
      <pc:sldChg chg="add">
        <pc:chgData name="Michal Stoklasa" userId="7c7ba8f323bf6ffe" providerId="LiveId" clId="{B9530EEB-D57D-4602-B0AB-B3F36BB2B1BF}" dt="2023-11-03T07:31:30.876" v="83"/>
        <pc:sldMkLst>
          <pc:docMk/>
          <pc:sldMk cId="2663298492" sldId="363"/>
        </pc:sldMkLst>
      </pc:sldChg>
      <pc:sldChg chg="add">
        <pc:chgData name="Michal Stoklasa" userId="7c7ba8f323bf6ffe" providerId="LiveId" clId="{B9530EEB-D57D-4602-B0AB-B3F36BB2B1BF}" dt="2023-11-03T07:31:30.876" v="83"/>
        <pc:sldMkLst>
          <pc:docMk/>
          <pc:sldMk cId="2764334602" sldId="364"/>
        </pc:sldMkLst>
      </pc:sldChg>
      <pc:sldChg chg="add">
        <pc:chgData name="Michal Stoklasa" userId="7c7ba8f323bf6ffe" providerId="LiveId" clId="{B9530EEB-D57D-4602-B0AB-B3F36BB2B1BF}" dt="2023-11-03T07:31:30.876" v="83"/>
        <pc:sldMkLst>
          <pc:docMk/>
          <pc:sldMk cId="2091713276" sldId="365"/>
        </pc:sldMkLst>
      </pc:sldChg>
      <pc:sldChg chg="add">
        <pc:chgData name="Michal Stoklasa" userId="7c7ba8f323bf6ffe" providerId="LiveId" clId="{B9530EEB-D57D-4602-B0AB-B3F36BB2B1BF}" dt="2023-11-03T07:31:30.876" v="83"/>
        <pc:sldMkLst>
          <pc:docMk/>
          <pc:sldMk cId="3764028007" sldId="366"/>
        </pc:sldMkLst>
      </pc:sldChg>
      <pc:sldChg chg="add">
        <pc:chgData name="Michal Stoklasa" userId="7c7ba8f323bf6ffe" providerId="LiveId" clId="{B9530EEB-D57D-4602-B0AB-B3F36BB2B1BF}" dt="2023-11-03T07:31:30.876" v="83"/>
        <pc:sldMkLst>
          <pc:docMk/>
          <pc:sldMk cId="279258771" sldId="367"/>
        </pc:sldMkLst>
      </pc:sldChg>
      <pc:sldChg chg="add">
        <pc:chgData name="Michal Stoklasa" userId="7c7ba8f323bf6ffe" providerId="LiveId" clId="{B9530EEB-D57D-4602-B0AB-B3F36BB2B1BF}" dt="2023-11-03T07:31:30.876" v="83"/>
        <pc:sldMkLst>
          <pc:docMk/>
          <pc:sldMk cId="1084832667" sldId="368"/>
        </pc:sldMkLst>
      </pc:sldChg>
      <pc:sldChg chg="add">
        <pc:chgData name="Michal Stoklasa" userId="7c7ba8f323bf6ffe" providerId="LiveId" clId="{B9530EEB-D57D-4602-B0AB-B3F36BB2B1BF}" dt="2023-11-03T07:31:30.876" v="83"/>
        <pc:sldMkLst>
          <pc:docMk/>
          <pc:sldMk cId="3617198001" sldId="369"/>
        </pc:sldMkLst>
      </pc:sldChg>
      <pc:sldChg chg="add">
        <pc:chgData name="Michal Stoklasa" userId="7c7ba8f323bf6ffe" providerId="LiveId" clId="{B9530EEB-D57D-4602-B0AB-B3F36BB2B1BF}" dt="2023-11-03T07:31:30.876" v="83"/>
        <pc:sldMkLst>
          <pc:docMk/>
          <pc:sldMk cId="307996172" sldId="370"/>
        </pc:sldMkLst>
      </pc:sldChg>
      <pc:sldChg chg="add">
        <pc:chgData name="Michal Stoklasa" userId="7c7ba8f323bf6ffe" providerId="LiveId" clId="{B9530EEB-D57D-4602-B0AB-B3F36BB2B1BF}" dt="2023-11-03T07:31:30.876" v="83"/>
        <pc:sldMkLst>
          <pc:docMk/>
          <pc:sldMk cId="700790938" sldId="371"/>
        </pc:sldMkLst>
      </pc:sldChg>
      <pc:sldChg chg="add">
        <pc:chgData name="Michal Stoklasa" userId="7c7ba8f323bf6ffe" providerId="LiveId" clId="{B9530EEB-D57D-4602-B0AB-B3F36BB2B1BF}" dt="2023-11-03T07:31:30.876" v="83"/>
        <pc:sldMkLst>
          <pc:docMk/>
          <pc:sldMk cId="2019488159" sldId="372"/>
        </pc:sldMkLst>
      </pc:sldChg>
      <pc:sldChg chg="del">
        <pc:chgData name="Michal Stoklasa" userId="7c7ba8f323bf6ffe" providerId="LiveId" clId="{B9530EEB-D57D-4602-B0AB-B3F36BB2B1BF}" dt="2023-11-03T07:30:40.214" v="82" actId="47"/>
        <pc:sldMkLst>
          <pc:docMk/>
          <pc:sldMk cId="3316733082" sldId="372"/>
        </pc:sldMkLst>
      </pc:sldChg>
      <pc:sldChg chg="add">
        <pc:chgData name="Michal Stoklasa" userId="7c7ba8f323bf6ffe" providerId="LiveId" clId="{B9530EEB-D57D-4602-B0AB-B3F36BB2B1BF}" dt="2023-11-03T07:31:30.876" v="83"/>
        <pc:sldMkLst>
          <pc:docMk/>
          <pc:sldMk cId="1782783877" sldId="373"/>
        </pc:sldMkLst>
      </pc:sldChg>
      <pc:sldChg chg="add">
        <pc:chgData name="Michal Stoklasa" userId="7c7ba8f323bf6ffe" providerId="LiveId" clId="{B9530EEB-D57D-4602-B0AB-B3F36BB2B1BF}" dt="2023-11-03T07:31:30.876" v="83"/>
        <pc:sldMkLst>
          <pc:docMk/>
          <pc:sldMk cId="2617946941" sldId="374"/>
        </pc:sldMkLst>
      </pc:sldChg>
      <pc:sldChg chg="add">
        <pc:chgData name="Michal Stoklasa" userId="7c7ba8f323bf6ffe" providerId="LiveId" clId="{B9530EEB-D57D-4602-B0AB-B3F36BB2B1BF}" dt="2023-11-03T07:31:30.876" v="83"/>
        <pc:sldMkLst>
          <pc:docMk/>
          <pc:sldMk cId="728662235" sldId="375"/>
        </pc:sldMkLst>
      </pc:sldChg>
      <pc:sldChg chg="add">
        <pc:chgData name="Michal Stoklasa" userId="7c7ba8f323bf6ffe" providerId="LiveId" clId="{B9530EEB-D57D-4602-B0AB-B3F36BB2B1BF}" dt="2023-11-03T07:31:30.876" v="83"/>
        <pc:sldMkLst>
          <pc:docMk/>
          <pc:sldMk cId="1237718275" sldId="376"/>
        </pc:sldMkLst>
      </pc:sldChg>
      <pc:sldChg chg="add">
        <pc:chgData name="Michal Stoklasa" userId="7c7ba8f323bf6ffe" providerId="LiveId" clId="{B9530EEB-D57D-4602-B0AB-B3F36BB2B1BF}" dt="2023-11-03T07:31:30.876" v="83"/>
        <pc:sldMkLst>
          <pc:docMk/>
          <pc:sldMk cId="496493791" sldId="377"/>
        </pc:sldMkLst>
      </pc:sldChg>
      <pc:sldChg chg="del">
        <pc:chgData name="Michal Stoklasa" userId="7c7ba8f323bf6ffe" providerId="LiveId" clId="{B9530EEB-D57D-4602-B0AB-B3F36BB2B1BF}" dt="2023-11-03T07:30:40.214" v="82" actId="47"/>
        <pc:sldMkLst>
          <pc:docMk/>
          <pc:sldMk cId="2733156239" sldId="377"/>
        </pc:sldMkLst>
      </pc:sldChg>
      <pc:sldChg chg="add">
        <pc:chgData name="Michal Stoklasa" userId="7c7ba8f323bf6ffe" providerId="LiveId" clId="{B9530EEB-D57D-4602-B0AB-B3F36BB2B1BF}" dt="2023-11-03T07:31:30.876" v="83"/>
        <pc:sldMkLst>
          <pc:docMk/>
          <pc:sldMk cId="568859170" sldId="378"/>
        </pc:sldMkLst>
      </pc:sldChg>
      <pc:sldChg chg="del">
        <pc:chgData name="Michal Stoklasa" userId="7c7ba8f323bf6ffe" providerId="LiveId" clId="{B9530EEB-D57D-4602-B0AB-B3F36BB2B1BF}" dt="2023-11-03T07:30:40.214" v="82" actId="47"/>
        <pc:sldMkLst>
          <pc:docMk/>
          <pc:sldMk cId="3947239158" sldId="378"/>
        </pc:sldMkLst>
      </pc:sldChg>
      <pc:sldChg chg="del">
        <pc:chgData name="Michal Stoklasa" userId="7c7ba8f323bf6ffe" providerId="LiveId" clId="{B9530EEB-D57D-4602-B0AB-B3F36BB2B1BF}" dt="2023-11-03T07:30:40.214" v="82" actId="47"/>
        <pc:sldMkLst>
          <pc:docMk/>
          <pc:sldMk cId="2014255047" sldId="379"/>
        </pc:sldMkLst>
      </pc:sldChg>
      <pc:sldChg chg="add">
        <pc:chgData name="Michal Stoklasa" userId="7c7ba8f323bf6ffe" providerId="LiveId" clId="{B9530EEB-D57D-4602-B0AB-B3F36BB2B1BF}" dt="2023-11-03T07:31:30.876" v="83"/>
        <pc:sldMkLst>
          <pc:docMk/>
          <pc:sldMk cId="2993093088" sldId="379"/>
        </pc:sldMkLst>
      </pc:sldChg>
      <pc:sldChg chg="del">
        <pc:chgData name="Michal Stoklasa" userId="7c7ba8f323bf6ffe" providerId="LiveId" clId="{B9530EEB-D57D-4602-B0AB-B3F36BB2B1BF}" dt="2023-11-03T07:30:40.214" v="82" actId="47"/>
        <pc:sldMkLst>
          <pc:docMk/>
          <pc:sldMk cId="709768492" sldId="380"/>
        </pc:sldMkLst>
      </pc:sldChg>
      <pc:sldChg chg="add">
        <pc:chgData name="Michal Stoklasa" userId="7c7ba8f323bf6ffe" providerId="LiveId" clId="{B9530EEB-D57D-4602-B0AB-B3F36BB2B1BF}" dt="2023-11-03T07:31:30.876" v="83"/>
        <pc:sldMkLst>
          <pc:docMk/>
          <pc:sldMk cId="4047686165" sldId="380"/>
        </pc:sldMkLst>
      </pc:sldChg>
      <pc:sldChg chg="add">
        <pc:chgData name="Michal Stoklasa" userId="7c7ba8f323bf6ffe" providerId="LiveId" clId="{B9530EEB-D57D-4602-B0AB-B3F36BB2B1BF}" dt="2023-11-03T07:31:30.876" v="83"/>
        <pc:sldMkLst>
          <pc:docMk/>
          <pc:sldMk cId="2791918339" sldId="381"/>
        </pc:sldMkLst>
      </pc:sldChg>
      <pc:sldChg chg="del">
        <pc:chgData name="Michal Stoklasa" userId="7c7ba8f323bf6ffe" providerId="LiveId" clId="{B9530EEB-D57D-4602-B0AB-B3F36BB2B1BF}" dt="2023-11-03T07:30:40.214" v="82" actId="47"/>
        <pc:sldMkLst>
          <pc:docMk/>
          <pc:sldMk cId="4133060138" sldId="381"/>
        </pc:sldMkLst>
      </pc:sldChg>
      <pc:sldChg chg="del">
        <pc:chgData name="Michal Stoklasa" userId="7c7ba8f323bf6ffe" providerId="LiveId" clId="{B9530EEB-D57D-4602-B0AB-B3F36BB2B1BF}" dt="2023-11-03T07:30:40.214" v="82" actId="47"/>
        <pc:sldMkLst>
          <pc:docMk/>
          <pc:sldMk cId="275516980" sldId="382"/>
        </pc:sldMkLst>
      </pc:sldChg>
      <pc:sldChg chg="add">
        <pc:chgData name="Michal Stoklasa" userId="7c7ba8f323bf6ffe" providerId="LiveId" clId="{B9530EEB-D57D-4602-B0AB-B3F36BB2B1BF}" dt="2023-11-03T07:31:30.876" v="83"/>
        <pc:sldMkLst>
          <pc:docMk/>
          <pc:sldMk cId="1643991849" sldId="382"/>
        </pc:sldMkLst>
      </pc:sldChg>
      <pc:sldChg chg="add">
        <pc:chgData name="Michal Stoklasa" userId="7c7ba8f323bf6ffe" providerId="LiveId" clId="{B9530EEB-D57D-4602-B0AB-B3F36BB2B1BF}" dt="2023-11-03T07:31:30.876" v="83"/>
        <pc:sldMkLst>
          <pc:docMk/>
          <pc:sldMk cId="3988040862" sldId="383"/>
        </pc:sldMkLst>
      </pc:sldChg>
      <pc:sldChg chg="del">
        <pc:chgData name="Michal Stoklasa" userId="7c7ba8f323bf6ffe" providerId="LiveId" clId="{B9530EEB-D57D-4602-B0AB-B3F36BB2B1BF}" dt="2023-11-03T07:30:40.214" v="82" actId="47"/>
        <pc:sldMkLst>
          <pc:docMk/>
          <pc:sldMk cId="4010134340" sldId="383"/>
        </pc:sldMkLst>
      </pc:sldChg>
      <pc:sldChg chg="add">
        <pc:chgData name="Michal Stoklasa" userId="7c7ba8f323bf6ffe" providerId="LiveId" clId="{B9530EEB-D57D-4602-B0AB-B3F36BB2B1BF}" dt="2023-11-03T07:31:30.876" v="83"/>
        <pc:sldMkLst>
          <pc:docMk/>
          <pc:sldMk cId="2368680227" sldId="384"/>
        </pc:sldMkLst>
      </pc:sldChg>
      <pc:sldChg chg="del">
        <pc:chgData name="Michal Stoklasa" userId="7c7ba8f323bf6ffe" providerId="LiveId" clId="{B9530EEB-D57D-4602-B0AB-B3F36BB2B1BF}" dt="2023-11-03T07:30:40.214" v="82" actId="47"/>
        <pc:sldMkLst>
          <pc:docMk/>
          <pc:sldMk cId="2792182291" sldId="384"/>
        </pc:sldMkLst>
      </pc:sldChg>
      <pc:sldChg chg="del">
        <pc:chgData name="Michal Stoklasa" userId="7c7ba8f323bf6ffe" providerId="LiveId" clId="{B9530EEB-D57D-4602-B0AB-B3F36BB2B1BF}" dt="2023-11-03T07:30:40.214" v="82" actId="47"/>
        <pc:sldMkLst>
          <pc:docMk/>
          <pc:sldMk cId="31284416" sldId="385"/>
        </pc:sldMkLst>
      </pc:sldChg>
      <pc:sldChg chg="add">
        <pc:chgData name="Michal Stoklasa" userId="7c7ba8f323bf6ffe" providerId="LiveId" clId="{B9530EEB-D57D-4602-B0AB-B3F36BB2B1BF}" dt="2023-11-03T07:31:30.876" v="83"/>
        <pc:sldMkLst>
          <pc:docMk/>
          <pc:sldMk cId="1445627293" sldId="385"/>
        </pc:sldMkLst>
      </pc:sldChg>
      <pc:sldChg chg="add">
        <pc:chgData name="Michal Stoklasa" userId="7c7ba8f323bf6ffe" providerId="LiveId" clId="{B9530EEB-D57D-4602-B0AB-B3F36BB2B1BF}" dt="2023-11-03T07:31:30.876" v="83"/>
        <pc:sldMkLst>
          <pc:docMk/>
          <pc:sldMk cId="18337282" sldId="386"/>
        </pc:sldMkLst>
      </pc:sldChg>
      <pc:sldChg chg="del">
        <pc:chgData name="Michal Stoklasa" userId="7c7ba8f323bf6ffe" providerId="LiveId" clId="{B9530EEB-D57D-4602-B0AB-B3F36BB2B1BF}" dt="2023-11-03T07:30:40.214" v="82" actId="47"/>
        <pc:sldMkLst>
          <pc:docMk/>
          <pc:sldMk cId="2925340806" sldId="386"/>
        </pc:sldMkLst>
      </pc:sldChg>
      <pc:sldChg chg="add">
        <pc:chgData name="Michal Stoklasa" userId="7c7ba8f323bf6ffe" providerId="LiveId" clId="{B9530EEB-D57D-4602-B0AB-B3F36BB2B1BF}" dt="2023-11-03T07:31:30.876" v="83"/>
        <pc:sldMkLst>
          <pc:docMk/>
          <pc:sldMk cId="3306027523" sldId="387"/>
        </pc:sldMkLst>
      </pc:sldChg>
      <pc:sldChg chg="del">
        <pc:chgData name="Michal Stoklasa" userId="7c7ba8f323bf6ffe" providerId="LiveId" clId="{B9530EEB-D57D-4602-B0AB-B3F36BB2B1BF}" dt="2023-11-03T07:30:40.214" v="82" actId="47"/>
        <pc:sldMkLst>
          <pc:docMk/>
          <pc:sldMk cId="3593016430" sldId="387"/>
        </pc:sldMkLst>
      </pc:sldChg>
      <pc:sldChg chg="del">
        <pc:chgData name="Michal Stoklasa" userId="7c7ba8f323bf6ffe" providerId="LiveId" clId="{B9530EEB-D57D-4602-B0AB-B3F36BB2B1BF}" dt="2023-11-03T07:30:40.214" v="82" actId="47"/>
        <pc:sldMkLst>
          <pc:docMk/>
          <pc:sldMk cId="3095422486" sldId="388"/>
        </pc:sldMkLst>
      </pc:sldChg>
      <pc:sldChg chg="modSp add mod">
        <pc:chgData name="Michal Stoklasa" userId="7c7ba8f323bf6ffe" providerId="LiveId" clId="{B9530EEB-D57D-4602-B0AB-B3F36BB2B1BF}" dt="2023-11-03T07:34:47.377" v="162" actId="20577"/>
        <pc:sldMkLst>
          <pc:docMk/>
          <pc:sldMk cId="4107991831" sldId="388"/>
        </pc:sldMkLst>
        <pc:spChg chg="mod">
          <ac:chgData name="Michal Stoklasa" userId="7c7ba8f323bf6ffe" providerId="LiveId" clId="{B9530EEB-D57D-4602-B0AB-B3F36BB2B1BF}" dt="2023-11-03T07:34:47.377" v="162" actId="20577"/>
          <ac:spMkLst>
            <pc:docMk/>
            <pc:sldMk cId="4107991831" sldId="388"/>
            <ac:spMk id="6" creationId="{00000000-0000-0000-0000-000000000000}"/>
          </ac:spMkLst>
        </pc:spChg>
      </pc:sldChg>
      <pc:sldChg chg="add">
        <pc:chgData name="Michal Stoklasa" userId="7c7ba8f323bf6ffe" providerId="LiveId" clId="{B9530EEB-D57D-4602-B0AB-B3F36BB2B1BF}" dt="2023-11-03T07:34:39.805" v="155"/>
        <pc:sldMkLst>
          <pc:docMk/>
          <pc:sldMk cId="3549598054" sldId="389"/>
        </pc:sldMkLst>
      </pc:sldChg>
      <pc:sldChg chg="add">
        <pc:chgData name="Michal Stoklasa" userId="7c7ba8f323bf6ffe" providerId="LiveId" clId="{B9530EEB-D57D-4602-B0AB-B3F36BB2B1BF}" dt="2023-11-03T07:34:39.805" v="155"/>
        <pc:sldMkLst>
          <pc:docMk/>
          <pc:sldMk cId="3486198881" sldId="390"/>
        </pc:sldMkLst>
      </pc:sldChg>
      <pc:sldChg chg="add">
        <pc:chgData name="Michal Stoklasa" userId="7c7ba8f323bf6ffe" providerId="LiveId" clId="{B9530EEB-D57D-4602-B0AB-B3F36BB2B1BF}" dt="2023-11-03T07:34:39.805" v="155"/>
        <pc:sldMkLst>
          <pc:docMk/>
          <pc:sldMk cId="618792681" sldId="391"/>
        </pc:sldMkLst>
      </pc:sldChg>
      <pc:sldChg chg="add">
        <pc:chgData name="Michal Stoklasa" userId="7c7ba8f323bf6ffe" providerId="LiveId" clId="{B9530EEB-D57D-4602-B0AB-B3F36BB2B1BF}" dt="2023-11-03T07:34:39.805" v="155"/>
        <pc:sldMkLst>
          <pc:docMk/>
          <pc:sldMk cId="728714151" sldId="392"/>
        </pc:sldMkLst>
      </pc:sldChg>
      <pc:sldChg chg="add">
        <pc:chgData name="Michal Stoklasa" userId="7c7ba8f323bf6ffe" providerId="LiveId" clId="{B9530EEB-D57D-4602-B0AB-B3F36BB2B1BF}" dt="2023-11-03T07:34:39.805" v="155"/>
        <pc:sldMkLst>
          <pc:docMk/>
          <pc:sldMk cId="1518319756" sldId="393"/>
        </pc:sldMkLst>
      </pc:sldChg>
      <pc:sldChg chg="add">
        <pc:chgData name="Michal Stoklasa" userId="7c7ba8f323bf6ffe" providerId="LiveId" clId="{B9530EEB-D57D-4602-B0AB-B3F36BB2B1BF}" dt="2023-11-03T07:34:39.805" v="155"/>
        <pc:sldMkLst>
          <pc:docMk/>
          <pc:sldMk cId="2379221519" sldId="394"/>
        </pc:sldMkLst>
      </pc:sldChg>
      <pc:sldChg chg="add">
        <pc:chgData name="Michal Stoklasa" userId="7c7ba8f323bf6ffe" providerId="LiveId" clId="{B9530EEB-D57D-4602-B0AB-B3F36BB2B1BF}" dt="2023-11-03T07:34:39.805" v="155"/>
        <pc:sldMkLst>
          <pc:docMk/>
          <pc:sldMk cId="3336286987" sldId="395"/>
        </pc:sldMkLst>
      </pc:sldChg>
      <pc:sldChg chg="add">
        <pc:chgData name="Michal Stoklasa" userId="7c7ba8f323bf6ffe" providerId="LiveId" clId="{B9530EEB-D57D-4602-B0AB-B3F36BB2B1BF}" dt="2023-11-03T07:34:39.805" v="155"/>
        <pc:sldMkLst>
          <pc:docMk/>
          <pc:sldMk cId="4220804913" sldId="396"/>
        </pc:sldMkLst>
      </pc:sldChg>
      <pc:sldChg chg="add">
        <pc:chgData name="Michal Stoklasa" userId="7c7ba8f323bf6ffe" providerId="LiveId" clId="{B9530EEB-D57D-4602-B0AB-B3F36BB2B1BF}" dt="2023-11-03T07:34:39.805" v="155"/>
        <pc:sldMkLst>
          <pc:docMk/>
          <pc:sldMk cId="2653120964" sldId="397"/>
        </pc:sldMkLst>
      </pc:sldChg>
      <pc:sldChg chg="add">
        <pc:chgData name="Michal Stoklasa" userId="7c7ba8f323bf6ffe" providerId="LiveId" clId="{B9530EEB-D57D-4602-B0AB-B3F36BB2B1BF}" dt="2023-11-03T07:34:39.805" v="155"/>
        <pc:sldMkLst>
          <pc:docMk/>
          <pc:sldMk cId="4294369033" sldId="398"/>
        </pc:sldMkLst>
      </pc:sldChg>
      <pc:sldChg chg="add">
        <pc:chgData name="Michal Stoklasa" userId="7c7ba8f323bf6ffe" providerId="LiveId" clId="{B9530EEB-D57D-4602-B0AB-B3F36BB2B1BF}" dt="2023-11-03T07:34:39.805" v="155"/>
        <pc:sldMkLst>
          <pc:docMk/>
          <pc:sldMk cId="2464126056" sldId="399"/>
        </pc:sldMkLst>
      </pc:sldChg>
      <pc:sldChg chg="add">
        <pc:chgData name="Michal Stoklasa" userId="7c7ba8f323bf6ffe" providerId="LiveId" clId="{B9530EEB-D57D-4602-B0AB-B3F36BB2B1BF}" dt="2023-11-03T07:34:39.805" v="155"/>
        <pc:sldMkLst>
          <pc:docMk/>
          <pc:sldMk cId="1773692502" sldId="400"/>
        </pc:sldMkLst>
      </pc:sldChg>
      <pc:sldChg chg="add">
        <pc:chgData name="Michal Stoklasa" userId="7c7ba8f323bf6ffe" providerId="LiveId" clId="{B9530EEB-D57D-4602-B0AB-B3F36BB2B1BF}" dt="2023-11-03T07:34:39.805" v="155"/>
        <pc:sldMkLst>
          <pc:docMk/>
          <pc:sldMk cId="248923770" sldId="401"/>
        </pc:sldMkLst>
      </pc:sldChg>
      <pc:sldChg chg="add">
        <pc:chgData name="Michal Stoklasa" userId="7c7ba8f323bf6ffe" providerId="LiveId" clId="{B9530EEB-D57D-4602-B0AB-B3F36BB2B1BF}" dt="2023-11-03T07:34:39.805" v="155"/>
        <pc:sldMkLst>
          <pc:docMk/>
          <pc:sldMk cId="3066095228" sldId="402"/>
        </pc:sldMkLst>
      </pc:sldChg>
      <pc:sldChg chg="add">
        <pc:chgData name="Michal Stoklasa" userId="7c7ba8f323bf6ffe" providerId="LiveId" clId="{B9530EEB-D57D-4602-B0AB-B3F36BB2B1BF}" dt="2023-11-03T07:34:39.805" v="155"/>
        <pc:sldMkLst>
          <pc:docMk/>
          <pc:sldMk cId="450395587" sldId="403"/>
        </pc:sldMkLst>
      </pc:sldChg>
      <pc:sldChg chg="add">
        <pc:chgData name="Michal Stoklasa" userId="7c7ba8f323bf6ffe" providerId="LiveId" clId="{B9530EEB-D57D-4602-B0AB-B3F36BB2B1BF}" dt="2023-11-03T07:34:39.805" v="155"/>
        <pc:sldMkLst>
          <pc:docMk/>
          <pc:sldMk cId="1381544392" sldId="404"/>
        </pc:sldMkLst>
      </pc:sldChg>
      <pc:sldChg chg="add">
        <pc:chgData name="Michal Stoklasa" userId="7c7ba8f323bf6ffe" providerId="LiveId" clId="{B9530EEB-D57D-4602-B0AB-B3F36BB2B1BF}" dt="2023-11-03T07:34:39.805" v="155"/>
        <pc:sldMkLst>
          <pc:docMk/>
          <pc:sldMk cId="42177524" sldId="405"/>
        </pc:sldMkLst>
      </pc:sldChg>
      <pc:sldChg chg="add">
        <pc:chgData name="Michal Stoklasa" userId="7c7ba8f323bf6ffe" providerId="LiveId" clId="{B9530EEB-D57D-4602-B0AB-B3F36BB2B1BF}" dt="2023-11-03T07:34:39.805" v="155"/>
        <pc:sldMkLst>
          <pc:docMk/>
          <pc:sldMk cId="17365016" sldId="406"/>
        </pc:sldMkLst>
      </pc:sldChg>
      <pc:sldChg chg="add">
        <pc:chgData name="Michal Stoklasa" userId="7c7ba8f323bf6ffe" providerId="LiveId" clId="{B9530EEB-D57D-4602-B0AB-B3F36BB2B1BF}" dt="2023-11-03T07:34:39.805" v="155"/>
        <pc:sldMkLst>
          <pc:docMk/>
          <pc:sldMk cId="952433311" sldId="407"/>
        </pc:sldMkLst>
      </pc:sldChg>
      <pc:sldChg chg="add">
        <pc:chgData name="Michal Stoklasa" userId="7c7ba8f323bf6ffe" providerId="LiveId" clId="{B9530EEB-D57D-4602-B0AB-B3F36BB2B1BF}" dt="2023-11-03T07:34:39.805" v="155"/>
        <pc:sldMkLst>
          <pc:docMk/>
          <pc:sldMk cId="3643844662" sldId="408"/>
        </pc:sldMkLst>
      </pc:sldChg>
      <pc:sldChg chg="add del">
        <pc:chgData name="Michal Stoklasa" userId="7c7ba8f323bf6ffe" providerId="LiveId" clId="{B9530EEB-D57D-4602-B0AB-B3F36BB2B1BF}" dt="2023-11-03T07:34:59.813" v="163" actId="47"/>
        <pc:sldMkLst>
          <pc:docMk/>
          <pc:sldMk cId="1668481405" sldId="409"/>
        </pc:sldMkLst>
      </pc:sldChg>
      <pc:sldChg chg="modSp add mod">
        <pc:chgData name="Michal Stoklasa" userId="7c7ba8f323bf6ffe" providerId="LiveId" clId="{B9530EEB-D57D-4602-B0AB-B3F36BB2B1BF}" dt="2023-11-03T07:35:07.537" v="186" actId="20577"/>
        <pc:sldMkLst>
          <pc:docMk/>
          <pc:sldMk cId="353667982" sldId="410"/>
        </pc:sldMkLst>
        <pc:spChg chg="mod">
          <ac:chgData name="Michal Stoklasa" userId="7c7ba8f323bf6ffe" providerId="LiveId" clId="{B9530EEB-D57D-4602-B0AB-B3F36BB2B1BF}" dt="2023-11-03T07:35:07.537" v="186" actId="20577"/>
          <ac:spMkLst>
            <pc:docMk/>
            <pc:sldMk cId="353667982" sldId="410"/>
            <ac:spMk id="6" creationId="{00000000-0000-0000-0000-000000000000}"/>
          </ac:spMkLst>
        </pc:spChg>
      </pc:sldChg>
      <pc:sldChg chg="modSp add mod">
        <pc:chgData name="Michal Stoklasa" userId="7c7ba8f323bf6ffe" providerId="LiveId" clId="{B9530EEB-D57D-4602-B0AB-B3F36BB2B1BF}" dt="2023-11-03T07:35:13.365" v="187"/>
        <pc:sldMkLst>
          <pc:docMk/>
          <pc:sldMk cId="1192453420" sldId="411"/>
        </pc:sldMkLst>
        <pc:spChg chg="mod">
          <ac:chgData name="Michal Stoklasa" userId="7c7ba8f323bf6ffe" providerId="LiveId" clId="{B9530EEB-D57D-4602-B0AB-B3F36BB2B1BF}" dt="2023-11-03T07:35:13.365" v="187"/>
          <ac:spMkLst>
            <pc:docMk/>
            <pc:sldMk cId="1192453420" sldId="411"/>
            <ac:spMk id="6" creationId="{00000000-0000-0000-0000-000000000000}"/>
          </ac:spMkLst>
        </pc:spChg>
      </pc:sldChg>
      <pc:sldChg chg="modSp add mod">
        <pc:chgData name="Michal Stoklasa" userId="7c7ba8f323bf6ffe" providerId="LiveId" clId="{B9530EEB-D57D-4602-B0AB-B3F36BB2B1BF}" dt="2023-11-03T07:35:15.486" v="188"/>
        <pc:sldMkLst>
          <pc:docMk/>
          <pc:sldMk cId="2902395895" sldId="412"/>
        </pc:sldMkLst>
        <pc:spChg chg="mod">
          <ac:chgData name="Michal Stoklasa" userId="7c7ba8f323bf6ffe" providerId="LiveId" clId="{B9530EEB-D57D-4602-B0AB-B3F36BB2B1BF}" dt="2023-11-03T07:35:15.486" v="188"/>
          <ac:spMkLst>
            <pc:docMk/>
            <pc:sldMk cId="2902395895" sldId="412"/>
            <ac:spMk id="6" creationId="{00000000-0000-0000-0000-000000000000}"/>
          </ac:spMkLst>
        </pc:spChg>
      </pc:sldChg>
      <pc:sldChg chg="modSp add mod">
        <pc:chgData name="Michal Stoklasa" userId="7c7ba8f323bf6ffe" providerId="LiveId" clId="{B9530EEB-D57D-4602-B0AB-B3F36BB2B1BF}" dt="2023-11-03T07:35:17.317" v="189"/>
        <pc:sldMkLst>
          <pc:docMk/>
          <pc:sldMk cId="2824881091" sldId="413"/>
        </pc:sldMkLst>
        <pc:spChg chg="mod">
          <ac:chgData name="Michal Stoklasa" userId="7c7ba8f323bf6ffe" providerId="LiveId" clId="{B9530EEB-D57D-4602-B0AB-B3F36BB2B1BF}" dt="2023-11-03T07:35:17.317" v="189"/>
          <ac:spMkLst>
            <pc:docMk/>
            <pc:sldMk cId="2824881091" sldId="413"/>
            <ac:spMk id="6" creationId="{00000000-0000-0000-0000-000000000000}"/>
          </ac:spMkLst>
        </pc:spChg>
      </pc:sldChg>
      <pc:sldChg chg="add">
        <pc:chgData name="Michal Stoklasa" userId="7c7ba8f323bf6ffe" providerId="LiveId" clId="{B9530EEB-D57D-4602-B0AB-B3F36BB2B1BF}" dt="2023-11-03T07:35:44.544" v="190"/>
        <pc:sldMkLst>
          <pc:docMk/>
          <pc:sldMk cId="3127136211" sldId="414"/>
        </pc:sldMkLst>
      </pc:sldChg>
      <pc:sldChg chg="modSp add mod">
        <pc:chgData name="Michal Stoklasa" userId="7c7ba8f323bf6ffe" providerId="LiveId" clId="{B9530EEB-D57D-4602-B0AB-B3F36BB2B1BF}" dt="2023-11-03T07:35:56.480" v="195" actId="20577"/>
        <pc:sldMkLst>
          <pc:docMk/>
          <pc:sldMk cId="412637446" sldId="415"/>
        </pc:sldMkLst>
        <pc:spChg chg="mod">
          <ac:chgData name="Michal Stoklasa" userId="7c7ba8f323bf6ffe" providerId="LiveId" clId="{B9530EEB-D57D-4602-B0AB-B3F36BB2B1BF}" dt="2023-11-03T07:35:56.480" v="195" actId="20577"/>
          <ac:spMkLst>
            <pc:docMk/>
            <pc:sldMk cId="412637446" sldId="415"/>
            <ac:spMk id="6" creationId="{00000000-0000-0000-0000-000000000000}"/>
          </ac:spMkLst>
        </pc:spChg>
      </pc:sldChg>
      <pc:sldChg chg="add">
        <pc:chgData name="Michal Stoklasa" userId="7c7ba8f323bf6ffe" providerId="LiveId" clId="{B9530EEB-D57D-4602-B0AB-B3F36BB2B1BF}" dt="2023-11-03T07:35:44.544" v="190"/>
        <pc:sldMkLst>
          <pc:docMk/>
          <pc:sldMk cId="3512023188" sldId="416"/>
        </pc:sldMkLst>
      </pc:sldChg>
      <pc:sldChg chg="add">
        <pc:chgData name="Michal Stoklasa" userId="7c7ba8f323bf6ffe" providerId="LiveId" clId="{B9530EEB-D57D-4602-B0AB-B3F36BB2B1BF}" dt="2023-11-03T07:35:44.544" v="190"/>
        <pc:sldMkLst>
          <pc:docMk/>
          <pc:sldMk cId="4141403035" sldId="417"/>
        </pc:sldMkLst>
      </pc:sldChg>
      <pc:sldChg chg="add">
        <pc:chgData name="Michal Stoklasa" userId="7c7ba8f323bf6ffe" providerId="LiveId" clId="{B9530EEB-D57D-4602-B0AB-B3F36BB2B1BF}" dt="2023-11-03T07:35:44.544" v="190"/>
        <pc:sldMkLst>
          <pc:docMk/>
          <pc:sldMk cId="11084367" sldId="418"/>
        </pc:sldMkLst>
      </pc:sldChg>
      <pc:sldChg chg="add">
        <pc:chgData name="Michal Stoklasa" userId="7c7ba8f323bf6ffe" providerId="LiveId" clId="{B9530EEB-D57D-4602-B0AB-B3F36BB2B1BF}" dt="2023-11-03T07:35:44.544" v="190"/>
        <pc:sldMkLst>
          <pc:docMk/>
          <pc:sldMk cId="1105984599" sldId="419"/>
        </pc:sldMkLst>
      </pc:sldChg>
      <pc:sldChg chg="add">
        <pc:chgData name="Michal Stoklasa" userId="7c7ba8f323bf6ffe" providerId="LiveId" clId="{B9530EEB-D57D-4602-B0AB-B3F36BB2B1BF}" dt="2023-11-03T07:35:44.544" v="190"/>
        <pc:sldMkLst>
          <pc:docMk/>
          <pc:sldMk cId="1111300403" sldId="420"/>
        </pc:sldMkLst>
      </pc:sldChg>
      <pc:sldChg chg="add">
        <pc:chgData name="Michal Stoklasa" userId="7c7ba8f323bf6ffe" providerId="LiveId" clId="{B9530EEB-D57D-4602-B0AB-B3F36BB2B1BF}" dt="2023-11-03T07:35:44.544" v="190"/>
        <pc:sldMkLst>
          <pc:docMk/>
          <pc:sldMk cId="1125551823" sldId="421"/>
        </pc:sldMkLst>
      </pc:sldChg>
      <pc:sldChg chg="add">
        <pc:chgData name="Michal Stoklasa" userId="7c7ba8f323bf6ffe" providerId="LiveId" clId="{B9530EEB-D57D-4602-B0AB-B3F36BB2B1BF}" dt="2023-11-03T07:35:44.544" v="190"/>
        <pc:sldMkLst>
          <pc:docMk/>
          <pc:sldMk cId="2669780067" sldId="422"/>
        </pc:sldMkLst>
      </pc:sldChg>
      <pc:sldChg chg="add">
        <pc:chgData name="Michal Stoklasa" userId="7c7ba8f323bf6ffe" providerId="LiveId" clId="{B9530EEB-D57D-4602-B0AB-B3F36BB2B1BF}" dt="2023-11-03T07:35:44.544" v="190"/>
        <pc:sldMkLst>
          <pc:docMk/>
          <pc:sldMk cId="491080873" sldId="423"/>
        </pc:sldMkLst>
      </pc:sldChg>
      <pc:sldChg chg="add">
        <pc:chgData name="Michal Stoklasa" userId="7c7ba8f323bf6ffe" providerId="LiveId" clId="{B9530EEB-D57D-4602-B0AB-B3F36BB2B1BF}" dt="2023-11-03T07:35:44.544" v="190"/>
        <pc:sldMkLst>
          <pc:docMk/>
          <pc:sldMk cId="3882875562" sldId="424"/>
        </pc:sldMkLst>
      </pc:sldChg>
      <pc:sldChg chg="add">
        <pc:chgData name="Michal Stoklasa" userId="7c7ba8f323bf6ffe" providerId="LiveId" clId="{B9530EEB-D57D-4602-B0AB-B3F36BB2B1BF}" dt="2023-11-03T07:35:44.544" v="190"/>
        <pc:sldMkLst>
          <pc:docMk/>
          <pc:sldMk cId="1906806609" sldId="425"/>
        </pc:sldMkLst>
      </pc:sldChg>
      <pc:sldChg chg="add">
        <pc:chgData name="Michal Stoklasa" userId="7c7ba8f323bf6ffe" providerId="LiveId" clId="{B9530EEB-D57D-4602-B0AB-B3F36BB2B1BF}" dt="2023-11-03T07:35:44.544" v="190"/>
        <pc:sldMkLst>
          <pc:docMk/>
          <pc:sldMk cId="2163277801" sldId="426"/>
        </pc:sldMkLst>
      </pc:sldChg>
      <pc:sldChg chg="add">
        <pc:chgData name="Michal Stoklasa" userId="7c7ba8f323bf6ffe" providerId="LiveId" clId="{B9530EEB-D57D-4602-B0AB-B3F36BB2B1BF}" dt="2023-11-03T07:35:44.544" v="190"/>
        <pc:sldMkLst>
          <pc:docMk/>
          <pc:sldMk cId="1228640850" sldId="427"/>
        </pc:sldMkLst>
      </pc:sldChg>
      <pc:sldChg chg="add">
        <pc:chgData name="Michal Stoklasa" userId="7c7ba8f323bf6ffe" providerId="LiveId" clId="{B9530EEB-D57D-4602-B0AB-B3F36BB2B1BF}" dt="2023-11-03T07:35:44.544" v="190"/>
        <pc:sldMkLst>
          <pc:docMk/>
          <pc:sldMk cId="444966898" sldId="428"/>
        </pc:sldMkLst>
      </pc:sldChg>
      <pc:sldChg chg="add">
        <pc:chgData name="Michal Stoklasa" userId="7c7ba8f323bf6ffe" providerId="LiveId" clId="{B9530EEB-D57D-4602-B0AB-B3F36BB2B1BF}" dt="2023-11-03T07:35:44.544" v="190"/>
        <pc:sldMkLst>
          <pc:docMk/>
          <pc:sldMk cId="1139699685" sldId="429"/>
        </pc:sldMkLst>
      </pc:sldChg>
      <pc:sldChg chg="add">
        <pc:chgData name="Michal Stoklasa" userId="7c7ba8f323bf6ffe" providerId="LiveId" clId="{B9530EEB-D57D-4602-B0AB-B3F36BB2B1BF}" dt="2023-11-03T07:35:44.544" v="190"/>
        <pc:sldMkLst>
          <pc:docMk/>
          <pc:sldMk cId="2888733841" sldId="430"/>
        </pc:sldMkLst>
      </pc:sldChg>
      <pc:sldChg chg="add">
        <pc:chgData name="Michal Stoklasa" userId="7c7ba8f323bf6ffe" providerId="LiveId" clId="{B9530EEB-D57D-4602-B0AB-B3F36BB2B1BF}" dt="2023-11-03T07:35:44.544" v="190"/>
        <pc:sldMkLst>
          <pc:docMk/>
          <pc:sldMk cId="258270919" sldId="431"/>
        </pc:sldMkLst>
      </pc:sldChg>
      <pc:sldChg chg="add">
        <pc:chgData name="Michal Stoklasa" userId="7c7ba8f323bf6ffe" providerId="LiveId" clId="{B9530EEB-D57D-4602-B0AB-B3F36BB2B1BF}" dt="2023-11-03T07:35:44.544" v="190"/>
        <pc:sldMkLst>
          <pc:docMk/>
          <pc:sldMk cId="1438362820" sldId="432"/>
        </pc:sldMkLst>
      </pc:sldChg>
      <pc:sldChg chg="add">
        <pc:chgData name="Michal Stoklasa" userId="7c7ba8f323bf6ffe" providerId="LiveId" clId="{B9530EEB-D57D-4602-B0AB-B3F36BB2B1BF}" dt="2023-11-03T07:35:44.544" v="190"/>
        <pc:sldMkLst>
          <pc:docMk/>
          <pc:sldMk cId="1056828215" sldId="433"/>
        </pc:sldMkLst>
      </pc:sldChg>
      <pc:sldChg chg="add">
        <pc:chgData name="Michal Stoklasa" userId="7c7ba8f323bf6ffe" providerId="LiveId" clId="{B9530EEB-D57D-4602-B0AB-B3F36BB2B1BF}" dt="2023-11-03T07:35:44.544" v="190"/>
        <pc:sldMkLst>
          <pc:docMk/>
          <pc:sldMk cId="1140137366" sldId="434"/>
        </pc:sldMkLst>
      </pc:sldChg>
      <pc:sldChg chg="add">
        <pc:chgData name="Michal Stoklasa" userId="7c7ba8f323bf6ffe" providerId="LiveId" clId="{B9530EEB-D57D-4602-B0AB-B3F36BB2B1BF}" dt="2023-11-03T07:35:44.544" v="190"/>
        <pc:sldMkLst>
          <pc:docMk/>
          <pc:sldMk cId="1059021284" sldId="435"/>
        </pc:sldMkLst>
      </pc:sldChg>
      <pc:sldChg chg="add">
        <pc:chgData name="Michal Stoklasa" userId="7c7ba8f323bf6ffe" providerId="LiveId" clId="{B9530EEB-D57D-4602-B0AB-B3F36BB2B1BF}" dt="2023-11-03T07:35:44.544" v="190"/>
        <pc:sldMkLst>
          <pc:docMk/>
          <pc:sldMk cId="80829579" sldId="436"/>
        </pc:sldMkLst>
      </pc:sldChg>
      <pc:sldChg chg="add">
        <pc:chgData name="Michal Stoklasa" userId="7c7ba8f323bf6ffe" providerId="LiveId" clId="{B9530EEB-D57D-4602-B0AB-B3F36BB2B1BF}" dt="2023-11-03T07:35:44.544" v="190"/>
        <pc:sldMkLst>
          <pc:docMk/>
          <pc:sldMk cId="2926567491" sldId="437"/>
        </pc:sldMkLst>
      </pc:sldChg>
      <pc:sldChg chg="add">
        <pc:chgData name="Michal Stoklasa" userId="7c7ba8f323bf6ffe" providerId="LiveId" clId="{B9530EEB-D57D-4602-B0AB-B3F36BB2B1BF}" dt="2023-11-03T07:35:44.544" v="190"/>
        <pc:sldMkLst>
          <pc:docMk/>
          <pc:sldMk cId="4036502432" sldId="438"/>
        </pc:sldMkLst>
      </pc:sldChg>
      <pc:sldChg chg="add">
        <pc:chgData name="Michal Stoklasa" userId="7c7ba8f323bf6ffe" providerId="LiveId" clId="{B9530EEB-D57D-4602-B0AB-B3F36BB2B1BF}" dt="2023-11-03T07:35:44.544" v="190"/>
        <pc:sldMkLst>
          <pc:docMk/>
          <pc:sldMk cId="938496581" sldId="439"/>
        </pc:sldMkLst>
      </pc:sldChg>
      <pc:sldChg chg="add">
        <pc:chgData name="Michal Stoklasa" userId="7c7ba8f323bf6ffe" providerId="LiveId" clId="{B9530EEB-D57D-4602-B0AB-B3F36BB2B1BF}" dt="2023-11-03T07:35:44.544" v="190"/>
        <pc:sldMkLst>
          <pc:docMk/>
          <pc:sldMk cId="3513221921" sldId="440"/>
        </pc:sldMkLst>
      </pc:sldChg>
      <pc:sldChg chg="add">
        <pc:chgData name="Michal Stoklasa" userId="7c7ba8f323bf6ffe" providerId="LiveId" clId="{B9530EEB-D57D-4602-B0AB-B3F36BB2B1BF}" dt="2023-11-03T07:35:44.544" v="190"/>
        <pc:sldMkLst>
          <pc:docMk/>
          <pc:sldMk cId="3795241373" sldId="441"/>
        </pc:sldMkLst>
      </pc:sldChg>
      <pc:sldChg chg="add">
        <pc:chgData name="Michal Stoklasa" userId="7c7ba8f323bf6ffe" providerId="LiveId" clId="{B9530EEB-D57D-4602-B0AB-B3F36BB2B1BF}" dt="2023-11-03T07:35:44.544" v="190"/>
        <pc:sldMkLst>
          <pc:docMk/>
          <pc:sldMk cId="2423547195" sldId="442"/>
        </pc:sldMkLst>
      </pc:sldChg>
      <pc:sldChg chg="add del">
        <pc:chgData name="Michal Stoklasa" userId="7c7ba8f323bf6ffe" providerId="LiveId" clId="{B9530EEB-D57D-4602-B0AB-B3F36BB2B1BF}" dt="2023-11-03T07:36:12.531" v="221" actId="47"/>
        <pc:sldMkLst>
          <pc:docMk/>
          <pc:sldMk cId="2152011772" sldId="443"/>
        </pc:sldMkLst>
      </pc:sldChg>
      <pc:sldChg chg="modSp add mod ord">
        <pc:chgData name="Michal Stoklasa" userId="7c7ba8f323bf6ffe" providerId="LiveId" clId="{B9530EEB-D57D-4602-B0AB-B3F36BB2B1BF}" dt="2023-11-03T07:36:08.160" v="220" actId="20577"/>
        <pc:sldMkLst>
          <pc:docMk/>
          <pc:sldMk cId="1300699365" sldId="444"/>
        </pc:sldMkLst>
        <pc:spChg chg="mod">
          <ac:chgData name="Michal Stoklasa" userId="7c7ba8f323bf6ffe" providerId="LiveId" clId="{B9530EEB-D57D-4602-B0AB-B3F36BB2B1BF}" dt="2023-11-03T07:36:08.160" v="220" actId="20577"/>
          <ac:spMkLst>
            <pc:docMk/>
            <pc:sldMk cId="1300699365" sldId="444"/>
            <ac:spMk id="6" creationId="{00000000-0000-0000-0000-000000000000}"/>
          </ac:spMkLst>
        </pc:spChg>
      </pc:sldChg>
      <pc:sldChg chg="add">
        <pc:chgData name="Michal Stoklasa" userId="7c7ba8f323bf6ffe" providerId="LiveId" clId="{B9530EEB-D57D-4602-B0AB-B3F36BB2B1BF}" dt="2023-11-03T07:36:38.181" v="222"/>
        <pc:sldMkLst>
          <pc:docMk/>
          <pc:sldMk cId="3333192655" sldId="445"/>
        </pc:sldMkLst>
      </pc:sldChg>
      <pc:sldChg chg="add modTransition">
        <pc:chgData name="Michal Stoklasa" userId="7c7ba8f323bf6ffe" providerId="LiveId" clId="{B9530EEB-D57D-4602-B0AB-B3F36BB2B1BF}" dt="2023-11-03T07:38:20.821" v="223"/>
        <pc:sldMkLst>
          <pc:docMk/>
          <pc:sldMk cId="3090330536" sldId="4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097986-0C26-47DE-8982-7AD2B6842259}" type="datetimeFigureOut">
              <a:rPr lang="cs-CZ" smtClean="0"/>
              <a:t>03.11.2023</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D4000A-37E1-4D72-B31A-77993FD77D47}" type="slidenum">
              <a:rPr lang="cs-CZ" smtClean="0"/>
              <a:t>‹#›</a:t>
            </a:fld>
            <a:endParaRPr lang="cs-CZ"/>
          </a:p>
        </p:txBody>
      </p:sp>
    </p:spTree>
    <p:extLst>
      <p:ext uri="{BB962C8B-B14F-4D97-AF65-F5344CB8AC3E}">
        <p14:creationId xmlns:p14="http://schemas.microsoft.com/office/powerpoint/2010/main" val="2297445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3" Type="http://schemas.openxmlformats.org/officeDocument/2006/relationships/hyperlink" Target="https://www.thinkwithgoogle.com/marketing-strategies/video/youtube-stars-influence/" TargetMode="External"/><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3" Type="http://schemas.openxmlformats.org/officeDocument/2006/relationships/hyperlink" Target="https://www.idnes.cz/wiki/obecne/mia-khalifa.K5083512" TargetMode="External"/><Relationship Id="rId2" Type="http://schemas.openxmlformats.org/officeDocument/2006/relationships/slide" Target="../slides/slide135.xml"/><Relationship Id="rId1" Type="http://schemas.openxmlformats.org/officeDocument/2006/relationships/notesMaster" Target="../notesMasters/notesMaster1.xml"/><Relationship Id="rId5" Type="http://schemas.openxmlformats.org/officeDocument/2006/relationships/hyperlink" Target="https://www.idnes.cz/wiki/firmy/playboy.K473158" TargetMode="External"/><Relationship Id="rId4" Type="http://schemas.openxmlformats.org/officeDocument/2006/relationships/hyperlink" Target="https://www.idnes.cz/wiki/obecne/hamas.K5078347" TargetMode="Externa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3" Type="http://schemas.openxmlformats.org/officeDocument/2006/relationships/hyperlink" Target="https://www.upgates.cz/a/marketing-na-socialnich-sitich" TargetMode="External"/><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3" Type="http://schemas.openxmlformats.org/officeDocument/2006/relationships/hyperlink" Target="https://www.praguemusselweek.cz/" TargetMode="External"/><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8" Type="http://schemas.openxmlformats.org/officeDocument/2006/relationships/hyperlink" Target="https://www.idnes.cz/wiki/soubyznys/anna-sulcova.K450568" TargetMode="External"/><Relationship Id="rId3" Type="http://schemas.openxmlformats.org/officeDocument/2006/relationships/hyperlink" Target="https://www.idnes.cz/wiki/soubyznys/kovy-karel-kovar.K450453" TargetMode="External"/><Relationship Id="rId7" Type="http://schemas.openxmlformats.org/officeDocument/2006/relationships/hyperlink" Target="https://www.idnes.cz/wiki/soubyznys/shopaholic-nicol-nikola-cechova.K450376" TargetMode="External"/><Relationship Id="rId2" Type="http://schemas.openxmlformats.org/officeDocument/2006/relationships/slide" Target="../slides/slide141.xml"/><Relationship Id="rId1" Type="http://schemas.openxmlformats.org/officeDocument/2006/relationships/notesMaster" Target="../notesMasters/notesMaster1.xml"/><Relationship Id="rId6" Type="http://schemas.openxmlformats.org/officeDocument/2006/relationships/hyperlink" Target="https://www.idnes.cz/wiki/lide-v-cesku/tomas-brinek-tmbk.K464507" TargetMode="External"/><Relationship Id="rId5" Type="http://schemas.openxmlformats.org/officeDocument/2006/relationships/hyperlink" Target="https://www.idnes.cz/wiki/soubyznys/nikol-leitgeb-stibrova.K450084" TargetMode="External"/><Relationship Id="rId4" Type="http://schemas.openxmlformats.org/officeDocument/2006/relationships/hyperlink" Target="https://www.idnes.cz/wiki/soubyznys/leos-mares.K450014" TargetMode="External"/><Relationship Id="rId9" Type="http://schemas.openxmlformats.org/officeDocument/2006/relationships/hyperlink" Target="https://www.idnes.cz/wiki/soubyznys/jirka-kral.K450518" TargetMode="Externa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a:t>
            </a:fld>
            <a:endParaRPr lang="cs-CZ"/>
          </a:p>
        </p:txBody>
      </p:sp>
    </p:spTree>
    <p:extLst>
      <p:ext uri="{BB962C8B-B14F-4D97-AF65-F5344CB8AC3E}">
        <p14:creationId xmlns:p14="http://schemas.microsoft.com/office/powerpoint/2010/main" val="331026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https://metricool.com/history-of-facebook/</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11</a:t>
            </a:fld>
            <a:endParaRPr lang="cs-CZ"/>
          </a:p>
        </p:txBody>
      </p:sp>
    </p:spTree>
    <p:extLst>
      <p:ext uri="{BB962C8B-B14F-4D97-AF65-F5344CB8AC3E}">
        <p14:creationId xmlns:p14="http://schemas.microsoft.com/office/powerpoint/2010/main" val="123924259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102</a:t>
            </a:fld>
            <a:endParaRPr lang="cs-CZ"/>
          </a:p>
        </p:txBody>
      </p:sp>
    </p:spTree>
    <p:extLst>
      <p:ext uri="{BB962C8B-B14F-4D97-AF65-F5344CB8AC3E}">
        <p14:creationId xmlns:p14="http://schemas.microsoft.com/office/powerpoint/2010/main" val="219340983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103</a:t>
            </a:fld>
            <a:endParaRPr lang="cs-CZ"/>
          </a:p>
        </p:txBody>
      </p:sp>
    </p:spTree>
    <p:extLst>
      <p:ext uri="{BB962C8B-B14F-4D97-AF65-F5344CB8AC3E}">
        <p14:creationId xmlns:p14="http://schemas.microsoft.com/office/powerpoint/2010/main" val="250531128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104</a:t>
            </a:fld>
            <a:endParaRPr lang="cs-CZ"/>
          </a:p>
        </p:txBody>
      </p:sp>
    </p:spTree>
    <p:extLst>
      <p:ext uri="{BB962C8B-B14F-4D97-AF65-F5344CB8AC3E}">
        <p14:creationId xmlns:p14="http://schemas.microsoft.com/office/powerpoint/2010/main" val="18839994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105</a:t>
            </a:fld>
            <a:endParaRPr lang="cs-CZ"/>
          </a:p>
        </p:txBody>
      </p:sp>
    </p:spTree>
    <p:extLst>
      <p:ext uri="{BB962C8B-B14F-4D97-AF65-F5344CB8AC3E}">
        <p14:creationId xmlns:p14="http://schemas.microsoft.com/office/powerpoint/2010/main" val="36223487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106</a:t>
            </a:fld>
            <a:endParaRPr lang="cs-CZ"/>
          </a:p>
        </p:txBody>
      </p:sp>
    </p:spTree>
    <p:extLst>
      <p:ext uri="{BB962C8B-B14F-4D97-AF65-F5344CB8AC3E}">
        <p14:creationId xmlns:p14="http://schemas.microsoft.com/office/powerpoint/2010/main" val="141497166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107</a:t>
            </a:fld>
            <a:endParaRPr lang="cs-CZ"/>
          </a:p>
        </p:txBody>
      </p:sp>
    </p:spTree>
    <p:extLst>
      <p:ext uri="{BB962C8B-B14F-4D97-AF65-F5344CB8AC3E}">
        <p14:creationId xmlns:p14="http://schemas.microsoft.com/office/powerpoint/2010/main" val="312479335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108</a:t>
            </a:fld>
            <a:endParaRPr lang="cs-CZ"/>
          </a:p>
        </p:txBody>
      </p:sp>
    </p:spTree>
    <p:extLst>
      <p:ext uri="{BB962C8B-B14F-4D97-AF65-F5344CB8AC3E}">
        <p14:creationId xmlns:p14="http://schemas.microsoft.com/office/powerpoint/2010/main" val="324824426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109</a:t>
            </a:fld>
            <a:endParaRPr lang="cs-CZ"/>
          </a:p>
        </p:txBody>
      </p:sp>
    </p:spTree>
    <p:extLst>
      <p:ext uri="{BB962C8B-B14F-4D97-AF65-F5344CB8AC3E}">
        <p14:creationId xmlns:p14="http://schemas.microsoft.com/office/powerpoint/2010/main" val="91345370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110</a:t>
            </a:fld>
            <a:endParaRPr lang="cs-CZ"/>
          </a:p>
        </p:txBody>
      </p:sp>
    </p:spTree>
    <p:extLst>
      <p:ext uri="{BB962C8B-B14F-4D97-AF65-F5344CB8AC3E}">
        <p14:creationId xmlns:p14="http://schemas.microsoft.com/office/powerpoint/2010/main" val="367622412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111</a:t>
            </a:fld>
            <a:endParaRPr lang="cs-CZ"/>
          </a:p>
        </p:txBody>
      </p:sp>
    </p:spTree>
    <p:extLst>
      <p:ext uri="{BB962C8B-B14F-4D97-AF65-F5344CB8AC3E}">
        <p14:creationId xmlns:p14="http://schemas.microsoft.com/office/powerpoint/2010/main" val="1629739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12</a:t>
            </a:fld>
            <a:endParaRPr lang="cs-CZ"/>
          </a:p>
        </p:txBody>
      </p:sp>
    </p:spTree>
    <p:extLst>
      <p:ext uri="{BB962C8B-B14F-4D97-AF65-F5344CB8AC3E}">
        <p14:creationId xmlns:p14="http://schemas.microsoft.com/office/powerpoint/2010/main" val="310571870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112</a:t>
            </a:fld>
            <a:endParaRPr lang="cs-CZ"/>
          </a:p>
        </p:txBody>
      </p:sp>
    </p:spTree>
    <p:extLst>
      <p:ext uri="{BB962C8B-B14F-4D97-AF65-F5344CB8AC3E}">
        <p14:creationId xmlns:p14="http://schemas.microsoft.com/office/powerpoint/2010/main" val="45533856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113</a:t>
            </a:fld>
            <a:endParaRPr lang="cs-CZ"/>
          </a:p>
        </p:txBody>
      </p:sp>
    </p:spTree>
    <p:extLst>
      <p:ext uri="{BB962C8B-B14F-4D97-AF65-F5344CB8AC3E}">
        <p14:creationId xmlns:p14="http://schemas.microsoft.com/office/powerpoint/2010/main" val="5621117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Řezáč – Web ostrý jak břitva</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114</a:t>
            </a:fld>
            <a:endParaRPr lang="cs-CZ"/>
          </a:p>
        </p:txBody>
      </p:sp>
    </p:spTree>
    <p:extLst>
      <p:ext uri="{BB962C8B-B14F-4D97-AF65-F5344CB8AC3E}">
        <p14:creationId xmlns:p14="http://schemas.microsoft.com/office/powerpoint/2010/main" val="251230243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Řezáč – Web ostrý jak břitva</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115</a:t>
            </a:fld>
            <a:endParaRPr lang="cs-CZ"/>
          </a:p>
        </p:txBody>
      </p:sp>
    </p:spTree>
    <p:extLst>
      <p:ext uri="{BB962C8B-B14F-4D97-AF65-F5344CB8AC3E}">
        <p14:creationId xmlns:p14="http://schemas.microsoft.com/office/powerpoint/2010/main" val="5721264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116</a:t>
            </a:fld>
            <a:endParaRPr lang="cs-CZ"/>
          </a:p>
        </p:txBody>
      </p:sp>
    </p:spTree>
    <p:extLst>
      <p:ext uri="{BB962C8B-B14F-4D97-AF65-F5344CB8AC3E}">
        <p14:creationId xmlns:p14="http://schemas.microsoft.com/office/powerpoint/2010/main" val="81681586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117</a:t>
            </a:fld>
            <a:endParaRPr lang="cs-CZ"/>
          </a:p>
        </p:txBody>
      </p:sp>
    </p:spTree>
    <p:extLst>
      <p:ext uri="{BB962C8B-B14F-4D97-AF65-F5344CB8AC3E}">
        <p14:creationId xmlns:p14="http://schemas.microsoft.com/office/powerpoint/2010/main" val="287778849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118</a:t>
            </a:fld>
            <a:endParaRPr lang="cs-CZ"/>
          </a:p>
        </p:txBody>
      </p:sp>
    </p:spTree>
    <p:extLst>
      <p:ext uri="{BB962C8B-B14F-4D97-AF65-F5344CB8AC3E}">
        <p14:creationId xmlns:p14="http://schemas.microsoft.com/office/powerpoint/2010/main" val="297661573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https://looka.com/blog/wireframe-examples/ </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119</a:t>
            </a:fld>
            <a:endParaRPr lang="cs-CZ"/>
          </a:p>
        </p:txBody>
      </p:sp>
    </p:spTree>
    <p:extLst>
      <p:ext uri="{BB962C8B-B14F-4D97-AF65-F5344CB8AC3E}">
        <p14:creationId xmlns:p14="http://schemas.microsoft.com/office/powerpoint/2010/main" val="308498608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120</a:t>
            </a:fld>
            <a:endParaRPr lang="cs-CZ"/>
          </a:p>
        </p:txBody>
      </p:sp>
    </p:spTree>
    <p:extLst>
      <p:ext uri="{BB962C8B-B14F-4D97-AF65-F5344CB8AC3E}">
        <p14:creationId xmlns:p14="http://schemas.microsoft.com/office/powerpoint/2010/main" val="422561947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121</a:t>
            </a:fld>
            <a:endParaRPr lang="cs-CZ"/>
          </a:p>
        </p:txBody>
      </p:sp>
    </p:spTree>
    <p:extLst>
      <p:ext uri="{BB962C8B-B14F-4D97-AF65-F5344CB8AC3E}">
        <p14:creationId xmlns:p14="http://schemas.microsoft.com/office/powerpoint/2010/main" val="1329526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13</a:t>
            </a:fld>
            <a:endParaRPr lang="cs-CZ"/>
          </a:p>
        </p:txBody>
      </p:sp>
    </p:spTree>
    <p:extLst>
      <p:ext uri="{BB962C8B-B14F-4D97-AF65-F5344CB8AC3E}">
        <p14:creationId xmlns:p14="http://schemas.microsoft.com/office/powerpoint/2010/main" val="412624850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122</a:t>
            </a:fld>
            <a:endParaRPr lang="cs-CZ"/>
          </a:p>
        </p:txBody>
      </p:sp>
    </p:spTree>
    <p:extLst>
      <p:ext uri="{BB962C8B-B14F-4D97-AF65-F5344CB8AC3E}">
        <p14:creationId xmlns:p14="http://schemas.microsoft.com/office/powerpoint/2010/main" val="362138539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123</a:t>
            </a:fld>
            <a:endParaRPr lang="cs-CZ"/>
          </a:p>
        </p:txBody>
      </p:sp>
    </p:spTree>
    <p:extLst>
      <p:ext uri="{BB962C8B-B14F-4D97-AF65-F5344CB8AC3E}">
        <p14:creationId xmlns:p14="http://schemas.microsoft.com/office/powerpoint/2010/main" val="357898594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Influencer marketing je marketingový nástroj, který </a:t>
            </a:r>
            <a:r>
              <a:rPr lang="cs-CZ" sz="1200" b="1" kern="1200" dirty="0">
                <a:solidFill>
                  <a:schemeClr val="tx1"/>
                </a:solidFill>
                <a:effectLst/>
                <a:latin typeface="+mn-lt"/>
                <a:ea typeface="+mn-ea"/>
                <a:cs typeface="+mn-cs"/>
              </a:rPr>
              <a:t>využívá vlivných osobností (influencerů) k propagaci produktu, služby nebo značky.</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Pokud se influencer marketing tvoří s citem, může jít o jeden z</a:t>
            </a:r>
            <a:r>
              <a:rPr lang="cs-CZ" sz="1200" b="1" kern="1200" dirty="0">
                <a:solidFill>
                  <a:schemeClr val="tx1"/>
                </a:solidFill>
                <a:effectLst/>
                <a:latin typeface="+mn-lt"/>
                <a:ea typeface="+mn-ea"/>
                <a:cs typeface="+mn-cs"/>
              </a:rPr>
              <a:t> nejefektivnějších virálních (lavinově se šířících) způsobů</a:t>
            </a:r>
            <a:r>
              <a:rPr lang="cs-CZ" sz="1200" kern="1200" dirty="0">
                <a:solidFill>
                  <a:schemeClr val="tx1"/>
                </a:solidFill>
                <a:effectLst/>
                <a:latin typeface="+mn-lt"/>
                <a:ea typeface="+mn-ea"/>
                <a:cs typeface="+mn-cs"/>
              </a:rPr>
              <a:t>, jak ovládnout trh a získat výraznou konkurenční výhodu. Influencer marketingem lze podpořit </a:t>
            </a:r>
            <a:r>
              <a:rPr lang="cs-CZ" sz="1200" b="1" kern="1200" dirty="0">
                <a:solidFill>
                  <a:schemeClr val="tx1"/>
                </a:solidFill>
                <a:effectLst/>
                <a:latin typeface="+mn-lt"/>
                <a:ea typeface="+mn-ea"/>
                <a:cs typeface="+mn-cs"/>
              </a:rPr>
              <a:t>prodej produktů i povědomí o značce.</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Z pohledu českého zákonodárství je na influencer marketing nahlíženo jako na </a:t>
            </a:r>
            <a:r>
              <a:rPr lang="cs-CZ" sz="1200" b="1" kern="1200" dirty="0">
                <a:solidFill>
                  <a:schemeClr val="tx1"/>
                </a:solidFill>
                <a:effectLst/>
                <a:latin typeface="+mn-lt"/>
                <a:ea typeface="+mn-ea"/>
                <a:cs typeface="+mn-cs"/>
              </a:rPr>
              <a:t>reklamu</a:t>
            </a:r>
            <a:r>
              <a:rPr lang="cs-CZ" sz="1200" kern="1200" dirty="0">
                <a:solidFill>
                  <a:schemeClr val="tx1"/>
                </a:solidFill>
                <a:effectLst/>
                <a:latin typeface="+mn-lt"/>
                <a:ea typeface="+mn-ea"/>
                <a:cs typeface="+mn-cs"/>
              </a:rPr>
              <a:t>. Proto by měly být příspěvky a další obsah viditelně a rozpoznatelně označeny jako reklamní sdělení, například formou </a:t>
            </a:r>
            <a:r>
              <a:rPr lang="cs-CZ" sz="1200" kern="1200" dirty="0" err="1">
                <a:solidFill>
                  <a:schemeClr val="tx1"/>
                </a:solidFill>
                <a:effectLst/>
                <a:latin typeface="+mn-lt"/>
                <a:ea typeface="+mn-ea"/>
                <a:cs typeface="+mn-cs"/>
              </a:rPr>
              <a:t>tagů</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spoluprace</a:t>
            </a:r>
            <a:r>
              <a:rPr lang="cs-CZ" sz="1200" kern="1200" dirty="0">
                <a:solidFill>
                  <a:schemeClr val="tx1"/>
                </a:solidFill>
                <a:effectLst/>
                <a:latin typeface="+mn-lt"/>
                <a:ea typeface="+mn-ea"/>
                <a:cs typeface="+mn-cs"/>
              </a:rPr>
              <a:t>, #ad) nebo jakoukoliv jinou rozpoznatelnou formou.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a:solidFill>
                <a:schemeClr val="tx1"/>
              </a:solidFill>
              <a:effectLst/>
              <a:latin typeface="+mn-lt"/>
              <a:ea typeface="+mn-ea"/>
              <a:cs typeface="+mn-cs"/>
            </a:endParaRPr>
          </a:p>
          <a:p>
            <a:endParaRPr lang="cs-CZ" dirty="0"/>
          </a:p>
        </p:txBody>
      </p:sp>
      <p:sp>
        <p:nvSpPr>
          <p:cNvPr id="4" name="Zástupný objekt pre číslo snímky 3"/>
          <p:cNvSpPr>
            <a:spLocks noGrp="1"/>
          </p:cNvSpPr>
          <p:nvPr>
            <p:ph type="sldNum" sz="quarter" idx="5"/>
          </p:nvPr>
        </p:nvSpPr>
        <p:spPr/>
        <p:txBody>
          <a:bodyPr/>
          <a:lstStyle/>
          <a:p>
            <a:fld id="{DDD4000A-37E1-4D72-B31A-77993FD77D47}" type="slidenum">
              <a:rPr lang="cs-CZ" smtClean="0"/>
              <a:t>125</a:t>
            </a:fld>
            <a:endParaRPr lang="cs-CZ"/>
          </a:p>
        </p:txBody>
      </p:sp>
    </p:spTree>
    <p:extLst>
      <p:ext uri="{BB962C8B-B14F-4D97-AF65-F5344CB8AC3E}">
        <p14:creationId xmlns:p14="http://schemas.microsoft.com/office/powerpoint/2010/main" val="41504685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cs-CZ" dirty="0"/>
              <a:t>Představte si dva uživatele sociálních sítí. Jeden je herec nebo zpěvák, kterého zná celá země a na sociálních sítích jej sleduje skoro milion fanoušků. Druhý je trenér z místního fitka a na sítích má tisícovku sledujících. Kdo je z této dvojice influencerem? Influenceři mohou být oba. </a:t>
            </a:r>
          </a:p>
          <a:p>
            <a:r>
              <a:rPr lang="cs-CZ" dirty="0"/>
              <a:t>Definic slova influencer je mnoho. Slovo “influencer” pochází z anglického slova “influence”, což znamená “</a:t>
            </a:r>
            <a:r>
              <a:rPr lang="cs-CZ" b="1" dirty="0"/>
              <a:t>vliv</a:t>
            </a:r>
            <a:r>
              <a:rPr lang="cs-CZ" dirty="0"/>
              <a:t>” nebo “</a:t>
            </a:r>
            <a:r>
              <a:rPr lang="cs-CZ" b="1" dirty="0"/>
              <a:t>ovlivňovat</a:t>
            </a:r>
            <a:r>
              <a:rPr lang="cs-CZ" dirty="0"/>
              <a:t>“. Influencer je tedy osoba, která ovlivňuje (druhou osobou).</a:t>
            </a:r>
          </a:p>
          <a:p>
            <a:r>
              <a:rPr lang="cs-CZ" dirty="0"/>
              <a:t>Slovo už naplno proniklo i do českého jazyka, důkazem je jeho přizpůsobení se jazykovým normám a to, že ho používáme bez problému ve všech pádech. V </a:t>
            </a:r>
            <a:r>
              <a:rPr lang="cs-CZ" b="1" dirty="0"/>
              <a:t>marketingovém kontextu</a:t>
            </a:r>
            <a:r>
              <a:rPr lang="cs-CZ" dirty="0"/>
              <a:t> slovo influencer je spojeno taky s ovlivňováním, ale ještě více s </a:t>
            </a:r>
            <a:r>
              <a:rPr lang="cs-CZ" b="1" dirty="0"/>
              <a:t>promováním produktů</a:t>
            </a:r>
            <a:r>
              <a:rPr lang="cs-CZ" dirty="0"/>
              <a:t> potenciálním kupujícím z řady sledujících.</a:t>
            </a:r>
          </a:p>
          <a:p>
            <a:r>
              <a:rPr lang="cs-CZ" dirty="0"/>
              <a:t>Dnes se však pojmem influencer označují především tvůrci obsahu – fotek a zejména videí – šířeného na sociálních sítích.</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1" kern="1200" dirty="0">
                <a:solidFill>
                  <a:schemeClr val="tx1"/>
                </a:solidFill>
                <a:effectLst/>
                <a:latin typeface="+mn-lt"/>
                <a:ea typeface="+mn-ea"/>
                <a:cs typeface="+mn-cs"/>
              </a:rPr>
              <a:t>Influencerem</a:t>
            </a:r>
            <a:r>
              <a:rPr lang="cs-CZ" sz="1200" kern="1200" dirty="0">
                <a:solidFill>
                  <a:schemeClr val="tx1"/>
                </a:solidFill>
                <a:effectLst/>
                <a:latin typeface="+mn-lt"/>
                <a:ea typeface="+mn-ea"/>
                <a:cs typeface="+mn-cs"/>
              </a:rPr>
              <a:t> může být kdokoli, kdo má určitý vliv na své specifické publikum. Klíčové je, aby daná osobnost měla relevantní počet fanoušků (followerů) a mohla tak ovlivnit nákupní chování svého publika. Influencerem může být </a:t>
            </a:r>
            <a:r>
              <a:rPr lang="cs-CZ" sz="1200" b="1" kern="1200" dirty="0">
                <a:solidFill>
                  <a:schemeClr val="tx1"/>
                </a:solidFill>
                <a:effectLst/>
                <a:latin typeface="+mn-lt"/>
                <a:ea typeface="+mn-ea"/>
                <a:cs typeface="+mn-cs"/>
              </a:rPr>
              <a:t>novinář</a:t>
            </a:r>
            <a:r>
              <a:rPr lang="cs-CZ" sz="1200" kern="1200" dirty="0">
                <a:solidFill>
                  <a:schemeClr val="tx1"/>
                </a:solidFill>
                <a:effectLst/>
                <a:latin typeface="+mn-lt"/>
                <a:ea typeface="+mn-ea"/>
                <a:cs typeface="+mn-cs"/>
              </a:rPr>
              <a:t>, </a:t>
            </a:r>
            <a:r>
              <a:rPr lang="cs-CZ" sz="1200" b="1" kern="1200" dirty="0">
                <a:solidFill>
                  <a:schemeClr val="tx1"/>
                </a:solidFill>
                <a:effectLst/>
                <a:latin typeface="+mn-lt"/>
                <a:ea typeface="+mn-ea"/>
                <a:cs typeface="+mn-cs"/>
              </a:rPr>
              <a:t>celebrita</a:t>
            </a:r>
            <a:r>
              <a:rPr lang="cs-CZ" sz="1200" kern="1200" dirty="0">
                <a:solidFill>
                  <a:schemeClr val="tx1"/>
                </a:solidFill>
                <a:effectLst/>
                <a:latin typeface="+mn-lt"/>
                <a:ea typeface="+mn-ea"/>
                <a:cs typeface="+mn-cs"/>
              </a:rPr>
              <a:t>, </a:t>
            </a:r>
            <a:r>
              <a:rPr lang="cs-CZ" sz="1200" b="1" kern="1200" dirty="0">
                <a:solidFill>
                  <a:schemeClr val="tx1"/>
                </a:solidFill>
                <a:effectLst/>
                <a:latin typeface="+mn-lt"/>
                <a:ea typeface="+mn-ea"/>
                <a:cs typeface="+mn-cs"/>
              </a:rPr>
              <a:t>sportovec</a:t>
            </a:r>
            <a:r>
              <a:rPr lang="cs-CZ" sz="1200" kern="1200" dirty="0">
                <a:solidFill>
                  <a:schemeClr val="tx1"/>
                </a:solidFill>
                <a:effectLst/>
                <a:latin typeface="+mn-lt"/>
                <a:ea typeface="+mn-ea"/>
                <a:cs typeface="+mn-cs"/>
              </a:rPr>
              <a:t>, </a:t>
            </a:r>
            <a:r>
              <a:rPr lang="cs-CZ" sz="1200" b="1" kern="1200" dirty="0">
                <a:solidFill>
                  <a:schemeClr val="tx1"/>
                </a:solidFill>
                <a:effectLst/>
                <a:latin typeface="+mn-lt"/>
                <a:ea typeface="+mn-ea"/>
                <a:cs typeface="+mn-cs"/>
              </a:rPr>
              <a:t>odborník </a:t>
            </a:r>
            <a:r>
              <a:rPr lang="cs-CZ" sz="1200" kern="1200" dirty="0">
                <a:solidFill>
                  <a:schemeClr val="tx1"/>
                </a:solidFill>
                <a:effectLst/>
                <a:latin typeface="+mn-lt"/>
                <a:ea typeface="+mn-ea"/>
                <a:cs typeface="+mn-cs"/>
              </a:rPr>
              <a:t>na určitou oblast nebo jakákoli osoba, která má ve veřejném prostoru vliv nebo dostatečný dosah. Počet fanoušků ale není vždy jediný důležitý ukazatel. Spolupráce s několika </a:t>
            </a:r>
            <a:r>
              <a:rPr lang="cs-CZ" sz="1200" b="1" kern="1200" dirty="0" err="1">
                <a:solidFill>
                  <a:schemeClr val="tx1"/>
                </a:solidFill>
                <a:effectLst/>
                <a:latin typeface="+mn-lt"/>
                <a:ea typeface="+mn-ea"/>
                <a:cs typeface="+mn-cs"/>
              </a:rPr>
              <a:t>mikroinfluencery</a:t>
            </a:r>
            <a:r>
              <a:rPr lang="cs-CZ" sz="1200" kern="1200" dirty="0">
                <a:solidFill>
                  <a:schemeClr val="tx1"/>
                </a:solidFill>
                <a:effectLst/>
                <a:latin typeface="+mn-lt"/>
                <a:ea typeface="+mn-ea"/>
                <a:cs typeface="+mn-cs"/>
              </a:rPr>
              <a:t> může být v mnoha případech efektivnější a levnější než spolupráce s jedním známým influencerem, obzvlášť pokud propagujete specifický produkt pro úzkou cílovou skupinu. Protože zde jde spíše o to, z</a:t>
            </a:r>
            <a:r>
              <a:rPr lang="cs-CZ" dirty="0"/>
              <a:t>a jakým účelem vás lidé, které sami neznáte, sledují. Pojem influencer můžeme krkolomně přeložit jako “vlivný uživatel internetu”. Vliv bývá vymezený specifickou </a:t>
            </a:r>
            <a:r>
              <a:rPr lang="cs-CZ" b="1" dirty="0"/>
              <a:t>cílovou skupinou a zaměřením</a:t>
            </a:r>
            <a:r>
              <a:rPr lang="cs-CZ" dirty="0"/>
              <a:t>. Dopad na své sledující však může influencer mít jak s miliony, tak i s tisíci sledujícími. Právě vliv na nákupní rozhodování a preference ostatních uživatelů je u influencerů naprosto stěžejní.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Platón, Sokrates, Aristoteles nebo třeba Jan Hus – osobnosti, které svým chováním ovlivňovaly ostatní, a můžeme je tak považovat za jedny z prvních </a:t>
            </a:r>
            <a:r>
              <a:rPr lang="cs-CZ" sz="1200" kern="1200" dirty="0" err="1">
                <a:solidFill>
                  <a:schemeClr val="tx1"/>
                </a:solidFill>
                <a:effectLst/>
                <a:latin typeface="+mn-lt"/>
                <a:ea typeface="+mn-ea"/>
                <a:cs typeface="+mn-cs"/>
              </a:rPr>
              <a:t>infuencerů</a:t>
            </a:r>
            <a:r>
              <a:rPr lang="cs-CZ" sz="1200" kern="1200" dirty="0">
                <a:solidFill>
                  <a:schemeClr val="tx1"/>
                </a:solidFill>
                <a:effectLst/>
                <a:latin typeface="+mn-lt"/>
                <a:ea typeface="+mn-ea"/>
                <a:cs typeface="+mn-cs"/>
              </a:rPr>
              <a:t>. Za první </a:t>
            </a:r>
            <a:r>
              <a:rPr lang="cs-CZ" sz="1200" kern="1200" dirty="0" err="1">
                <a:solidFill>
                  <a:schemeClr val="tx1"/>
                </a:solidFill>
                <a:effectLst/>
                <a:latin typeface="+mn-lt"/>
                <a:ea typeface="+mn-ea"/>
                <a:cs typeface="+mn-cs"/>
              </a:rPr>
              <a:t>influencerku</a:t>
            </a:r>
            <a:r>
              <a:rPr lang="cs-CZ" sz="1200" kern="1200" dirty="0">
                <a:solidFill>
                  <a:schemeClr val="tx1"/>
                </a:solidFill>
                <a:effectLst/>
                <a:latin typeface="+mn-lt"/>
                <a:ea typeface="+mn-ea"/>
                <a:cs typeface="+mn-cs"/>
              </a:rPr>
              <a:t> využitou v marketingu se pak považuje Nancy Green, která se v roce 1890 stala tváří kampaně na palačinky Davis </a:t>
            </a:r>
            <a:r>
              <a:rPr lang="cs-CZ" sz="1200" kern="1200" dirty="0" err="1">
                <a:solidFill>
                  <a:schemeClr val="tx1"/>
                </a:solidFill>
                <a:effectLst/>
                <a:latin typeface="+mn-lt"/>
                <a:ea typeface="+mn-ea"/>
                <a:cs typeface="+mn-cs"/>
              </a:rPr>
              <a:t>Milling</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Company</a:t>
            </a:r>
            <a:r>
              <a:rPr lang="cs-CZ"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V souvislosti s propagací na sociálních sítích často narazíme také na pojem </a:t>
            </a:r>
            <a:r>
              <a:rPr lang="cs-CZ" b="1" dirty="0"/>
              <a:t>ambasador</a:t>
            </a:r>
            <a:r>
              <a:rPr lang="cs-CZ" dirty="0"/>
              <a:t>. Stále jde o influencera, který je ale se značkou spojován intenzivněji než například v rámci jednorázové spolupráce. Jedná se tedy o dlouhodobější vztah. </a:t>
            </a:r>
            <a:r>
              <a:rPr lang="cs-CZ" dirty="0" err="1"/>
              <a:t>Ambasadoring</a:t>
            </a:r>
            <a:r>
              <a:rPr lang="cs-CZ" dirty="0"/>
              <a:t> někdy ani nemusí být placený. Výjimkou totiž nejsou případy, kdy se ambasador zrodí spontánně zkrátka proto, že má ke značce sám osobní vztah. Zvláště ve vztazích mezi firmami se pak stále větší oblibě těší takzvaný </a:t>
            </a:r>
            <a:r>
              <a:rPr lang="cs-CZ" b="1" dirty="0" err="1"/>
              <a:t>LinkedIn</a:t>
            </a:r>
            <a:r>
              <a:rPr lang="cs-CZ" b="1" dirty="0"/>
              <a:t> </a:t>
            </a:r>
            <a:r>
              <a:rPr lang="cs-CZ" b="1" dirty="0" err="1"/>
              <a:t>Ambasadoring</a:t>
            </a:r>
            <a:r>
              <a:rPr lang="cs-CZ" b="1" dirty="0"/>
              <a:t>, </a:t>
            </a:r>
            <a:r>
              <a:rPr lang="cs-CZ" dirty="0"/>
              <a:t>kde za firmu velmi aktivně vystupují její zaměstnanci</a:t>
            </a:r>
            <a:r>
              <a:rPr lang="cs-CZ" b="1" dirty="0"/>
              <a:t>.</a:t>
            </a:r>
            <a:endParaRPr lang="cs-CZ" sz="1200" kern="1200" dirty="0">
              <a:solidFill>
                <a:schemeClr val="tx1"/>
              </a:solidFill>
              <a:effectLst/>
              <a:latin typeface="+mn-lt"/>
              <a:ea typeface="+mn-ea"/>
              <a:cs typeface="+mn-cs"/>
            </a:endParaRPr>
          </a:p>
        </p:txBody>
      </p:sp>
      <p:sp>
        <p:nvSpPr>
          <p:cNvPr id="4" name="Zástupný objekt pre číslo snímky 3"/>
          <p:cNvSpPr>
            <a:spLocks noGrp="1"/>
          </p:cNvSpPr>
          <p:nvPr>
            <p:ph type="sldNum" sz="quarter" idx="5"/>
          </p:nvPr>
        </p:nvSpPr>
        <p:spPr/>
        <p:txBody>
          <a:bodyPr/>
          <a:lstStyle/>
          <a:p>
            <a:fld id="{DDD4000A-37E1-4D72-B31A-77993FD77D47}" type="slidenum">
              <a:rPr lang="cs-CZ" smtClean="0"/>
              <a:t>126</a:t>
            </a:fld>
            <a:endParaRPr lang="cs-CZ"/>
          </a:p>
        </p:txBody>
      </p:sp>
    </p:spTree>
    <p:extLst>
      <p:ext uri="{BB962C8B-B14F-4D97-AF65-F5344CB8AC3E}">
        <p14:creationId xmlns:p14="http://schemas.microsoft.com/office/powerpoint/2010/main" val="108394506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cs-CZ" dirty="0"/>
              <a:t>V portfoliu českých marketingových agentur zabývajících se influencer marketingem zatím povětšinou chybí virtuální </a:t>
            </a:r>
            <a:r>
              <a:rPr lang="cs-CZ" dirty="0" err="1"/>
              <a:t>influenceři</a:t>
            </a:r>
            <a:r>
              <a:rPr lang="cs-CZ" dirty="0"/>
              <a:t>.</a:t>
            </a:r>
          </a:p>
          <a:p>
            <a:r>
              <a:rPr lang="cs-CZ" dirty="0"/>
              <a:t>Ti se narodili v grafických studiích pod rukama specialistů na CGI, tedy počítačovou grafiku třeba do filmů. Nejsou sice z masa a kostí, ale informaci umí svým </a:t>
            </a:r>
            <a:r>
              <a:rPr lang="cs-CZ" dirty="0" err="1"/>
              <a:t>followerům</a:t>
            </a:r>
            <a:r>
              <a:rPr lang="cs-CZ" dirty="0"/>
              <a:t> předat možná o to lépe. Nikdy nemají špatnou náladu ani jiné indispozice, nemají akné a umí pracovat nonstop.</a:t>
            </a:r>
          </a:p>
          <a:p>
            <a:r>
              <a:rPr lang="cs-CZ" dirty="0"/>
              <a:t>Vývoj virtuálních influencerů aktuálně není úplně levnou záležitostí, u těch nejlepších stojí stovky tisíc dolarů. Avšak postupně se i toto stává dostupnější. </a:t>
            </a:r>
          </a:p>
          <a:p>
            <a:r>
              <a:rPr lang="cs-CZ" dirty="0"/>
              <a:t>Ani život robota však není zadarmo. Stojí za ním týmy složené z marketérů, sociologů, </a:t>
            </a:r>
            <a:r>
              <a:rPr lang="cs-CZ" dirty="0" err="1"/>
              <a:t>videomakerů</a:t>
            </a:r>
            <a:r>
              <a:rPr lang="cs-CZ" dirty="0"/>
              <a:t>, fotografů a samozřejmě grafiků, ale vyplatí se to. Mileniálové, generace Z a příslušníci nejmladší generace </a:t>
            </a:r>
            <a:r>
              <a:rPr lang="cs-CZ" dirty="0" err="1"/>
              <a:t>Alpha</a:t>
            </a:r>
            <a:r>
              <a:rPr lang="cs-CZ" dirty="0"/>
              <a:t> roboty nadšeně sledují, jsou jich miliony.</a:t>
            </a:r>
          </a:p>
          <a:p>
            <a:r>
              <a:rPr lang="cs-CZ" dirty="0"/>
              <a:t>V právní rovině s sebou však přinášejí i určitá rizika. Momentálně není například zcela jasné, kdo je za jednání virtuálního influencera odpovědný, pokud funguje za pomoci umělé inteligence. Tato odpovědnost může být přitom řešena ve zcela praktických případech, například pokud virtuální influencer zasahuje do práv třetích osob nebo propaguje nezákonný obsah.</a:t>
            </a:r>
          </a:p>
          <a:p>
            <a:r>
              <a:rPr lang="cs-CZ" dirty="0"/>
              <a:t>V případech, kdy je odpovědnost dána, může nastat problém s identifikací odpovědné osoby, protože osoba za virtuálním influencerem může v určitém rozsahu zůstávat v anonymitě.</a:t>
            </a:r>
          </a:p>
          <a:p>
            <a:r>
              <a:rPr lang="cs-CZ" dirty="0"/>
              <a:t>Ani tyto pochyby nemohou zastavit byznys. Předpovědi už mluví o tom, že do roku 2025 virtuální </a:t>
            </a:r>
            <a:r>
              <a:rPr lang="cs-CZ" dirty="0" err="1"/>
              <a:t>influenceři</a:t>
            </a:r>
            <a:r>
              <a:rPr lang="cs-CZ" dirty="0"/>
              <a:t> shrábnou 30 procent rozpočtů na influencer marketing… Nevěříte? @</a:t>
            </a:r>
            <a:r>
              <a:rPr lang="cs-CZ" dirty="0" err="1"/>
              <a:t>lilmiquela</a:t>
            </a:r>
            <a:r>
              <a:rPr lang="cs-CZ" dirty="0"/>
              <a:t>, kterou sledují přes tři miliony followerů, má navázané spolupráce s </a:t>
            </a:r>
            <a:r>
              <a:rPr lang="cs-CZ" dirty="0" err="1"/>
              <a:t>Calvin</a:t>
            </a:r>
            <a:r>
              <a:rPr lang="cs-CZ" dirty="0"/>
              <a:t> Klein, Samsung a mnoha dalšími značkami a za post na </a:t>
            </a:r>
            <a:r>
              <a:rPr lang="cs-CZ" dirty="0" err="1"/>
              <a:t>Instagramu</a:t>
            </a:r>
            <a:r>
              <a:rPr lang="cs-CZ" dirty="0"/>
              <a:t> si účtuje desítky tisíc dolarů.</a:t>
            </a:r>
          </a:p>
          <a:p>
            <a:r>
              <a:rPr lang="cs-CZ" dirty="0"/>
              <a:t>A kruh se uzavřel. I virtuální </a:t>
            </a:r>
            <a:r>
              <a:rPr lang="cs-CZ" dirty="0" err="1"/>
              <a:t>influenceři</a:t>
            </a:r>
            <a:r>
              <a:rPr lang="cs-CZ" dirty="0"/>
              <a:t> už jsou drazí. Tedy mají-li sledovanost. A tak si značky jako KFC, Samsung nebo Puma vytvářejí vlastní </a:t>
            </a:r>
            <a:r>
              <a:rPr lang="cs-CZ" dirty="0" err="1"/>
              <a:t>influencery</a:t>
            </a:r>
            <a:r>
              <a:rPr lang="cs-CZ" dirty="0"/>
              <a:t>. Třeba i slovenská Tatra bank. Její </a:t>
            </a:r>
            <a:r>
              <a:rPr lang="cs-CZ" dirty="0" err="1"/>
              <a:t>Bejby</a:t>
            </a:r>
            <a:r>
              <a:rPr lang="cs-CZ" dirty="0"/>
              <a:t> Blue skládá hudbu, rapuje, natáčí klipy, hraje počítačové hry… A je patronkou studentského účtu.</a:t>
            </a:r>
          </a:p>
          <a:p>
            <a:endParaRPr lang="cs-CZ" dirty="0"/>
          </a:p>
        </p:txBody>
      </p:sp>
      <p:sp>
        <p:nvSpPr>
          <p:cNvPr id="4" name="Zástupný objekt pre číslo snímky 3"/>
          <p:cNvSpPr>
            <a:spLocks noGrp="1"/>
          </p:cNvSpPr>
          <p:nvPr>
            <p:ph type="sldNum" sz="quarter" idx="5"/>
          </p:nvPr>
        </p:nvSpPr>
        <p:spPr/>
        <p:txBody>
          <a:bodyPr/>
          <a:lstStyle/>
          <a:p>
            <a:fld id="{DDD4000A-37E1-4D72-B31A-77993FD77D47}" type="slidenum">
              <a:rPr lang="cs-CZ" smtClean="0"/>
              <a:t>127</a:t>
            </a:fld>
            <a:endParaRPr lang="cs-CZ"/>
          </a:p>
        </p:txBody>
      </p:sp>
    </p:spTree>
    <p:extLst>
      <p:ext uri="{BB962C8B-B14F-4D97-AF65-F5344CB8AC3E}">
        <p14:creationId xmlns:p14="http://schemas.microsoft.com/office/powerpoint/2010/main" val="167714420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cs-CZ" dirty="0"/>
              <a:t>Jedině naší pozorností. Co zaléváme, to kvete, a to v přeneseném významu platí i v téhle oblasti. Popularitu potvrzují čísla sledovatelů při jménu </a:t>
            </a:r>
            <a:r>
              <a:rPr lang="cs-CZ" dirty="0" err="1"/>
              <a:t>infleuncera</a:t>
            </a:r>
            <a:r>
              <a:rPr lang="cs-CZ" dirty="0"/>
              <a:t> na sociální sítí, nebo také to, kolik lidí v průměru měsíčně hledá vybraná zvučná jména influencerů české scény.</a:t>
            </a:r>
          </a:p>
          <a:p>
            <a:r>
              <a:rPr lang="cs-CZ" dirty="0"/>
              <a:t>Názory?</a:t>
            </a:r>
          </a:p>
        </p:txBody>
      </p:sp>
      <p:sp>
        <p:nvSpPr>
          <p:cNvPr id="4" name="Zástupný objekt pre číslo snímky 3"/>
          <p:cNvSpPr>
            <a:spLocks noGrp="1"/>
          </p:cNvSpPr>
          <p:nvPr>
            <p:ph type="sldNum" sz="quarter" idx="5"/>
          </p:nvPr>
        </p:nvSpPr>
        <p:spPr/>
        <p:txBody>
          <a:bodyPr/>
          <a:lstStyle/>
          <a:p>
            <a:fld id="{DDD4000A-37E1-4D72-B31A-77993FD77D47}" type="slidenum">
              <a:rPr lang="cs-CZ" smtClean="0"/>
              <a:t>128</a:t>
            </a:fld>
            <a:endParaRPr lang="cs-CZ"/>
          </a:p>
        </p:txBody>
      </p:sp>
    </p:spTree>
    <p:extLst>
      <p:ext uri="{BB962C8B-B14F-4D97-AF65-F5344CB8AC3E}">
        <p14:creationId xmlns:p14="http://schemas.microsoft.com/office/powerpoint/2010/main" val="255162110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cs-CZ" dirty="0"/>
              <a:t>Proč o tom ale mluvím? SEO akademie se rozhodli na </a:t>
            </a:r>
            <a:r>
              <a:rPr lang="cs-CZ" b="1" dirty="0"/>
              <a:t>popularitu</a:t>
            </a:r>
            <a:r>
              <a:rPr lang="cs-CZ" dirty="0"/>
              <a:t> podívat </a:t>
            </a:r>
            <a:r>
              <a:rPr lang="cs-CZ" b="1" dirty="0"/>
              <a:t>podle jiné metriky</a:t>
            </a:r>
            <a:r>
              <a:rPr lang="cs-CZ" dirty="0"/>
              <a:t> a tou je: </a:t>
            </a:r>
            <a:r>
              <a:rPr lang="cs-CZ" b="1" dirty="0"/>
              <a:t>kolik lidí</a:t>
            </a:r>
            <a:r>
              <a:rPr lang="cs-CZ" dirty="0"/>
              <a:t> v průměru </a:t>
            </a:r>
            <a:r>
              <a:rPr lang="cs-CZ" b="1" dirty="0"/>
              <a:t>měsíčně hledá</a:t>
            </a:r>
            <a:r>
              <a:rPr lang="cs-CZ" dirty="0"/>
              <a:t> vybraná zvučná </a:t>
            </a:r>
            <a:r>
              <a:rPr lang="cs-CZ" b="1" dirty="0"/>
              <a:t>jména influencerů české scény</a:t>
            </a:r>
            <a:r>
              <a:rPr lang="cs-CZ" dirty="0"/>
              <a:t>. Využili k tomu </a:t>
            </a:r>
            <a:r>
              <a:rPr lang="cs-CZ" b="1" dirty="0"/>
              <a:t>nástroj </a:t>
            </a:r>
            <a:r>
              <a:rPr lang="cs-CZ" b="1" dirty="0" err="1"/>
              <a:t>Collabim</a:t>
            </a:r>
            <a:r>
              <a:rPr lang="cs-CZ" b="0" dirty="0"/>
              <a:t>, který  </a:t>
            </a:r>
            <a:r>
              <a:rPr lang="cs-CZ" dirty="0"/>
              <a:t>se dá využít na </a:t>
            </a:r>
            <a:r>
              <a:rPr lang="cs-CZ" b="1" dirty="0"/>
              <a:t>zjišťování hledaností čehokoli.</a:t>
            </a:r>
            <a:r>
              <a:rPr lang="cs-CZ" dirty="0"/>
              <a:t> Je to skvělý příklad pro pochopení užitečnosti analytického nástroje tohoto druhu pro kohokoli, kdo dělá obsah. Tvořit obsah se dá i bez analytiky, ale </a:t>
            </a:r>
            <a:r>
              <a:rPr lang="cs-CZ" b="1" dirty="0"/>
              <a:t>s </a:t>
            </a:r>
            <a:r>
              <a:rPr lang="cs-CZ" b="1" dirty="0" err="1"/>
              <a:t>Collabimem</a:t>
            </a:r>
            <a:r>
              <a:rPr lang="cs-CZ" b="1" dirty="0"/>
              <a:t> přesně víte</a:t>
            </a:r>
            <a:r>
              <a:rPr lang="cs-CZ" dirty="0"/>
              <a:t>, </a:t>
            </a:r>
            <a:r>
              <a:rPr lang="cs-CZ" b="1" dirty="0"/>
              <a:t>co lidé hledají</a:t>
            </a:r>
            <a:r>
              <a:rPr lang="cs-CZ" dirty="0"/>
              <a:t>, co je </a:t>
            </a:r>
            <a:r>
              <a:rPr lang="cs-CZ" b="1" dirty="0"/>
              <a:t>zajímá</a:t>
            </a:r>
            <a:r>
              <a:rPr lang="cs-CZ" dirty="0"/>
              <a:t> a vy můžete být těmi, kteří jim </a:t>
            </a:r>
            <a:r>
              <a:rPr lang="cs-CZ" b="1" dirty="0"/>
              <a:t>poskytnou odpovědi</a:t>
            </a:r>
            <a:r>
              <a:rPr lang="cs-CZ" dirty="0"/>
              <a:t>. Hloubková SEO analýza umožní krásné odhalit specifická témata s daném odvětví a pokud se firma zaměří na tyto témata, může vytvořit velmi unikátní a žádaný obsah se skvělým </a:t>
            </a:r>
            <a:r>
              <a:rPr lang="cs-CZ" dirty="0" err="1"/>
              <a:t>rankingem</a:t>
            </a:r>
            <a:r>
              <a:rPr lang="cs-CZ" dirty="0"/>
              <a:t>.</a:t>
            </a:r>
          </a:p>
        </p:txBody>
      </p:sp>
      <p:sp>
        <p:nvSpPr>
          <p:cNvPr id="4" name="Zástupný objekt pre číslo snímky 3"/>
          <p:cNvSpPr>
            <a:spLocks noGrp="1"/>
          </p:cNvSpPr>
          <p:nvPr>
            <p:ph type="sldNum" sz="quarter" idx="5"/>
          </p:nvPr>
        </p:nvSpPr>
        <p:spPr/>
        <p:txBody>
          <a:bodyPr/>
          <a:lstStyle/>
          <a:p>
            <a:fld id="{DDD4000A-37E1-4D72-B31A-77993FD77D47}" type="slidenum">
              <a:rPr lang="cs-CZ" smtClean="0"/>
              <a:t>129</a:t>
            </a:fld>
            <a:endParaRPr lang="cs-CZ"/>
          </a:p>
        </p:txBody>
      </p:sp>
    </p:spTree>
    <p:extLst>
      <p:ext uri="{BB962C8B-B14F-4D97-AF65-F5344CB8AC3E}">
        <p14:creationId xmlns:p14="http://schemas.microsoft.com/office/powerpoint/2010/main" val="9775828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cs-CZ" dirty="0"/>
              <a:t>Jak je možné vidět v </a:t>
            </a:r>
            <a:r>
              <a:rPr lang="cs-CZ" dirty="0" err="1"/>
              <a:t>datasetech</a:t>
            </a:r>
            <a:r>
              <a:rPr lang="cs-CZ" dirty="0"/>
              <a:t> z nástroje </a:t>
            </a:r>
            <a:r>
              <a:rPr lang="cs-CZ" dirty="0" err="1"/>
              <a:t>Collabim</a:t>
            </a:r>
            <a:r>
              <a:rPr lang="cs-CZ" dirty="0"/>
              <a:t>, lidé hledají dané </a:t>
            </a:r>
            <a:r>
              <a:rPr lang="cs-CZ" dirty="0" err="1"/>
              <a:t>influencery</a:t>
            </a:r>
            <a:r>
              <a:rPr lang="cs-CZ" dirty="0"/>
              <a:t> i v spojitosti s jinými slovy. My jsme se rozhodli soustředit pouze na </a:t>
            </a:r>
            <a:r>
              <a:rPr lang="cs-CZ" b="1" dirty="0"/>
              <a:t>dotazy s jménem nebo přezdívkou</a:t>
            </a:r>
            <a:r>
              <a:rPr lang="cs-CZ" dirty="0"/>
              <a:t>. Jinak by počtu hledaní bylo ještě více, ale pokud už samotné jméno udělá několik tisíc, je zřetelné, že jde o hvězdu a nemusíme v sčítání pokračovat. Někdy nastane takzvaná </a:t>
            </a:r>
            <a:r>
              <a:rPr lang="cs-CZ" b="1" dirty="0" err="1"/>
              <a:t>klasterizace</a:t>
            </a:r>
            <a:r>
              <a:rPr lang="cs-CZ" dirty="0"/>
              <a:t> a </a:t>
            </a:r>
            <a:r>
              <a:rPr lang="cs-CZ" b="1" dirty="0"/>
              <a:t>stejná klíčová slova</a:t>
            </a:r>
            <a:r>
              <a:rPr lang="cs-CZ" dirty="0"/>
              <a:t> (například jedno je s mezerou nebo bez interpunkce) mají </a:t>
            </a:r>
            <a:r>
              <a:rPr lang="cs-CZ" b="1" dirty="0"/>
              <a:t>stejnou hledanost.</a:t>
            </a:r>
            <a:r>
              <a:rPr lang="cs-CZ" dirty="0"/>
              <a:t> Tehdy je potřeba pracovat jenom s jedním číslem a nesčítat dané hledanosti.</a:t>
            </a:r>
          </a:p>
          <a:p>
            <a:endParaRPr lang="cs-CZ" dirty="0"/>
          </a:p>
        </p:txBody>
      </p:sp>
      <p:sp>
        <p:nvSpPr>
          <p:cNvPr id="4" name="Zástupný objekt pre číslo snímky 3"/>
          <p:cNvSpPr>
            <a:spLocks noGrp="1"/>
          </p:cNvSpPr>
          <p:nvPr>
            <p:ph type="sldNum" sz="quarter" idx="5"/>
          </p:nvPr>
        </p:nvSpPr>
        <p:spPr/>
        <p:txBody>
          <a:bodyPr/>
          <a:lstStyle/>
          <a:p>
            <a:fld id="{DDD4000A-37E1-4D72-B31A-77993FD77D47}" type="slidenum">
              <a:rPr lang="cs-CZ" smtClean="0"/>
              <a:t>130</a:t>
            </a:fld>
            <a:endParaRPr lang="cs-CZ"/>
          </a:p>
        </p:txBody>
      </p:sp>
    </p:spTree>
    <p:extLst>
      <p:ext uri="{BB962C8B-B14F-4D97-AF65-F5344CB8AC3E}">
        <p14:creationId xmlns:p14="http://schemas.microsoft.com/office/powerpoint/2010/main" val="333532702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cs-CZ" sz="1200" kern="1200" dirty="0">
                <a:solidFill>
                  <a:schemeClr val="tx1"/>
                </a:solidFill>
                <a:effectLst/>
                <a:latin typeface="+mn-lt"/>
                <a:ea typeface="+mn-ea"/>
                <a:cs typeface="+mn-cs"/>
              </a:rPr>
              <a:t>Influencerem se může stát opravdu kdokoli. Co se týče českých influencerů, můžeme je podle počtu sledujících rozdělit do čtyř skupin.</a:t>
            </a:r>
          </a:p>
          <a:p>
            <a:r>
              <a:rPr lang="cs-CZ" sz="1200" b="1" kern="1200" dirty="0" err="1">
                <a:solidFill>
                  <a:schemeClr val="tx1"/>
                </a:solidFill>
                <a:effectLst/>
                <a:latin typeface="+mn-lt"/>
                <a:ea typeface="+mn-ea"/>
                <a:cs typeface="+mn-cs"/>
              </a:rPr>
              <a:t>Nano</a:t>
            </a:r>
            <a:r>
              <a:rPr lang="cs-CZ" sz="1200" b="1" kern="1200" dirty="0">
                <a:solidFill>
                  <a:schemeClr val="tx1"/>
                </a:solidFill>
                <a:effectLst/>
                <a:latin typeface="+mn-lt"/>
                <a:ea typeface="+mn-ea"/>
                <a:cs typeface="+mn-cs"/>
              </a:rPr>
              <a:t> influencer </a:t>
            </a:r>
            <a:r>
              <a:rPr lang="cs-CZ" sz="1200" kern="1200" dirty="0">
                <a:solidFill>
                  <a:schemeClr val="tx1"/>
                </a:solidFill>
                <a:effectLst/>
                <a:latin typeface="+mn-lt"/>
                <a:ea typeface="+mn-ea"/>
                <a:cs typeface="+mn-cs"/>
              </a:rPr>
              <a:t>– 500 – 1 000 sledujících. I když nezasahují velké množství lidí, mohou mít na své sledující větší vliv. Proč? S většinou sledovatelů se znají osobně, a proto mezi nimi panuje silná důvěra. Výhodou pro značky je také to, že nejsou drazí.</a:t>
            </a:r>
          </a:p>
          <a:p>
            <a:r>
              <a:rPr lang="cs-CZ" sz="1200" b="1" kern="1200" dirty="0">
                <a:solidFill>
                  <a:schemeClr val="tx1"/>
                </a:solidFill>
                <a:effectLst/>
                <a:latin typeface="+mn-lt"/>
                <a:ea typeface="+mn-ea"/>
                <a:cs typeface="+mn-cs"/>
              </a:rPr>
              <a:t>Mikro influencer</a:t>
            </a:r>
            <a:r>
              <a:rPr lang="cs-CZ" sz="1200" kern="1200" dirty="0">
                <a:solidFill>
                  <a:schemeClr val="tx1"/>
                </a:solidFill>
                <a:effectLst/>
                <a:latin typeface="+mn-lt"/>
                <a:ea typeface="+mn-ea"/>
                <a:cs typeface="+mn-cs"/>
              </a:rPr>
              <a:t> – 1 000 – 10 000 sledujících. Obvykle se specializují na druhy produktů, které jsou jim blízké. Jsou autentičtí a důvěryhodní. Plusem je, že nejsou až tak zahlceni zprávami. Z toho plyne, že mají více prostoru pro komunikaci a zodpovídání dotazů od svých fanoušků.</a:t>
            </a:r>
          </a:p>
          <a:p>
            <a:r>
              <a:rPr lang="cs-CZ" sz="1200" b="1" kern="1200" dirty="0">
                <a:solidFill>
                  <a:schemeClr val="tx1"/>
                </a:solidFill>
                <a:effectLst/>
                <a:latin typeface="+mn-lt"/>
                <a:ea typeface="+mn-ea"/>
                <a:cs typeface="+mn-cs"/>
              </a:rPr>
              <a:t>Makro influencer</a:t>
            </a:r>
            <a:r>
              <a:rPr lang="cs-CZ" sz="1200" kern="1200" dirty="0">
                <a:solidFill>
                  <a:schemeClr val="tx1"/>
                </a:solidFill>
                <a:effectLst/>
                <a:latin typeface="+mn-lt"/>
                <a:ea typeface="+mn-ea"/>
                <a:cs typeface="+mn-cs"/>
              </a:rPr>
              <a:t> – 10 000 – 100 000 sledujících. Sem již spadají lidé označováni jako takzvané celebrity. Makro </a:t>
            </a:r>
            <a:r>
              <a:rPr lang="cs-CZ" sz="1200" kern="1200" dirty="0" err="1">
                <a:solidFill>
                  <a:schemeClr val="tx1"/>
                </a:solidFill>
                <a:effectLst/>
                <a:latin typeface="+mn-lt"/>
                <a:ea typeface="+mn-ea"/>
                <a:cs typeface="+mn-cs"/>
              </a:rPr>
              <a:t>influenceři</a:t>
            </a:r>
            <a:r>
              <a:rPr lang="cs-CZ" sz="1200" kern="1200" dirty="0">
                <a:solidFill>
                  <a:schemeClr val="tx1"/>
                </a:solidFill>
                <a:effectLst/>
                <a:latin typeface="+mn-lt"/>
                <a:ea typeface="+mn-ea"/>
                <a:cs typeface="+mn-cs"/>
              </a:rPr>
              <a:t> jsou zvyklí si vybírat, s kým spolupráci navážou, jejich podmínky jsou náročnější a také cena je vyšší. Za to vám poskytnou širší dosah. Od makro influencera se z části vyžaduje, aby s publikem pravidelně sdílel svůj soukromý život. Tím zajišťuje i přes vysoký počet fanoušků blízký vztah a udržuje si jejich důvěru či pocit, že ho znají. Ne každý makro </a:t>
            </a:r>
            <a:r>
              <a:rPr lang="cs-CZ" sz="1200" kern="1200" dirty="0" err="1">
                <a:solidFill>
                  <a:schemeClr val="tx1"/>
                </a:solidFill>
                <a:effectLst/>
                <a:latin typeface="+mn-lt"/>
                <a:ea typeface="+mn-ea"/>
                <a:cs typeface="+mn-cs"/>
              </a:rPr>
              <a:t>influcencer</a:t>
            </a:r>
            <a:r>
              <a:rPr lang="cs-CZ" sz="1200" kern="1200" dirty="0">
                <a:solidFill>
                  <a:schemeClr val="tx1"/>
                </a:solidFill>
                <a:effectLst/>
                <a:latin typeface="+mn-lt"/>
                <a:ea typeface="+mn-ea"/>
                <a:cs typeface="+mn-cs"/>
              </a:rPr>
              <a:t> má však vybudovanou tak silnou důvěru fanoušků.</a:t>
            </a:r>
          </a:p>
          <a:p>
            <a:r>
              <a:rPr lang="cs-CZ" sz="1200" b="1" kern="1200" dirty="0" err="1">
                <a:solidFill>
                  <a:schemeClr val="tx1"/>
                </a:solidFill>
                <a:effectLst/>
                <a:latin typeface="+mn-lt"/>
                <a:ea typeface="+mn-ea"/>
                <a:cs typeface="+mn-cs"/>
              </a:rPr>
              <a:t>Mega</a:t>
            </a:r>
            <a:r>
              <a:rPr lang="cs-CZ" sz="1200" b="1" kern="1200" dirty="0">
                <a:solidFill>
                  <a:schemeClr val="tx1"/>
                </a:solidFill>
                <a:effectLst/>
                <a:latin typeface="+mn-lt"/>
                <a:ea typeface="+mn-ea"/>
                <a:cs typeface="+mn-cs"/>
              </a:rPr>
              <a:t> influencer</a:t>
            </a:r>
            <a:r>
              <a:rPr lang="cs-CZ" sz="1200" kern="1200" dirty="0">
                <a:solidFill>
                  <a:schemeClr val="tx1"/>
                </a:solidFill>
                <a:effectLst/>
                <a:latin typeface="+mn-lt"/>
                <a:ea typeface="+mn-ea"/>
                <a:cs typeface="+mn-cs"/>
              </a:rPr>
              <a:t> – 100 000 a více sledujících. Mají obrovský dosah, nicméně je zcela nemožné, aby si daný influencer udržel úzký vztah s publikem. Spolupráce s </a:t>
            </a:r>
            <a:r>
              <a:rPr lang="cs-CZ" sz="1200" kern="1200" dirty="0" err="1">
                <a:solidFill>
                  <a:schemeClr val="tx1"/>
                </a:solidFill>
                <a:effectLst/>
                <a:latin typeface="+mn-lt"/>
                <a:ea typeface="+mn-ea"/>
                <a:cs typeface="+mn-cs"/>
              </a:rPr>
              <a:t>mega</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influcery</a:t>
            </a:r>
            <a:r>
              <a:rPr lang="cs-CZ" sz="1200" kern="1200" dirty="0">
                <a:solidFill>
                  <a:schemeClr val="tx1"/>
                </a:solidFill>
                <a:effectLst/>
                <a:latin typeface="+mn-lt"/>
                <a:ea typeface="+mn-ea"/>
                <a:cs typeface="+mn-cs"/>
              </a:rPr>
              <a:t> je vhodná například pro uvedení nových produktů na trh nebo globální kampaně.</a:t>
            </a:r>
          </a:p>
        </p:txBody>
      </p:sp>
      <p:sp>
        <p:nvSpPr>
          <p:cNvPr id="4" name="Zástupný objekt pre číslo snímky 3"/>
          <p:cNvSpPr>
            <a:spLocks noGrp="1"/>
          </p:cNvSpPr>
          <p:nvPr>
            <p:ph type="sldNum" sz="quarter" idx="5"/>
          </p:nvPr>
        </p:nvSpPr>
        <p:spPr/>
        <p:txBody>
          <a:bodyPr/>
          <a:lstStyle/>
          <a:p>
            <a:fld id="{DDD4000A-37E1-4D72-B31A-77993FD77D47}" type="slidenum">
              <a:rPr lang="cs-CZ" smtClean="0"/>
              <a:t>131</a:t>
            </a:fld>
            <a:endParaRPr lang="cs-CZ"/>
          </a:p>
        </p:txBody>
      </p:sp>
    </p:spTree>
    <p:extLst>
      <p:ext uri="{BB962C8B-B14F-4D97-AF65-F5344CB8AC3E}">
        <p14:creationId xmlns:p14="http://schemas.microsoft.com/office/powerpoint/2010/main" val="360273060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cs-CZ" b="1" dirty="0"/>
              <a:t>1.</a:t>
            </a:r>
            <a:r>
              <a:rPr lang="cs-CZ" dirty="0"/>
              <a:t> </a:t>
            </a:r>
            <a:r>
              <a:rPr lang="cs-CZ" b="1" dirty="0"/>
              <a:t>Lidé věří lidem, ne značkám</a:t>
            </a:r>
            <a:endParaRPr lang="cs-CZ" dirty="0"/>
          </a:p>
          <a:p>
            <a:r>
              <a:rPr lang="cs-CZ" sz="1200" kern="1200" dirty="0">
                <a:solidFill>
                  <a:schemeClr val="tx1"/>
                </a:solidFill>
                <a:effectLst/>
                <a:latin typeface="+mn-lt"/>
                <a:ea typeface="+mn-ea"/>
                <a:cs typeface="+mn-cs"/>
              </a:rPr>
              <a:t>Určitě to znáte, jak se říká na „vlastní kůži“, proto si odpovězte sami: Dáte při rozhodování na doporučení blízkého člověka, či na reklamu, která na vás vyběhne při sledování televize? Zákazníci věří lidem, ne značkám. Zpravidla více věří osobnostem, které jsou populární. Spojením s influencerem v rámci virálního marketingu firma získává okamžitý přístup k jeho specifickému publiku, které navíc má k dané osobnosti důvěru. </a:t>
            </a:r>
            <a:r>
              <a:rPr lang="cs-CZ" dirty="0"/>
              <a:t>V dnešní době, kdy </a:t>
            </a:r>
            <a:r>
              <a:rPr lang="cs-CZ" b="1" dirty="0"/>
              <a:t>tradiční formy reklamy</a:t>
            </a:r>
            <a:r>
              <a:rPr lang="cs-CZ" dirty="0"/>
              <a:t> často </a:t>
            </a:r>
            <a:r>
              <a:rPr lang="cs-CZ" b="1" dirty="0"/>
              <a:t>ztrácejí</a:t>
            </a:r>
            <a:r>
              <a:rPr lang="cs-CZ" dirty="0"/>
              <a:t> na </a:t>
            </a:r>
            <a:r>
              <a:rPr lang="cs-CZ" b="1" dirty="0"/>
              <a:t>důvěryhodnosti</a:t>
            </a:r>
            <a:r>
              <a:rPr lang="cs-CZ" dirty="0"/>
              <a:t>, se </a:t>
            </a:r>
            <a:r>
              <a:rPr lang="cs-CZ" b="1" dirty="0"/>
              <a:t>influencer</a:t>
            </a:r>
            <a:r>
              <a:rPr lang="cs-CZ" dirty="0"/>
              <a:t> stal </a:t>
            </a:r>
            <a:r>
              <a:rPr lang="cs-CZ" b="1" dirty="0"/>
              <a:t>klíčovým hráčem</a:t>
            </a:r>
            <a:r>
              <a:rPr lang="cs-CZ" dirty="0"/>
              <a:t> v marketingové strategii mnoha značek. Díky své autentičnosti a </a:t>
            </a:r>
            <a:r>
              <a:rPr lang="cs-CZ" b="1" dirty="0"/>
              <a:t>blízkému vztahu se svým publikem </a:t>
            </a:r>
            <a:r>
              <a:rPr lang="cs-CZ" dirty="0"/>
              <a:t>mohou </a:t>
            </a:r>
            <a:r>
              <a:rPr lang="cs-CZ" dirty="0" err="1"/>
              <a:t>influenceri</a:t>
            </a:r>
            <a:r>
              <a:rPr lang="cs-CZ" dirty="0"/>
              <a:t> efektivně komunikovat hodnoty a poselství značek. Jejich doporučení často působí důvěryhodněji než tradiční reklamní kampaně. Význam influencerů však není omezen jen na marketing. Mnozí z nich se stávají hlasateli sociálních změn, podporují charitativní projekty nebo se angažují v otázkách vzdělání a kultury. V éře digitální komunikace se influencer stal nejen prostředníkem mezi značkami a spotřebiteli, ale také vůdcem názorů a trendů v různých oblastech života.</a:t>
            </a:r>
          </a:p>
          <a:p>
            <a:r>
              <a:rPr lang="cs-CZ" b="1" dirty="0"/>
              <a:t>2.</a:t>
            </a:r>
            <a:r>
              <a:rPr lang="cs-CZ" dirty="0"/>
              <a:t> </a:t>
            </a:r>
            <a:r>
              <a:rPr lang="cs-CZ" b="1" dirty="0"/>
              <a:t>Přesvědčování v nejčistší možné podobě</a:t>
            </a:r>
            <a:endParaRPr lang="cs-CZ" dirty="0"/>
          </a:p>
          <a:p>
            <a:r>
              <a:rPr lang="cs-CZ" dirty="0"/>
              <a:t>Nebudeme si nic nalhávat, influencer marketing je nástroj, který poměrně dost čerpá z psychologických principů, možná</a:t>
            </a:r>
            <a:br>
              <a:rPr lang="cs-CZ" dirty="0"/>
            </a:br>
            <a:r>
              <a:rPr lang="cs-CZ" dirty="0"/>
              <a:t>i proto je tak úspěšný. Jak to myslíme? Influencer vytváří kreativní obsah, který jeho </a:t>
            </a:r>
            <a:r>
              <a:rPr lang="cs-CZ" dirty="0" err="1"/>
              <a:t>followery</a:t>
            </a:r>
            <a:r>
              <a:rPr lang="cs-CZ" dirty="0"/>
              <a:t> nějakým způsobem obohacuje. Množství fanoušků následně cítí podvědomě potřebu podpořit jej v jeho tvorbě.</a:t>
            </a:r>
          </a:p>
          <a:p>
            <a:r>
              <a:rPr lang="cs-CZ" b="1" dirty="0"/>
              <a:t>3.</a:t>
            </a:r>
            <a:r>
              <a:rPr lang="cs-CZ" dirty="0"/>
              <a:t> </a:t>
            </a:r>
            <a:r>
              <a:rPr lang="cs-CZ" b="1" dirty="0"/>
              <a:t>Využívá platformy, kde lidé dobrovolně tráví svůj čas</a:t>
            </a:r>
            <a:endParaRPr lang="cs-CZ" dirty="0"/>
          </a:p>
          <a:p>
            <a:r>
              <a:rPr lang="cs-CZ" dirty="0"/>
              <a:t>Založení účtu na sociálních sítích je svobodným rozhodnutím každého z nás. Sami si také určujeme, kolik času na nich strávíme a koho budeme sledovat. Je proto pochopitelné, že sledujeme influencery, kteří jsou nám sympatičtí a mají podobné názory. Získáváme tak pocit, že právě oni jsou těmi, kdo nám rozumí nejvíc. </a:t>
            </a:r>
            <a:r>
              <a:rPr lang="cs-CZ" dirty="0">
                <a:hlinkClick r:id="rId3"/>
              </a:rPr>
              <a:t>Až 40 % mladých lidí</a:t>
            </a:r>
            <a:r>
              <a:rPr lang="cs-CZ" dirty="0"/>
              <a:t> tvrdí, že jejich oblíbený tvůrce na sociálních sítích jim rozumí víc než rodina či přátelé.</a:t>
            </a:r>
          </a:p>
          <a:p>
            <a:r>
              <a:rPr lang="cs-CZ" b="1" dirty="0"/>
              <a:t>4.</a:t>
            </a:r>
            <a:r>
              <a:rPr lang="cs-CZ" dirty="0"/>
              <a:t> </a:t>
            </a:r>
            <a:r>
              <a:rPr lang="cs-CZ" b="1" dirty="0"/>
              <a:t>Představuje velkou zkratku v cestě mezi produktem a zákazníkem</a:t>
            </a:r>
            <a:endParaRPr lang="cs-CZ" dirty="0"/>
          </a:p>
          <a:p>
            <a:r>
              <a:rPr lang="cs-CZ" dirty="0"/>
              <a:t>Značky, které si při budování jména zvolí jinou cestu než influencer marketing, to mají často těžší. Influencer marketing dokáže ušetřit kopec financí i námahy. A co je nejdůležitější, dokáže zajistit přímo expresní přístup k cílové skupině. A malý bonus? Pokud se spolupráce opravdu vydaří, dokáže se zákazníky vybudovat </a:t>
            </a:r>
            <a:r>
              <a:rPr lang="cs-CZ" b="1" dirty="0"/>
              <a:t>pevný osobní vztah</a:t>
            </a:r>
            <a:r>
              <a:rPr lang="cs-CZ" dirty="0"/>
              <a:t>.</a:t>
            </a:r>
          </a:p>
        </p:txBody>
      </p:sp>
      <p:sp>
        <p:nvSpPr>
          <p:cNvPr id="4" name="Zástupný objekt pre číslo snímky 3"/>
          <p:cNvSpPr>
            <a:spLocks noGrp="1"/>
          </p:cNvSpPr>
          <p:nvPr>
            <p:ph type="sldNum" sz="quarter" idx="5"/>
          </p:nvPr>
        </p:nvSpPr>
        <p:spPr/>
        <p:txBody>
          <a:bodyPr/>
          <a:lstStyle/>
          <a:p>
            <a:fld id="{DDD4000A-37E1-4D72-B31A-77993FD77D47}" type="slidenum">
              <a:rPr lang="cs-CZ" smtClean="0"/>
              <a:t>132</a:t>
            </a:fld>
            <a:endParaRPr lang="cs-CZ"/>
          </a:p>
        </p:txBody>
      </p:sp>
    </p:spTree>
    <p:extLst>
      <p:ext uri="{BB962C8B-B14F-4D97-AF65-F5344CB8AC3E}">
        <p14:creationId xmlns:p14="http://schemas.microsoft.com/office/powerpoint/2010/main" val="1520553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https://www.facebook.com/help/274400362581037 </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14</a:t>
            </a:fld>
            <a:endParaRPr lang="cs-CZ"/>
          </a:p>
        </p:txBody>
      </p:sp>
    </p:spTree>
    <p:extLst>
      <p:ext uri="{BB962C8B-B14F-4D97-AF65-F5344CB8AC3E}">
        <p14:creationId xmlns:p14="http://schemas.microsoft.com/office/powerpoint/2010/main" val="34580437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cs-CZ" sz="1200" kern="1200" dirty="0">
                <a:solidFill>
                  <a:schemeClr val="tx1"/>
                </a:solidFill>
                <a:effectLst/>
                <a:latin typeface="+mn-lt"/>
                <a:ea typeface="+mn-ea"/>
                <a:cs typeface="+mn-cs"/>
              </a:rPr>
              <a:t>Díky kampani „Změňte si svůj obývák během minuty“ v době home-</a:t>
            </a:r>
            <a:r>
              <a:rPr lang="cs-CZ" sz="1200" kern="1200" dirty="0" err="1">
                <a:solidFill>
                  <a:schemeClr val="tx1"/>
                </a:solidFill>
                <a:effectLst/>
                <a:latin typeface="+mn-lt"/>
                <a:ea typeface="+mn-ea"/>
                <a:cs typeface="+mn-cs"/>
              </a:rPr>
              <a:t>officů</a:t>
            </a:r>
            <a:r>
              <a:rPr lang="cs-CZ" sz="1200" kern="1200" dirty="0">
                <a:solidFill>
                  <a:schemeClr val="tx1"/>
                </a:solidFill>
                <a:effectLst/>
                <a:latin typeface="+mn-lt"/>
                <a:ea typeface="+mn-ea"/>
                <a:cs typeface="+mn-cs"/>
              </a:rPr>
              <a:t> a </a:t>
            </a:r>
            <a:r>
              <a:rPr lang="cs-CZ" sz="1200" kern="1200" dirty="0" err="1">
                <a:solidFill>
                  <a:schemeClr val="tx1"/>
                </a:solidFill>
                <a:effectLst/>
                <a:latin typeface="+mn-lt"/>
                <a:ea typeface="+mn-ea"/>
                <a:cs typeface="+mn-cs"/>
              </a:rPr>
              <a:t>koronavirové</a:t>
            </a:r>
            <a:r>
              <a:rPr lang="cs-CZ" sz="1200" kern="1200" dirty="0">
                <a:solidFill>
                  <a:schemeClr val="tx1"/>
                </a:solidFill>
                <a:effectLst/>
                <a:latin typeface="+mn-lt"/>
                <a:ea typeface="+mn-ea"/>
                <a:cs typeface="+mn-cs"/>
              </a:rPr>
              <a:t> pandemie vzrostl zájem Čechů o bytové doplňky a e-shop </a:t>
            </a:r>
            <a:r>
              <a:rPr lang="cs-CZ" sz="1200" kern="1200" dirty="0" err="1">
                <a:solidFill>
                  <a:schemeClr val="tx1"/>
                </a:solidFill>
                <a:effectLst/>
                <a:latin typeface="+mn-lt"/>
                <a:ea typeface="+mn-ea"/>
                <a:cs typeface="+mn-cs"/>
              </a:rPr>
              <a:t>Astoreo</a:t>
            </a:r>
            <a:r>
              <a:rPr lang="cs-CZ" sz="1200" kern="1200" dirty="0">
                <a:solidFill>
                  <a:schemeClr val="tx1"/>
                </a:solidFill>
                <a:effectLst/>
                <a:latin typeface="+mn-lt"/>
                <a:ea typeface="+mn-ea"/>
                <a:cs typeface="+mn-cs"/>
              </a:rPr>
              <a:t> o rekordních 79 procent.</a:t>
            </a:r>
          </a:p>
          <a:p>
            <a:r>
              <a:rPr lang="cs-CZ" sz="1200" kern="1200" dirty="0">
                <a:solidFill>
                  <a:schemeClr val="tx1"/>
                </a:solidFill>
                <a:effectLst/>
                <a:latin typeface="+mn-lt"/>
                <a:ea typeface="+mn-ea"/>
                <a:cs typeface="+mn-cs"/>
              </a:rPr>
              <a:t>Astoreo.cz je mladý </a:t>
            </a:r>
            <a:r>
              <a:rPr lang="cs-CZ" sz="1200" b="1" kern="1200" dirty="0">
                <a:solidFill>
                  <a:schemeClr val="tx1"/>
                </a:solidFill>
                <a:effectLst/>
                <a:latin typeface="+mn-lt"/>
                <a:ea typeface="+mn-ea"/>
                <a:cs typeface="+mn-cs"/>
              </a:rPr>
              <a:t>e-shop s bytovými doplňky</a:t>
            </a:r>
            <a:r>
              <a:rPr lang="cs-CZ" sz="1200" kern="1200" dirty="0">
                <a:solidFill>
                  <a:schemeClr val="tx1"/>
                </a:solidFill>
                <a:effectLst/>
                <a:latin typeface="+mn-lt"/>
                <a:ea typeface="+mn-ea"/>
                <a:cs typeface="+mn-cs"/>
              </a:rPr>
              <a:t>, módou a vychytávkami do domácnosti. Veřejnosti se poprvé představil na začátku roku 2020. V září rozjel </a:t>
            </a:r>
            <a:r>
              <a:rPr lang="cs-CZ" sz="1200" b="1" kern="1200" dirty="0">
                <a:solidFill>
                  <a:schemeClr val="tx1"/>
                </a:solidFill>
                <a:effectLst/>
                <a:latin typeface="+mn-lt"/>
                <a:ea typeface="+mn-ea"/>
                <a:cs typeface="+mn-cs"/>
              </a:rPr>
              <a:t>masivní televizní a marketingovou kampaň</a:t>
            </a:r>
            <a:r>
              <a:rPr lang="cs-CZ" sz="1200" kern="1200" dirty="0">
                <a:solidFill>
                  <a:schemeClr val="tx1"/>
                </a:solidFill>
                <a:effectLst/>
                <a:latin typeface="+mn-lt"/>
                <a:ea typeface="+mn-ea"/>
                <a:cs typeface="+mn-cs"/>
              </a:rPr>
              <a:t>, v níž hlavní roli ztvárnila herečka </a:t>
            </a:r>
            <a:r>
              <a:rPr lang="cs-CZ" sz="1200" b="1" kern="1200" dirty="0">
                <a:solidFill>
                  <a:schemeClr val="tx1"/>
                </a:solidFill>
                <a:effectLst/>
                <a:latin typeface="+mn-lt"/>
                <a:ea typeface="+mn-ea"/>
                <a:cs typeface="+mn-cs"/>
              </a:rPr>
              <a:t>Lucie Benešová</a:t>
            </a:r>
            <a:r>
              <a:rPr lang="cs-CZ" sz="1200" kern="1200" dirty="0">
                <a:solidFill>
                  <a:schemeClr val="tx1"/>
                </a:solidFill>
                <a:effectLst/>
                <a:latin typeface="+mn-lt"/>
                <a:ea typeface="+mn-ea"/>
                <a:cs typeface="+mn-cs"/>
              </a:rPr>
              <a:t>.</a:t>
            </a:r>
          </a:p>
          <a:p>
            <a:r>
              <a:rPr lang="cs-CZ" sz="1200" kern="1200" dirty="0">
                <a:solidFill>
                  <a:schemeClr val="tx1"/>
                </a:solidFill>
                <a:effectLst/>
                <a:latin typeface="+mn-lt"/>
                <a:ea typeface="+mn-ea"/>
                <a:cs typeface="+mn-cs"/>
              </a:rPr>
              <a:t>Kampaň publikum pozvala do obýváku Lucie Benešová, proto tvůrce při vytváření doprovodného PR nejvíce zajímalo, jak herečka žije a odpočívá. </a:t>
            </a:r>
            <a:r>
              <a:rPr lang="cs-CZ" sz="1200" b="1" kern="1200" dirty="0">
                <a:solidFill>
                  <a:schemeClr val="tx1"/>
                </a:solidFill>
                <a:effectLst/>
                <a:latin typeface="+mn-lt"/>
                <a:ea typeface="+mn-ea"/>
                <a:cs typeface="+mn-cs"/>
              </a:rPr>
              <a:t>Hlavní premisou kampaně </a:t>
            </a:r>
            <a:r>
              <a:rPr lang="cs-CZ" sz="1200" kern="1200" dirty="0">
                <a:solidFill>
                  <a:schemeClr val="tx1"/>
                </a:solidFill>
                <a:effectLst/>
                <a:latin typeface="+mn-lt"/>
                <a:ea typeface="+mn-ea"/>
                <a:cs typeface="+mn-cs"/>
              </a:rPr>
              <a:t>bylo: žádné kulisy, žádné hraní. </a:t>
            </a:r>
            <a:r>
              <a:rPr lang="cs-CZ" sz="1200" b="1" kern="1200" dirty="0">
                <a:solidFill>
                  <a:schemeClr val="tx1"/>
                </a:solidFill>
                <a:effectLst/>
                <a:latin typeface="+mn-lt"/>
                <a:ea typeface="+mn-ea"/>
                <a:cs typeface="+mn-cs"/>
              </a:rPr>
              <a:t>Toto je skutečný dům Lucie Benešové</a:t>
            </a:r>
            <a:r>
              <a:rPr lang="cs-CZ" sz="1200" kern="1200" dirty="0">
                <a:solidFill>
                  <a:schemeClr val="tx1"/>
                </a:solidFill>
                <a:effectLst/>
                <a:latin typeface="+mn-lt"/>
                <a:ea typeface="+mn-ea"/>
                <a:cs typeface="+mn-cs"/>
              </a:rPr>
              <a:t> a skutečná Lucie Benešová. Ta byla společností oslovená proto, že firmě evokovala zákaznici, která v jejich e-shopu nakupuje, miluje dekorování a péčí o rodinu. Prostě je to prototyp ženy řešící vše s úsměvem a vytvářející dobrou náladu a tato emoce je pro firmu důležitá. Herečka se v rámci kampaně také objevuje na webu e-shopu, na sociálních sítích a v </a:t>
            </a:r>
            <a:r>
              <a:rPr lang="cs-CZ" sz="1200" kern="1200" dirty="0" err="1">
                <a:solidFill>
                  <a:schemeClr val="tx1"/>
                </a:solidFill>
                <a:effectLst/>
                <a:latin typeface="+mn-lt"/>
                <a:ea typeface="+mn-ea"/>
                <a:cs typeface="+mn-cs"/>
              </a:rPr>
              <a:t>newsletterech</a:t>
            </a:r>
            <a:r>
              <a:rPr lang="cs-CZ" sz="1200" kern="1200" dirty="0">
                <a:solidFill>
                  <a:schemeClr val="tx1"/>
                </a:solidFill>
                <a:effectLst/>
                <a:latin typeface="+mn-lt"/>
                <a:ea typeface="+mn-ea"/>
                <a:cs typeface="+mn-cs"/>
              </a:rPr>
              <a:t>.</a:t>
            </a:r>
            <a:r>
              <a:rPr lang="cs-CZ" sz="1200" i="1" kern="1200" dirty="0">
                <a:solidFill>
                  <a:schemeClr val="tx1"/>
                </a:solidFill>
                <a:effectLst/>
                <a:latin typeface="+mn-lt"/>
                <a:ea typeface="+mn-ea"/>
                <a:cs typeface="+mn-cs"/>
              </a:rPr>
              <a:t> </a:t>
            </a:r>
            <a:r>
              <a:rPr lang="cs-CZ" sz="1200" i="0" kern="1200" dirty="0">
                <a:solidFill>
                  <a:schemeClr val="tx1"/>
                </a:solidFill>
                <a:effectLst/>
                <a:latin typeface="+mn-lt"/>
                <a:ea typeface="+mn-ea"/>
                <a:cs typeface="+mn-cs"/>
              </a:rPr>
              <a:t>Každý týden společnost posílá svým zákazníkům rady a nejrůznější doporučení na vyzdobení interiéru</a:t>
            </a:r>
            <a:r>
              <a:rPr lang="cs-CZ" sz="1200" kern="1200" dirty="0">
                <a:solidFill>
                  <a:schemeClr val="tx1"/>
                </a:solidFill>
                <a:effectLst/>
                <a:latin typeface="+mn-lt"/>
                <a:ea typeface="+mn-ea"/>
                <a:cs typeface="+mn-cs"/>
              </a:rPr>
              <a:t>. Z herečky agentura vytvořila </a:t>
            </a:r>
            <a:r>
              <a:rPr lang="cs-CZ" sz="1200" b="1" kern="1200" dirty="0" err="1">
                <a:solidFill>
                  <a:schemeClr val="tx1"/>
                </a:solidFill>
                <a:effectLst/>
                <a:latin typeface="+mn-lt"/>
                <a:ea typeface="+mn-ea"/>
                <a:cs typeface="+mn-cs"/>
              </a:rPr>
              <a:t>ambasadorku</a:t>
            </a:r>
            <a:r>
              <a:rPr lang="cs-CZ" sz="1200" b="1" kern="1200" dirty="0">
                <a:solidFill>
                  <a:schemeClr val="tx1"/>
                </a:solidFill>
                <a:effectLst/>
                <a:latin typeface="+mn-lt"/>
                <a:ea typeface="+mn-ea"/>
                <a:cs typeface="+mn-cs"/>
              </a:rPr>
              <a:t> domácí pohody</a:t>
            </a:r>
            <a:r>
              <a:rPr lang="cs-CZ" sz="1200" kern="1200" dirty="0">
                <a:solidFill>
                  <a:schemeClr val="tx1"/>
                </a:solidFill>
                <a:effectLst/>
                <a:latin typeface="+mn-lt"/>
                <a:ea typeface="+mn-ea"/>
                <a:cs typeface="+mn-cs"/>
              </a:rPr>
              <a:t> a autentického bydlení, což pomohlo rozvíjet celý příběh. Ke všem materiálům byly přidány </a:t>
            </a:r>
            <a:r>
              <a:rPr lang="cs-CZ" sz="1200" b="1" kern="1200" dirty="0">
                <a:solidFill>
                  <a:schemeClr val="tx1"/>
                </a:solidFill>
                <a:effectLst/>
                <a:latin typeface="+mn-lt"/>
                <a:ea typeface="+mn-ea"/>
                <a:cs typeface="+mn-cs"/>
              </a:rPr>
              <a:t>produktové tipy z e-shopu</a:t>
            </a:r>
            <a:r>
              <a:rPr lang="cs-CZ" sz="1200" kern="1200" dirty="0">
                <a:solidFill>
                  <a:schemeClr val="tx1"/>
                </a:solidFill>
                <a:effectLst/>
                <a:latin typeface="+mn-lt"/>
                <a:ea typeface="+mn-ea"/>
                <a:cs typeface="+mn-cs"/>
              </a:rPr>
              <a:t> a kampaň se rozšířila i o </a:t>
            </a:r>
            <a:r>
              <a:rPr lang="cs-CZ" sz="1200" b="1" kern="1200" dirty="0">
                <a:solidFill>
                  <a:schemeClr val="tx1"/>
                </a:solidFill>
                <a:effectLst/>
                <a:latin typeface="+mn-lt"/>
                <a:ea typeface="+mn-ea"/>
                <a:cs typeface="+mn-cs"/>
              </a:rPr>
              <a:t>placenou PR podporu</a:t>
            </a:r>
            <a:r>
              <a:rPr lang="cs-CZ" sz="1200" kern="1200" dirty="0">
                <a:solidFill>
                  <a:schemeClr val="tx1"/>
                </a:solidFill>
                <a:effectLst/>
                <a:latin typeface="+mn-lt"/>
                <a:ea typeface="+mn-ea"/>
                <a:cs typeface="+mn-cs"/>
              </a:rPr>
              <a:t>.</a:t>
            </a:r>
          </a:p>
          <a:p>
            <a:r>
              <a:rPr lang="cs-CZ" sz="1200" kern="1200" dirty="0">
                <a:solidFill>
                  <a:schemeClr val="tx1"/>
                </a:solidFill>
                <a:effectLst/>
                <a:latin typeface="+mn-lt"/>
                <a:ea typeface="+mn-ea"/>
                <a:cs typeface="+mn-cs"/>
              </a:rPr>
              <a:t>Intenzivní komunikace s médii přinesla tematické články v </a:t>
            </a:r>
            <a:r>
              <a:rPr lang="cs-CZ" sz="1200" b="1" kern="1200" dirty="0">
                <a:solidFill>
                  <a:schemeClr val="tx1"/>
                </a:solidFill>
                <a:effectLst/>
                <a:latin typeface="+mn-lt"/>
                <a:ea typeface="+mn-ea"/>
                <a:cs typeface="+mn-cs"/>
              </a:rPr>
              <a:t>Blesk Hobby</a:t>
            </a:r>
            <a:r>
              <a:rPr lang="cs-CZ" sz="1200" kern="1200" dirty="0">
                <a:solidFill>
                  <a:schemeClr val="tx1"/>
                </a:solidFill>
                <a:effectLst/>
                <a:latin typeface="+mn-lt"/>
                <a:ea typeface="+mn-ea"/>
                <a:cs typeface="+mn-cs"/>
              </a:rPr>
              <a:t>, na </a:t>
            </a:r>
            <a:r>
              <a:rPr lang="cs-CZ" sz="1200" b="1" kern="1200" dirty="0">
                <a:solidFill>
                  <a:schemeClr val="tx1"/>
                </a:solidFill>
                <a:effectLst/>
                <a:latin typeface="+mn-lt"/>
                <a:ea typeface="+mn-ea"/>
                <a:cs typeface="+mn-cs"/>
              </a:rPr>
              <a:t>blesk.cz</a:t>
            </a:r>
            <a:r>
              <a:rPr lang="cs-CZ" sz="1200" kern="1200" dirty="0">
                <a:solidFill>
                  <a:schemeClr val="tx1"/>
                </a:solidFill>
                <a:effectLst/>
                <a:latin typeface="+mn-lt"/>
                <a:ea typeface="+mn-ea"/>
                <a:cs typeface="+mn-cs"/>
              </a:rPr>
              <a:t>, bleskprozeny.cz nebo velký vánoční rozhovor s herečkou v Báječných nápadech. PR kampaň celkem zasáhla</a:t>
            </a:r>
            <a:r>
              <a:rPr lang="cs-CZ" sz="1200" b="1" kern="1200" dirty="0">
                <a:solidFill>
                  <a:schemeClr val="tx1"/>
                </a:solidFill>
                <a:effectLst/>
                <a:latin typeface="+mn-lt"/>
                <a:ea typeface="+mn-ea"/>
                <a:cs typeface="+mn-cs"/>
              </a:rPr>
              <a:t> 7,7 milionů lidí</a:t>
            </a:r>
            <a:r>
              <a:rPr lang="cs-CZ" sz="1200" kern="1200" dirty="0">
                <a:solidFill>
                  <a:schemeClr val="tx1"/>
                </a:solidFill>
                <a:effectLst/>
                <a:latin typeface="+mn-lt"/>
                <a:ea typeface="+mn-ea"/>
                <a:cs typeface="+mn-cs"/>
              </a:rPr>
              <a:t> a přilákala e-shopu nové zákazníky. V kvartálním srovnání se zvýšil počet návštěvníků e-shopu v době kampaně a následně po ní o 79 procent. Z toho 84 procent publika byli noví uživatelé. </a:t>
            </a:r>
            <a:r>
              <a:rPr lang="cs-CZ" sz="1200" b="1" kern="1200" dirty="0">
                <a:solidFill>
                  <a:schemeClr val="tx1"/>
                </a:solidFill>
                <a:effectLst/>
                <a:latin typeface="+mn-lt"/>
                <a:ea typeface="+mn-ea"/>
                <a:cs typeface="+mn-cs"/>
              </a:rPr>
              <a:t>Tržby se ve stejném období zvýšily o téměř 80 </a:t>
            </a:r>
            <a:r>
              <a:rPr lang="cs-CZ" sz="1200" b="1" kern="1200" dirty="0" err="1">
                <a:solidFill>
                  <a:schemeClr val="tx1"/>
                </a:solidFill>
                <a:effectLst/>
                <a:latin typeface="+mn-lt"/>
                <a:ea typeface="+mn-ea"/>
                <a:cs typeface="+mn-cs"/>
              </a:rPr>
              <a:t>pent</a:t>
            </a:r>
            <a:r>
              <a:rPr lang="cs-CZ" sz="1200" kern="1200" dirty="0">
                <a:solidFill>
                  <a:schemeClr val="tx1"/>
                </a:solidFill>
                <a:effectLst/>
                <a:latin typeface="+mn-lt"/>
                <a:ea typeface="+mn-ea"/>
                <a:cs typeface="+mn-cs"/>
              </a:rPr>
              <a:t>.</a:t>
            </a:r>
          </a:p>
        </p:txBody>
      </p:sp>
      <p:sp>
        <p:nvSpPr>
          <p:cNvPr id="4" name="Zástupný objekt pre číslo snímky 3"/>
          <p:cNvSpPr>
            <a:spLocks noGrp="1"/>
          </p:cNvSpPr>
          <p:nvPr>
            <p:ph type="sldNum" sz="quarter" idx="5"/>
          </p:nvPr>
        </p:nvSpPr>
        <p:spPr/>
        <p:txBody>
          <a:bodyPr/>
          <a:lstStyle/>
          <a:p>
            <a:fld id="{DDD4000A-37E1-4D72-B31A-77993FD77D47}" type="slidenum">
              <a:rPr lang="cs-CZ" smtClean="0"/>
              <a:t>133</a:t>
            </a:fld>
            <a:endParaRPr lang="cs-CZ"/>
          </a:p>
        </p:txBody>
      </p:sp>
    </p:spTree>
    <p:extLst>
      <p:ext uri="{BB962C8B-B14F-4D97-AF65-F5344CB8AC3E}">
        <p14:creationId xmlns:p14="http://schemas.microsoft.com/office/powerpoint/2010/main" val="394626670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cs-CZ" dirty="0"/>
              <a:t>Univerzální návod na výběr dokonalého influencera samozřejmě neexistuje. Každá značka nebo firma pracuje s jiným rozpočtem a míří na jinou cílovou skupinu. Právě toto je při výběru influencera velmi důležité. Při vybírání konkrétních tváří značky by se firma neměla zlákat jen ohromujícím počtem sledujících. Ne vždy totiž mohou být statisícové počty fanoušků jediným měřítkem, jak jsme si již řekli.</a:t>
            </a:r>
          </a:p>
          <a:p>
            <a:r>
              <a:rPr lang="cs-CZ" b="1" dirty="0"/>
              <a:t>Cílová skupina</a:t>
            </a:r>
            <a:r>
              <a:rPr lang="cs-CZ" dirty="0"/>
              <a:t>: definice toho, jakou cílovou skupinu chce firma prostřednictvím daného influencera oslovit, je naprosto klíčová. Samotné influencery můžeme rozdělit do dvou skupin: </a:t>
            </a:r>
          </a:p>
          <a:p>
            <a:r>
              <a:rPr lang="cs-CZ" b="1" dirty="0"/>
              <a:t>Celebrity s plošným dosahem: </a:t>
            </a:r>
            <a:r>
              <a:rPr lang="cs-CZ" dirty="0"/>
              <a:t>jistě i vy si jich bez větší námahy několik vybavíte. Může jít o sportovce, herce, moderátory, zpěváky a podobně. Mohou mít klidně i miliony sledující. Ti jsou však doslova směsicí všeho. Zkrátka je sleduje kde kdo. Jedná se o cílovou skupinu vhodnou pro známé maloobchodní značky, které chtějí zasáhnout co možná nejširší část populace. </a:t>
            </a:r>
          </a:p>
          <a:p>
            <a:r>
              <a:rPr lang="cs-CZ" b="1" dirty="0"/>
              <a:t>Influenceři s konkrétním zájmem:</a:t>
            </a:r>
            <a:r>
              <a:rPr lang="cs-CZ" dirty="0"/>
              <a:t> tyto influencery obvykle sleduje o několik řádů méně sledujících. Ti však influencera sledují pro svůj zájem v konkrétní oblasti. Může to být fotograf, fitness trenér nebo třeba fanoušek technologií. Všichni tito lidé budou do svého okruhu sledujících přitahovat podobně smýšlející lidi. Zásah je zde sice menší, avšak cílová skupina může být mnohem relevantnější. Sledující těchto influencerů navíc často cítí silnější potřebu zapojit se do diskuze nebo jinak reagovat. Influenceři s konkrétním zájmem jsou jako stvořeni pro menší značky, které svá sdělení potřebují zaměřovat na přesně profilovanou cílovou skupinu.</a:t>
            </a:r>
          </a:p>
          <a:p>
            <a:r>
              <a:rPr lang="cs-CZ" b="1" dirty="0"/>
              <a:t>Míra a kvalita zapojení</a:t>
            </a:r>
            <a:r>
              <a:rPr lang="cs-CZ" dirty="0"/>
              <a:t>: jak už jsme si řekli, absolutní počet sledujících není to hlavní. Rozhoduje také míra zapojení známá jako </a:t>
            </a:r>
            <a:r>
              <a:rPr lang="cs-CZ" dirty="0" err="1"/>
              <a:t>engagement</a:t>
            </a:r>
            <a:r>
              <a:rPr lang="cs-CZ" dirty="0"/>
              <a:t>. Jde o to, jak se sledující svými lajky, komentáři nebo sdíleními zapojují do dění. Právě </a:t>
            </a:r>
            <a:r>
              <a:rPr lang="cs-CZ" dirty="0" err="1"/>
              <a:t>engagement</a:t>
            </a:r>
            <a:r>
              <a:rPr lang="cs-CZ" dirty="0"/>
              <a:t> může být dobrým ukazatelem toho, jaký má influencer vlastně skutečný vliv. Značka by se měla dívat také na to, jací lidé a jak příspěvky nebo videa komentují. Netvoří publikům převážně děti, nebo lidé, o které v rámci cílení úplně nestojíte? Všechny tyto faktory je potřeba brát do úvahy. Také je potřebné zkontrolovat, jestli jde o skutečné lidi. Falešní uživatelé jsou ve světě sociálních sítí častější než by se na první pohled mohlo zdát. </a:t>
            </a:r>
          </a:p>
          <a:p>
            <a:r>
              <a:rPr lang="cs-CZ" b="1" dirty="0"/>
              <a:t>Kvalita profilu</a:t>
            </a:r>
            <a:r>
              <a:rPr lang="cs-CZ" dirty="0"/>
              <a:t>: profil je potřeba řádně prostudovat. Dokáže influencer tvořit kvalitní obsah, dá si záležet na detailech a umí se vyjadřovat? Také toto je při výběru influencera důležité. </a:t>
            </a:r>
          </a:p>
          <a:p>
            <a:r>
              <a:rPr lang="cs-CZ" b="1" dirty="0"/>
              <a:t>Čísla a data</a:t>
            </a:r>
            <a:r>
              <a:rPr lang="cs-CZ" dirty="0"/>
              <a:t>: férový influencer by měl dát firmě nahlédnout pod pokličku. Ukázat například grafy vypovídající o dosahu příspěvků, struktuře sledujících a podobně.  </a:t>
            </a:r>
          </a:p>
          <a:p>
            <a:r>
              <a:rPr lang="cs-CZ" b="1" dirty="0"/>
              <a:t>S kým už influencer spolupracoval</a:t>
            </a:r>
            <a:r>
              <a:rPr lang="cs-CZ" dirty="0"/>
              <a:t>: mnoho influencerů to s reklamou taktně řečeno přehání. Firma by se tedy měla podívat na to, s kým už influencer v minulosti spolupracoval a zda není jeho obsah na sociálních sítích z většiny tvořený reklamou. Pro přehnané množství reklamních příspěvků sledující nemívají pochopení. </a:t>
            </a:r>
          </a:p>
          <a:p>
            <a:r>
              <a:rPr lang="cs-CZ" b="1" dirty="0"/>
              <a:t>Souznění se značkou</a:t>
            </a:r>
            <a:r>
              <a:rPr lang="cs-CZ" dirty="0"/>
              <a:t> – ideální je najít člověka, který se s produktem či službou společnosti dokáže přirozeně ztotožnit. To znamená, že by byl ochoten si jej koupit i bez nabídnuté spolupráce. </a:t>
            </a:r>
            <a:r>
              <a:rPr lang="cs-CZ" b="0" dirty="0"/>
              <a:t>Vůbec nejsledovanějšími influencery v ČR </a:t>
            </a:r>
            <a:r>
              <a:rPr lang="cs-CZ" dirty="0"/>
              <a:t>jsou Leoš Mareš a Petr Čech, u kterých ale za jeden post zaplatíte několik set tisíc korun. Mladé publikum osloví hvězda </a:t>
            </a:r>
            <a:r>
              <a:rPr lang="cs-CZ" dirty="0" err="1"/>
              <a:t>Instagramu</a:t>
            </a:r>
            <a:r>
              <a:rPr lang="cs-CZ" dirty="0"/>
              <a:t> Kovy nebo Ben </a:t>
            </a:r>
            <a:r>
              <a:rPr lang="cs-CZ" dirty="0" err="1"/>
              <a:t>Cristovao</a:t>
            </a:r>
            <a:r>
              <a:rPr lang="cs-CZ" dirty="0"/>
              <a:t>, módu propaguje například Karolína Kurková nebo Nikola Čechová alias </a:t>
            </a:r>
            <a:r>
              <a:rPr lang="cs-CZ" dirty="0" err="1"/>
              <a:t>Shopaholic</a:t>
            </a:r>
            <a:r>
              <a:rPr lang="cs-CZ" dirty="0"/>
              <a:t> Nikol. Jestli ale například chcete propagovat malé bistro s dětským koutkem, bohatě si vystačíte s aktivními maminkami z okolí.</a:t>
            </a:r>
          </a:p>
          <a:p>
            <a:r>
              <a:rPr lang="cs-CZ" b="1" dirty="0"/>
              <a:t>Výběr sociální platformy</a:t>
            </a:r>
            <a:r>
              <a:rPr lang="cs-CZ" dirty="0"/>
              <a:t>, kde by se firma uměla nejpřirozeněji zviditelnit. Je její produkt vhodnější do fotek, videí, stories nebo </a:t>
            </a:r>
            <a:r>
              <a:rPr lang="cs-CZ" dirty="0" err="1"/>
              <a:t>reels</a:t>
            </a:r>
            <a:r>
              <a:rPr lang="cs-CZ" dirty="0"/>
              <a:t>? Pro produkty, které vypadají krásně na fotografiích, je vhodné oslovit influencery na </a:t>
            </a:r>
            <a:r>
              <a:rPr lang="cs-CZ" dirty="0" err="1"/>
              <a:t>Instagramu</a:t>
            </a:r>
            <a:r>
              <a:rPr lang="cs-CZ" dirty="0"/>
              <a:t>, pro videa se lépe hodí YouTube a pro delší články jsou nejvhodnější volbou </a:t>
            </a:r>
            <a:r>
              <a:rPr lang="cs-CZ" dirty="0" err="1"/>
              <a:t>influenceři</a:t>
            </a:r>
            <a:r>
              <a:rPr lang="cs-CZ" dirty="0"/>
              <a:t>, kteří mají vlastní blog.</a:t>
            </a:r>
          </a:p>
          <a:p>
            <a:r>
              <a:rPr lang="cs-CZ" dirty="0"/>
              <a:t>Stanovení </a:t>
            </a:r>
            <a:r>
              <a:rPr lang="cs-CZ" b="1" dirty="0"/>
              <a:t>rozpočtu</a:t>
            </a:r>
            <a:r>
              <a:rPr lang="cs-CZ" dirty="0"/>
              <a:t>, který objasní, kolik je firma ochotná vložit do influencer marketingu.</a:t>
            </a:r>
          </a:p>
          <a:p>
            <a:r>
              <a:rPr lang="cs-CZ" sz="1200" b="1" kern="1200" dirty="0">
                <a:solidFill>
                  <a:schemeClr val="tx1"/>
                </a:solidFill>
                <a:effectLst/>
                <a:latin typeface="+mn-lt"/>
                <a:ea typeface="+mn-ea"/>
                <a:cs typeface="+mn-cs"/>
              </a:rPr>
              <a:t>Pozor na škody!</a:t>
            </a:r>
          </a:p>
          <a:p>
            <a:r>
              <a:rPr lang="cs-CZ" sz="1200" kern="1200" dirty="0">
                <a:solidFill>
                  <a:schemeClr val="tx1"/>
                </a:solidFill>
                <a:effectLst/>
                <a:latin typeface="+mn-lt"/>
                <a:ea typeface="+mn-ea"/>
                <a:cs typeface="+mn-cs"/>
              </a:rPr>
              <a:t>Nesprávný výběr influencera může způsobit více škody než užitku.</a:t>
            </a:r>
          </a:p>
          <a:p>
            <a:r>
              <a:rPr lang="cs-CZ" sz="1200" kern="1200" dirty="0">
                <a:solidFill>
                  <a:schemeClr val="tx1"/>
                </a:solidFill>
                <a:effectLst/>
                <a:latin typeface="+mn-lt"/>
                <a:ea typeface="+mn-ea"/>
                <a:cs typeface="+mn-cs"/>
              </a:rPr>
              <a:t>Proto si dejte opravdu záležet na výběru! Není to jen o tom najít někoho se spoustou followerů a nabídnout mu peníze. Správně zvolený influencer, který si budoval na sociálních sítích své jméno, bude přirozeně chránit svoji pověst a dá si na propagaci záležet, aby nezklamal publikum, které mu věří.</a:t>
            </a:r>
            <a:endParaRPr lang="cs-CZ" dirty="0"/>
          </a:p>
        </p:txBody>
      </p:sp>
      <p:sp>
        <p:nvSpPr>
          <p:cNvPr id="4" name="Zástupný objekt pre číslo snímky 3"/>
          <p:cNvSpPr>
            <a:spLocks noGrp="1"/>
          </p:cNvSpPr>
          <p:nvPr>
            <p:ph type="sldNum" sz="quarter" idx="5"/>
          </p:nvPr>
        </p:nvSpPr>
        <p:spPr/>
        <p:txBody>
          <a:bodyPr/>
          <a:lstStyle/>
          <a:p>
            <a:fld id="{DDD4000A-37E1-4D72-B31A-77993FD77D47}" type="slidenum">
              <a:rPr lang="cs-CZ" smtClean="0"/>
              <a:t>134</a:t>
            </a:fld>
            <a:endParaRPr lang="cs-CZ"/>
          </a:p>
        </p:txBody>
      </p:sp>
    </p:spTree>
    <p:extLst>
      <p:ext uri="{BB962C8B-B14F-4D97-AF65-F5344CB8AC3E}">
        <p14:creationId xmlns:p14="http://schemas.microsoft.com/office/powerpoint/2010/main" val="370093830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Bývalá pornoherečka </a:t>
            </a:r>
            <a:r>
              <a:rPr lang="cs-CZ" dirty="0" err="1"/>
              <a:t>Mia</a:t>
            </a:r>
            <a:r>
              <a:rPr lang="cs-CZ" dirty="0"/>
              <a:t> </a:t>
            </a:r>
            <a:r>
              <a:rPr lang="cs-CZ" dirty="0" err="1"/>
              <a:t>Khalifa</a:t>
            </a:r>
            <a:r>
              <a:rPr lang="cs-CZ" dirty="0"/>
              <a:t> (30) podpořila v současných bojích Palestinu. Spolupráci s ní poté okamžitě ukončil magazín Playboy.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Libanonka </a:t>
            </a:r>
            <a:r>
              <a:rPr lang="cs-CZ" dirty="0" err="1">
                <a:hlinkClick r:id="rId3"/>
              </a:rPr>
              <a:t>Mia</a:t>
            </a:r>
            <a:r>
              <a:rPr lang="cs-CZ" dirty="0">
                <a:hlinkClick r:id="rId3"/>
              </a:rPr>
              <a:t> </a:t>
            </a:r>
            <a:r>
              <a:rPr lang="cs-CZ" dirty="0" err="1">
                <a:hlinkClick r:id="rId3"/>
              </a:rPr>
              <a:t>Khalifa</a:t>
            </a:r>
            <a:r>
              <a:rPr lang="cs-CZ" dirty="0"/>
              <a:t> se postavila na stranu Palestiny poté, co teroristická organizace </a:t>
            </a:r>
            <a:r>
              <a:rPr lang="cs-CZ" dirty="0" err="1">
                <a:hlinkClick r:id="rId4"/>
              </a:rPr>
              <a:t>Hamás</a:t>
            </a:r>
            <a:r>
              <a:rPr lang="cs-CZ" dirty="0"/>
              <a:t> zaútočila na Izrael. Uvedla, že ti, kdo v tuto chvíli nepodporují Palestinu, jsou na špatné straně lidstva v době zásadních událostí v dějinách.</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„Pokud se podíváte na současnou situaci v Palestině a nepodporujete Palestince, tak vězte, že jste na špatné straně. Historie to časem ukáže,“ napsala bývalá pornoherečka na sociální síť X.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V souvislosti s </a:t>
            </a:r>
            <a:r>
              <a:rPr lang="cs-CZ" dirty="0" err="1"/>
              <a:t>Hamásem</a:t>
            </a:r>
            <a:r>
              <a:rPr lang="cs-CZ" dirty="0"/>
              <a:t> zde v několika příspěvcích také hovořila o „odvážných bojovnících za svobodu“ a dokonce jim radila, jak lépe natáčet videa z poprav. „Může prosím někdo bojovníkům za svobodu Palestiny říct, aby otočili telefony a natáčeli videa horizontálně?,“ psala. </a:t>
            </a:r>
          </a:p>
          <a:p>
            <a:r>
              <a:rPr lang="cs-CZ" dirty="0"/>
              <a:t>Na </a:t>
            </a:r>
            <a:r>
              <a:rPr lang="cs-CZ" dirty="0" err="1"/>
              <a:t>Instagramu</a:t>
            </a:r>
            <a:r>
              <a:rPr lang="cs-CZ" dirty="0"/>
              <a:t> také otevřeně kritizovala podnikatelku z rodiny </a:t>
            </a:r>
            <a:r>
              <a:rPr lang="cs-CZ" dirty="0" err="1"/>
              <a:t>Kardashianových</a:t>
            </a:r>
            <a:r>
              <a:rPr lang="cs-CZ" dirty="0"/>
              <a:t>, </a:t>
            </a:r>
            <a:r>
              <a:rPr lang="cs-CZ" dirty="0" err="1"/>
              <a:t>Kylie</a:t>
            </a:r>
            <a:r>
              <a:rPr lang="cs-CZ" dirty="0"/>
              <a:t> </a:t>
            </a:r>
            <a:r>
              <a:rPr lang="cs-CZ" dirty="0" err="1"/>
              <a:t>Jennerovou</a:t>
            </a:r>
            <a:r>
              <a:rPr lang="cs-CZ" dirty="0"/>
              <a:t> a další celebrity, které se svými příspěvky na sociálních sítích přiklonily na stranu Izraele. </a:t>
            </a:r>
          </a:p>
          <a:p>
            <a:r>
              <a:rPr lang="cs-CZ" dirty="0"/>
              <a:t>Magazín </a:t>
            </a:r>
            <a:r>
              <a:rPr lang="cs-CZ" dirty="0">
                <a:hlinkClick r:id="rId5"/>
              </a:rPr>
              <a:t>Playboy</a:t>
            </a:r>
            <a:r>
              <a:rPr lang="cs-CZ" dirty="0"/>
              <a:t> s </a:t>
            </a:r>
            <a:r>
              <a:rPr lang="cs-CZ" dirty="0" err="1"/>
              <a:t>Khalifou</a:t>
            </a:r>
            <a:r>
              <a:rPr lang="cs-CZ" dirty="0"/>
              <a:t> okamžitě ukončil spolupráci kvůli „odporným a neomluvitelným komentářům, které oslavovaly útoky </a:t>
            </a:r>
            <a:r>
              <a:rPr lang="cs-CZ" dirty="0" err="1"/>
              <a:t>Hamásu</a:t>
            </a:r>
            <a:r>
              <a:rPr lang="cs-CZ" dirty="0"/>
              <a:t> v Izraeli a vraždy nevinných mužů, žen a dětí.“ </a:t>
            </a:r>
          </a:p>
        </p:txBody>
      </p:sp>
      <p:sp>
        <p:nvSpPr>
          <p:cNvPr id="4" name="Zástupný objekt pre číslo snímky 3"/>
          <p:cNvSpPr>
            <a:spLocks noGrp="1"/>
          </p:cNvSpPr>
          <p:nvPr>
            <p:ph type="sldNum" sz="quarter" idx="5"/>
          </p:nvPr>
        </p:nvSpPr>
        <p:spPr/>
        <p:txBody>
          <a:bodyPr/>
          <a:lstStyle/>
          <a:p>
            <a:fld id="{DDD4000A-37E1-4D72-B31A-77993FD77D47}" type="slidenum">
              <a:rPr lang="cs-CZ" smtClean="0"/>
              <a:t>135</a:t>
            </a:fld>
            <a:endParaRPr lang="cs-CZ"/>
          </a:p>
        </p:txBody>
      </p:sp>
    </p:spTree>
    <p:extLst>
      <p:ext uri="{BB962C8B-B14F-4D97-AF65-F5344CB8AC3E}">
        <p14:creationId xmlns:p14="http://schemas.microsoft.com/office/powerpoint/2010/main" val="331220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cs-CZ" dirty="0"/>
              <a:t>Konkrétní forma reklamní spolupráce s influencery bývá předmětem individuální domluvy. Vlivní uživatelé sociálních sítí, kteří už se ve svém byznysu dobře orientují, vám předloží standardizovanou nabídku, která bude obsahovat přesnou specifikaci a cenu všech bodů spolupráce. Existuje několik forem spolupráce s influencerem. Výsledná domluva velmi často obnáší různý </a:t>
            </a:r>
            <a:r>
              <a:rPr lang="cs-CZ" b="1" dirty="0"/>
              <a:t>mix několika forem spolupráce</a:t>
            </a:r>
            <a:r>
              <a:rPr lang="cs-CZ" dirty="0"/>
              <a:t>. Spolupráci s influencerem je vhodné potvrzovat </a:t>
            </a:r>
            <a:r>
              <a:rPr lang="cs-CZ" b="1" dirty="0"/>
              <a:t>smlouvou</a:t>
            </a:r>
            <a:r>
              <a:rPr lang="cs-CZ" dirty="0"/>
              <a:t>, ve které by měl být stanoven rozsah, podmínky, finanční plnění, odpovědnost a také penalizace při nedodržení smluveného ujednání. </a:t>
            </a:r>
          </a:p>
          <a:p>
            <a:r>
              <a:rPr lang="cs-CZ" b="1" dirty="0"/>
              <a:t>Barter</a:t>
            </a:r>
            <a:r>
              <a:rPr lang="cs-CZ" dirty="0"/>
              <a:t> – Darování nebo zapůjčení zboží či služby za účelem jejich propagace. Především influencery s menším dosahem pak může uspokojit tento typ spolupráce. Firma poskytne produkt jako výměnu za sdílení na sociálních sítích. Tento druh spolupráce často využívají například různé automobilky.</a:t>
            </a:r>
          </a:p>
          <a:p>
            <a:r>
              <a:rPr lang="cs-CZ" b="1" dirty="0"/>
              <a:t>Placené partnerství </a:t>
            </a:r>
            <a:r>
              <a:rPr lang="cs-CZ" dirty="0"/>
              <a:t>– naprosto obvyklá forma spolupráce, kdy výměnou za finanční odměnu získáte předem domluvenou službu. U spolupráce s influencery tomu není jinak. Univerzální částka zde neexistuje. Podle konkrétní osoby se může pohybovat od tisíců až po miliony korun. Nejběžnější forma, značka </a:t>
            </a:r>
            <a:r>
              <a:rPr lang="cs-CZ" dirty="0" err="1"/>
              <a:t>influencerovi</a:t>
            </a:r>
            <a:r>
              <a:rPr lang="cs-CZ" dirty="0"/>
              <a:t> zaplatí za uveřejnění příspěvku, fotky, videa, příběhu… Může být jednorázová, ale i dlouhodobá v určitých frekvencích – například jednou za měsíc. Placené partnerství se spojuje hlavně s různými značkami potravin či například kryty na mobil a podobně.</a:t>
            </a:r>
          </a:p>
          <a:p>
            <a:r>
              <a:rPr lang="cs-CZ" b="1" dirty="0"/>
              <a:t>Exkluzivní obsah</a:t>
            </a:r>
            <a:r>
              <a:rPr lang="cs-CZ" dirty="0"/>
              <a:t> – Poskytnutí exkluzivní informace nebo předmětu </a:t>
            </a:r>
            <a:r>
              <a:rPr lang="cs-CZ" dirty="0" err="1"/>
              <a:t>influencerovi</a:t>
            </a:r>
            <a:r>
              <a:rPr lang="cs-CZ" dirty="0"/>
              <a:t>.</a:t>
            </a:r>
          </a:p>
          <a:p>
            <a:r>
              <a:rPr lang="cs-CZ" b="1" dirty="0"/>
              <a:t>Speciální zážitek </a:t>
            </a:r>
            <a:r>
              <a:rPr lang="cs-CZ" dirty="0"/>
              <a:t>– Značka umožní </a:t>
            </a:r>
            <a:r>
              <a:rPr lang="cs-CZ" dirty="0" err="1"/>
              <a:t>influencerovi</a:t>
            </a:r>
            <a:r>
              <a:rPr lang="cs-CZ" dirty="0"/>
              <a:t> zažít něco netypického, vzácného. Jedná se například o pozvání do zahraničí na různé exkurze v sídle firmy. Influencer sdílí svou zkušenost na sociálních sítích se svými fanoušky. Příkladem jsou výjezdy influencerů na různé celosvětové prohlídky nebo letní výlet v karavanu ve spolupráci s </a:t>
            </a:r>
            <a:r>
              <a:rPr lang="cs-CZ" dirty="0" err="1"/>
              <a:t>Coca</a:t>
            </a:r>
            <a:r>
              <a:rPr lang="cs-CZ" dirty="0"/>
              <a:t> </a:t>
            </a:r>
            <a:r>
              <a:rPr lang="cs-CZ" dirty="0" err="1"/>
              <a:t>Colou</a:t>
            </a:r>
            <a:r>
              <a:rPr lang="cs-CZ" dirty="0"/>
              <a:t>.</a:t>
            </a:r>
          </a:p>
          <a:p>
            <a:r>
              <a:rPr lang="cs-CZ" b="1" dirty="0"/>
              <a:t>Product placement</a:t>
            </a:r>
            <a:r>
              <a:rPr lang="cs-CZ" dirty="0"/>
              <a:t> – Přirozené a nenápadné zakomponování produktu do příběhů ze života influencera.</a:t>
            </a:r>
          </a:p>
          <a:p>
            <a:r>
              <a:rPr lang="cs-CZ" b="1" dirty="0" err="1"/>
              <a:t>Ambasadorství</a:t>
            </a:r>
            <a:r>
              <a:rPr lang="cs-CZ" b="1" dirty="0"/>
              <a:t> značky</a:t>
            </a:r>
            <a:r>
              <a:rPr lang="cs-CZ" dirty="0"/>
              <a:t> – Dlouhodobá spolupráce. Influencer produkt či službu dlouhodobě využívá a tvoří k ní obsah i propagaci. Stává se tváří značky, jejím podporovatelem a nositelem jejích hodnot. </a:t>
            </a:r>
            <a:r>
              <a:rPr lang="cs-CZ" dirty="0" err="1"/>
              <a:t>Ambasadorství</a:t>
            </a:r>
            <a:r>
              <a:rPr lang="cs-CZ" dirty="0"/>
              <a:t> je zpravidla exkluzivní (influencer propaguje výlučně jeden produkt z daného segmentu). Značka i ambasador by v sebe navzájem měly mít velkou důvěru. Typickým příkladem takové spolupráce je George </a:t>
            </a:r>
            <a:r>
              <a:rPr lang="cs-CZ" dirty="0" err="1"/>
              <a:t>Clooney</a:t>
            </a:r>
            <a:r>
              <a:rPr lang="cs-CZ" dirty="0"/>
              <a:t> a </a:t>
            </a:r>
            <a:r>
              <a:rPr lang="cs-CZ" dirty="0" err="1"/>
              <a:t>Nespresso</a:t>
            </a:r>
            <a:r>
              <a:rPr lang="cs-CZ" dirty="0"/>
              <a:t>.</a:t>
            </a:r>
          </a:p>
          <a:p>
            <a:r>
              <a:rPr lang="pt-BR" b="1" dirty="0"/>
              <a:t>Eventy</a:t>
            </a:r>
            <a:r>
              <a:rPr lang="pt-BR" dirty="0"/>
              <a:t> – Propagace nebo účast influencera na eventu.</a:t>
            </a:r>
            <a:endParaRPr lang="cs-CZ" dirty="0"/>
          </a:p>
          <a:p>
            <a:r>
              <a:rPr lang="cs-CZ" b="1" dirty="0"/>
              <a:t>Soutěže</a:t>
            </a:r>
            <a:r>
              <a:rPr lang="cs-CZ" dirty="0"/>
              <a:t> – Vytvoření soutěže o produkt či službu na profilu influencera. Podmínky soutěží mnohdy pomáhají oběma stranám – značce pomáhají ke zviditelnění a </a:t>
            </a:r>
            <a:r>
              <a:rPr lang="cs-CZ" dirty="0" err="1"/>
              <a:t>influencerovi</a:t>
            </a:r>
            <a:r>
              <a:rPr lang="cs-CZ" dirty="0"/>
              <a:t> vzrůstá počet </a:t>
            </a:r>
            <a:r>
              <a:rPr lang="cs-CZ" dirty="0" err="1"/>
              <a:t>followers</a:t>
            </a:r>
            <a:r>
              <a:rPr lang="cs-CZ" dirty="0"/>
              <a:t>. Narazit na takovou spolupráci můžete u různých kosmetických značek nebo v oděvním průmyslu.</a:t>
            </a:r>
          </a:p>
          <a:p>
            <a:r>
              <a:rPr lang="cs-CZ" b="1" dirty="0"/>
              <a:t>Vlastní produkt</a:t>
            </a:r>
            <a:r>
              <a:rPr lang="cs-CZ" dirty="0"/>
              <a:t> – Vytvoření speciální řady produktu nebo samotného produktu speciálně pro influencera. </a:t>
            </a:r>
            <a:r>
              <a:rPr lang="cs-CZ" dirty="0" err="1"/>
              <a:t>Obrandování</a:t>
            </a:r>
            <a:r>
              <a:rPr lang="cs-CZ" dirty="0"/>
              <a:t> produktu influencerem. Influencer ve spolupráci s výrobou dané značky připraví vlastní produkt, který je originálně </a:t>
            </a:r>
            <a:r>
              <a:rPr lang="cs-CZ" dirty="0" err="1"/>
              <a:t>obrandován</a:t>
            </a:r>
            <a:r>
              <a:rPr lang="cs-CZ" dirty="0"/>
              <a:t> a nese jeho jméno, specifickou image, případně i jeho tvář. Spolupráce se pojí opět primárně s potravinářským průmyslem nebo s oblečením.</a:t>
            </a:r>
          </a:p>
          <a:p>
            <a:r>
              <a:rPr lang="cs-CZ" b="1" dirty="0"/>
              <a:t>Převzetí účtu (</a:t>
            </a:r>
            <a:r>
              <a:rPr lang="cs-CZ" b="1" dirty="0" err="1"/>
              <a:t>takeover</a:t>
            </a:r>
            <a:r>
              <a:rPr lang="cs-CZ" b="1" dirty="0"/>
              <a:t>)</a:t>
            </a:r>
            <a:r>
              <a:rPr lang="cs-CZ" dirty="0"/>
              <a:t> – Převzetí firemního účtu influencerem. Influencer přebírá tvorbu obsahu a </a:t>
            </a:r>
            <a:r>
              <a:rPr lang="cs-CZ" dirty="0" err="1"/>
              <a:t>community</a:t>
            </a:r>
            <a:r>
              <a:rPr lang="cs-CZ" dirty="0"/>
              <a:t> management na firemním profilu. Influencer na svém profilu informuje o tom, že bude následující čas online na profilu dané značky. Tímto stylem může značka získat značné procento jeho sledujících. Pod tímto druhem spolupráce si můžete představit různé cestovatelské spolupráce.</a:t>
            </a:r>
          </a:p>
          <a:p>
            <a:r>
              <a:rPr lang="cs-CZ" b="1" dirty="0"/>
              <a:t>Hostování</a:t>
            </a:r>
            <a:r>
              <a:rPr lang="cs-CZ" dirty="0"/>
              <a:t> – Plánovaná návštěva influencera na profilu firmy. Může mít podobu rozhovoru, </a:t>
            </a:r>
            <a:r>
              <a:rPr lang="cs-CZ" dirty="0" err="1"/>
              <a:t>streamu</a:t>
            </a:r>
            <a:r>
              <a:rPr lang="cs-CZ" dirty="0"/>
              <a:t>, diskuze. Influencer je hostem profilu, </a:t>
            </a:r>
            <a:r>
              <a:rPr lang="cs-CZ" dirty="0" err="1"/>
              <a:t>community</a:t>
            </a:r>
            <a:r>
              <a:rPr lang="cs-CZ" dirty="0"/>
              <a:t> management a tvorba obsahu zůstává v rukou firmy.</a:t>
            </a:r>
          </a:p>
          <a:p>
            <a:r>
              <a:rPr lang="cs-CZ" b="1" dirty="0" err="1"/>
              <a:t>Affiliate</a:t>
            </a:r>
            <a:r>
              <a:rPr lang="cs-CZ" b="1" dirty="0"/>
              <a:t> spolupráce</a:t>
            </a:r>
            <a:r>
              <a:rPr lang="cs-CZ" dirty="0"/>
              <a:t> – Provizní spolupráce. Influencer umístí na svoje kanály unikátní odkaz či reklamu. Pokud uživatel přijde na web firmy z </a:t>
            </a:r>
            <a:r>
              <a:rPr lang="cs-CZ" dirty="0" err="1"/>
              <a:t>influencerova</a:t>
            </a:r>
            <a:r>
              <a:rPr lang="cs-CZ" dirty="0"/>
              <a:t> profilu a provede nákup či registraci, influencer získává finanční provizi z tohoto nákupu. Influencer zde získá vlastní odkaz nebo slevový kód, skrze který si sledující mohou kupovat produkty. Influencer je díky provizím motivován k tomu, aby značce přinesl co nejvyšší prodeje. Úspěšné akce tohoto typu jsou často spojené se slevovou akcí, aby byli lidé motivováni k nákupu. Značka si tak může dobře spočítat, jestli bude kampaň rentabilní i v případě, kdy vezme do úvahy poskytnutou slevu a provizi vyplacenou </a:t>
            </a:r>
            <a:r>
              <a:rPr lang="cs-CZ" dirty="0" err="1"/>
              <a:t>influencerovi</a:t>
            </a:r>
            <a:r>
              <a:rPr lang="cs-CZ" dirty="0"/>
              <a:t>. Často jsou však firmy ochotné prodávat v tomto případě pouze za náklady. Vsázejí totiž na to, že si skrze kampaně s influencerem získají stálé zákazníky. </a:t>
            </a:r>
          </a:p>
          <a:p>
            <a:r>
              <a:rPr lang="cs-CZ" b="1" dirty="0"/>
              <a:t>Public relations</a:t>
            </a:r>
            <a:r>
              <a:rPr lang="cs-CZ" dirty="0"/>
              <a:t> – Propagace produktu influencerem v mediálních výstupech (rozhovorech, vystoupeních).</a:t>
            </a:r>
          </a:p>
        </p:txBody>
      </p:sp>
      <p:sp>
        <p:nvSpPr>
          <p:cNvPr id="4" name="Zástupný objekt pre číslo snímky 3"/>
          <p:cNvSpPr>
            <a:spLocks noGrp="1"/>
          </p:cNvSpPr>
          <p:nvPr>
            <p:ph type="sldNum" sz="quarter" idx="5"/>
          </p:nvPr>
        </p:nvSpPr>
        <p:spPr/>
        <p:txBody>
          <a:bodyPr/>
          <a:lstStyle/>
          <a:p>
            <a:fld id="{DDD4000A-37E1-4D72-B31A-77993FD77D47}" type="slidenum">
              <a:rPr lang="cs-CZ" smtClean="0"/>
              <a:t>136</a:t>
            </a:fld>
            <a:endParaRPr lang="cs-CZ"/>
          </a:p>
        </p:txBody>
      </p:sp>
    </p:spTree>
    <p:extLst>
      <p:ext uri="{BB962C8B-B14F-4D97-AF65-F5344CB8AC3E}">
        <p14:creationId xmlns:p14="http://schemas.microsoft.com/office/powerpoint/2010/main" val="403199549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cs-CZ" sz="1200" kern="1200" dirty="0">
                <a:solidFill>
                  <a:schemeClr val="tx1"/>
                </a:solidFill>
                <a:effectLst/>
                <a:latin typeface="+mn-lt"/>
                <a:ea typeface="+mn-ea"/>
                <a:cs typeface="+mn-cs"/>
              </a:rPr>
              <a:t>Hlavní doménou influencerů jsou </a:t>
            </a:r>
            <a:r>
              <a:rPr lang="cs-CZ" sz="1200" u="sng" kern="1200" dirty="0">
                <a:solidFill>
                  <a:schemeClr val="tx1"/>
                </a:solidFill>
                <a:effectLst/>
                <a:latin typeface="+mn-lt"/>
                <a:ea typeface="+mn-ea"/>
                <a:cs typeface="+mn-cs"/>
                <a:hlinkClick r:id="rId3"/>
              </a:rPr>
              <a:t>nejrozšířenější sociální sítě</a:t>
            </a:r>
            <a:r>
              <a:rPr lang="cs-CZ" sz="1200" kern="1200" dirty="0">
                <a:solidFill>
                  <a:schemeClr val="tx1"/>
                </a:solidFill>
                <a:effectLst/>
                <a:latin typeface="+mn-lt"/>
                <a:ea typeface="+mn-ea"/>
                <a:cs typeface="+mn-cs"/>
              </a:rPr>
              <a:t>, a to z pochopitelných důvodů. Nachází se na nich totiž nejvíce uživatelů a tím pádem také největší fanouškovská publika. Následovat tak bude přehled největších sociálních sítí. </a:t>
            </a:r>
          </a:p>
          <a:p>
            <a:pPr lvl="0"/>
            <a:r>
              <a:rPr lang="cs-CZ" sz="1200" b="1" kern="1200" dirty="0" err="1">
                <a:solidFill>
                  <a:schemeClr val="tx1"/>
                </a:solidFill>
                <a:effectLst/>
                <a:latin typeface="+mn-lt"/>
                <a:ea typeface="+mn-ea"/>
                <a:cs typeface="+mn-cs"/>
              </a:rPr>
              <a:t>Youtube</a:t>
            </a:r>
            <a:r>
              <a:rPr lang="cs-CZ" sz="1200" kern="1200" dirty="0">
                <a:solidFill>
                  <a:schemeClr val="tx1"/>
                </a:solidFill>
                <a:effectLst/>
                <a:latin typeface="+mn-lt"/>
                <a:ea typeface="+mn-ea"/>
                <a:cs typeface="+mn-cs"/>
              </a:rPr>
              <a:t>: tato sociální síť pro sdílení videí je doménou influencerů všeho druhu. </a:t>
            </a:r>
            <a:r>
              <a:rPr lang="cs-CZ" sz="1200" kern="1200" dirty="0" err="1">
                <a:solidFill>
                  <a:schemeClr val="tx1"/>
                </a:solidFill>
                <a:effectLst/>
                <a:latin typeface="+mn-lt"/>
                <a:ea typeface="+mn-ea"/>
                <a:cs typeface="+mn-cs"/>
              </a:rPr>
              <a:t>Youtube</a:t>
            </a:r>
            <a:r>
              <a:rPr lang="cs-CZ" sz="1200" kern="1200" dirty="0">
                <a:solidFill>
                  <a:schemeClr val="tx1"/>
                </a:solidFill>
                <a:effectLst/>
                <a:latin typeface="+mn-lt"/>
                <a:ea typeface="+mn-ea"/>
                <a:cs typeface="+mn-cs"/>
              </a:rPr>
              <a:t> je také stále domovem těch nejvlivnějších z nich. Většinou zde najdete tvůrce, kteří se věnují nějakému tématu. Ať už jsou to </a:t>
            </a:r>
            <a:r>
              <a:rPr lang="cs-CZ" sz="1200" kern="1200" dirty="0" err="1">
                <a:solidFill>
                  <a:schemeClr val="tx1"/>
                </a:solidFill>
                <a:effectLst/>
                <a:latin typeface="+mn-lt"/>
                <a:ea typeface="+mn-ea"/>
                <a:cs typeface="+mn-cs"/>
              </a:rPr>
              <a:t>kryptoměny</a:t>
            </a:r>
            <a:r>
              <a:rPr lang="cs-CZ" sz="1200" kern="1200" dirty="0">
                <a:solidFill>
                  <a:schemeClr val="tx1"/>
                </a:solidFill>
                <a:effectLst/>
                <a:latin typeface="+mn-lt"/>
                <a:ea typeface="+mn-ea"/>
                <a:cs typeface="+mn-cs"/>
              </a:rPr>
              <a:t>, elektromobily, počítačové hry, cestování nebo třeba líčení. Bez nosného tématu se zkrátka videa produkují jen stěží. </a:t>
            </a:r>
          </a:p>
          <a:p>
            <a:pPr lvl="0"/>
            <a:r>
              <a:rPr lang="cs-CZ" sz="1200" b="1" kern="1200" dirty="0" err="1">
                <a:solidFill>
                  <a:schemeClr val="tx1"/>
                </a:solidFill>
                <a:effectLst/>
                <a:latin typeface="+mn-lt"/>
                <a:ea typeface="+mn-ea"/>
                <a:cs typeface="+mn-cs"/>
              </a:rPr>
              <a:t>Instagram</a:t>
            </a:r>
            <a:r>
              <a:rPr lang="cs-CZ" sz="1200" kern="1200" dirty="0">
                <a:solidFill>
                  <a:schemeClr val="tx1"/>
                </a:solidFill>
                <a:effectLst/>
                <a:latin typeface="+mn-lt"/>
                <a:ea typeface="+mn-ea"/>
                <a:cs typeface="+mn-cs"/>
              </a:rPr>
              <a:t>: dalším obrovským </a:t>
            </a:r>
            <a:r>
              <a:rPr lang="cs-CZ" sz="1200" kern="1200" dirty="0" err="1">
                <a:solidFill>
                  <a:schemeClr val="tx1"/>
                </a:solidFill>
                <a:effectLst/>
                <a:latin typeface="+mn-lt"/>
                <a:ea typeface="+mn-ea"/>
                <a:cs typeface="+mn-cs"/>
              </a:rPr>
              <a:t>influencerským</a:t>
            </a:r>
            <a:r>
              <a:rPr lang="cs-CZ" sz="1200" kern="1200" dirty="0">
                <a:solidFill>
                  <a:schemeClr val="tx1"/>
                </a:solidFill>
                <a:effectLst/>
                <a:latin typeface="+mn-lt"/>
                <a:ea typeface="+mn-ea"/>
                <a:cs typeface="+mn-cs"/>
              </a:rPr>
              <a:t> mraveništěm je </a:t>
            </a:r>
            <a:r>
              <a:rPr lang="cs-CZ" sz="1200" kern="1200" dirty="0" err="1">
                <a:solidFill>
                  <a:schemeClr val="tx1"/>
                </a:solidFill>
                <a:effectLst/>
                <a:latin typeface="+mn-lt"/>
                <a:ea typeface="+mn-ea"/>
                <a:cs typeface="+mn-cs"/>
              </a:rPr>
              <a:t>Instagram</a:t>
            </a:r>
            <a:r>
              <a:rPr lang="cs-CZ" sz="1200" kern="1200" dirty="0">
                <a:solidFill>
                  <a:schemeClr val="tx1"/>
                </a:solidFill>
                <a:effectLst/>
                <a:latin typeface="+mn-lt"/>
                <a:ea typeface="+mn-ea"/>
                <a:cs typeface="+mn-cs"/>
              </a:rPr>
              <a:t>. Sociální síť zaměřená na fotky a krátká videa je doménou </a:t>
            </a:r>
            <a:r>
              <a:rPr lang="cs-CZ" sz="1200" kern="1200" dirty="0" err="1">
                <a:solidFill>
                  <a:schemeClr val="tx1"/>
                </a:solidFill>
                <a:effectLst/>
                <a:latin typeface="+mn-lt"/>
                <a:ea typeface="+mn-ea"/>
                <a:cs typeface="+mn-cs"/>
              </a:rPr>
              <a:t>lifestylových</a:t>
            </a:r>
            <a:r>
              <a:rPr lang="cs-CZ" sz="1200" kern="1200" dirty="0">
                <a:solidFill>
                  <a:schemeClr val="tx1"/>
                </a:solidFill>
                <a:effectLst/>
                <a:latin typeface="+mn-lt"/>
                <a:ea typeface="+mn-ea"/>
                <a:cs typeface="+mn-cs"/>
              </a:rPr>
              <a:t> tvůrců. Díky podstatě </a:t>
            </a:r>
            <a:r>
              <a:rPr lang="cs-CZ" sz="1200" kern="1200" dirty="0" err="1">
                <a:solidFill>
                  <a:schemeClr val="tx1"/>
                </a:solidFill>
                <a:effectLst/>
                <a:latin typeface="+mn-lt"/>
                <a:ea typeface="+mn-ea"/>
                <a:cs typeface="+mn-cs"/>
              </a:rPr>
              <a:t>Instagramu</a:t>
            </a:r>
            <a:r>
              <a:rPr lang="cs-CZ" sz="1200" kern="1200" dirty="0">
                <a:solidFill>
                  <a:schemeClr val="tx1"/>
                </a:solidFill>
                <a:effectLst/>
                <a:latin typeface="+mn-lt"/>
                <a:ea typeface="+mn-ea"/>
                <a:cs typeface="+mn-cs"/>
              </a:rPr>
              <a:t> totiž zdejší tvůrci nemusí mít žádné “nosné téma”. Stačí, když dokumentují svůj život. Stejně tak ale na </a:t>
            </a:r>
            <a:r>
              <a:rPr lang="cs-CZ" sz="1200" kern="1200" dirty="0" err="1">
                <a:solidFill>
                  <a:schemeClr val="tx1"/>
                </a:solidFill>
                <a:effectLst/>
                <a:latin typeface="+mn-lt"/>
                <a:ea typeface="+mn-ea"/>
                <a:cs typeface="+mn-cs"/>
              </a:rPr>
              <a:t>Instagramu</a:t>
            </a:r>
            <a:r>
              <a:rPr lang="cs-CZ" sz="1200" kern="1200" dirty="0">
                <a:solidFill>
                  <a:schemeClr val="tx1"/>
                </a:solidFill>
                <a:effectLst/>
                <a:latin typeface="+mn-lt"/>
                <a:ea typeface="+mn-ea"/>
                <a:cs typeface="+mn-cs"/>
              </a:rPr>
              <a:t> najdeme i influencery se specifickou cílovou skupinou a zájmy. </a:t>
            </a:r>
            <a:r>
              <a:rPr lang="cs-CZ" b="0" dirty="0" err="1"/>
              <a:t>Instagram</a:t>
            </a:r>
            <a:r>
              <a:rPr lang="cs-CZ" b="0" dirty="0"/>
              <a:t> je populární platforma sociálních médií, kterou používá více než 1.3 miliardy lidí po celém světě. Je to vynikající platforma pro spolupráci a sponzoring influencerů a celebrit. </a:t>
            </a:r>
            <a:endParaRPr lang="cs-CZ"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b="1" kern="1200" dirty="0" err="1">
                <a:solidFill>
                  <a:schemeClr val="tx1"/>
                </a:solidFill>
                <a:effectLst/>
                <a:latin typeface="+mn-lt"/>
                <a:ea typeface="+mn-ea"/>
                <a:cs typeface="+mn-cs"/>
              </a:rPr>
              <a:t>TikTok</a:t>
            </a:r>
            <a:r>
              <a:rPr lang="cs-CZ" sz="1200" kern="1200" dirty="0">
                <a:solidFill>
                  <a:schemeClr val="tx1"/>
                </a:solidFill>
                <a:effectLst/>
                <a:latin typeface="+mn-lt"/>
                <a:ea typeface="+mn-ea"/>
                <a:cs typeface="+mn-cs"/>
              </a:rPr>
              <a:t>: tato sociální síť je největším překvapením posledních let. Během velmi krátké doby se totiž dostala mezi nejpoužívanější platformy světa. Velká část značek Tik Tok teprve objevuje. Skrývá však v sobě obrovský potenciál. </a:t>
            </a:r>
            <a:r>
              <a:rPr lang="cs-CZ" dirty="0">
                <a:effectLst/>
              </a:rPr>
              <a:t>Algoritmus je skutečně velice specifický a pokořit ho není jednoduché. Mezi nejpopulárnější kategorie patří sexy věci typu tanečky, auta nebo zvířata.</a:t>
            </a:r>
            <a:endParaRPr lang="cs-CZ" sz="1200" kern="1200" dirty="0">
              <a:solidFill>
                <a:schemeClr val="tx1"/>
              </a:solidFill>
              <a:effectLst/>
              <a:latin typeface="+mn-lt"/>
              <a:ea typeface="+mn-ea"/>
              <a:cs typeface="+mn-cs"/>
            </a:endParaRPr>
          </a:p>
          <a:p>
            <a:pPr lvl="0"/>
            <a:r>
              <a:rPr lang="cs-CZ" sz="1200" b="1" kern="1200" dirty="0" err="1">
                <a:solidFill>
                  <a:schemeClr val="tx1"/>
                </a:solidFill>
                <a:effectLst/>
                <a:latin typeface="+mn-lt"/>
                <a:ea typeface="+mn-ea"/>
                <a:cs typeface="+mn-cs"/>
              </a:rPr>
              <a:t>Facebook</a:t>
            </a:r>
            <a:r>
              <a:rPr lang="cs-CZ" sz="1200" kern="1200" dirty="0">
                <a:solidFill>
                  <a:schemeClr val="tx1"/>
                </a:solidFill>
                <a:effectLst/>
                <a:latin typeface="+mn-lt"/>
                <a:ea typeface="+mn-ea"/>
                <a:cs typeface="+mn-cs"/>
              </a:rPr>
              <a:t>: nejpoužívanější sociální síť světa je mezi influencery a značkami zároveň ta nejopomíjenější. Influenceři zde sice mají své profily, ale k propagaci svých partnerů většinou používají jiné platformy. </a:t>
            </a:r>
            <a:r>
              <a:rPr lang="cs-CZ" sz="1200" kern="1200" dirty="0" err="1">
                <a:solidFill>
                  <a:schemeClr val="tx1"/>
                </a:solidFill>
                <a:effectLst/>
                <a:latin typeface="+mn-lt"/>
                <a:ea typeface="+mn-ea"/>
                <a:cs typeface="+mn-cs"/>
              </a:rPr>
              <a:t>Facebook</a:t>
            </a:r>
            <a:r>
              <a:rPr lang="cs-CZ" sz="1200" kern="1200" dirty="0">
                <a:solidFill>
                  <a:schemeClr val="tx1"/>
                </a:solidFill>
                <a:effectLst/>
                <a:latin typeface="+mn-lt"/>
                <a:ea typeface="+mn-ea"/>
                <a:cs typeface="+mn-cs"/>
              </a:rPr>
              <a:t> se stále častěji stává spíše místem, kde hledáme novinky ze svého okolí.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Mladí Češi ze sociálních sítí nejčastěji využívají </a:t>
            </a:r>
            <a:r>
              <a:rPr lang="cs-CZ" dirty="0" err="1"/>
              <a:t>Facebook</a:t>
            </a:r>
            <a:r>
              <a:rPr lang="cs-CZ" dirty="0"/>
              <a:t>, </a:t>
            </a:r>
            <a:r>
              <a:rPr lang="cs-CZ" dirty="0" err="1"/>
              <a:t>Instagram</a:t>
            </a:r>
            <a:r>
              <a:rPr lang="cs-CZ" dirty="0"/>
              <a:t> a YouTube. V posledním průzkumu </a:t>
            </a:r>
            <a:r>
              <a:rPr lang="cs-CZ" dirty="0" err="1"/>
              <a:t>Facebook</a:t>
            </a:r>
            <a:r>
              <a:rPr lang="cs-CZ" dirty="0"/>
              <a:t> a </a:t>
            </a:r>
            <a:r>
              <a:rPr lang="cs-CZ" dirty="0" err="1"/>
              <a:t>Instagram</a:t>
            </a:r>
            <a:r>
              <a:rPr lang="cs-CZ" dirty="0"/>
              <a:t> využívalo bezmála sto procent dotázaných, podíl YouTube klesl na 85 procent. </a:t>
            </a:r>
            <a:r>
              <a:rPr lang="cs-CZ" dirty="0" err="1"/>
              <a:t>Influencery</a:t>
            </a:r>
            <a:r>
              <a:rPr lang="cs-CZ" dirty="0"/>
              <a:t> ovšem respondenti sledují primárně na YouTube a </a:t>
            </a:r>
            <a:r>
              <a:rPr lang="cs-CZ" dirty="0" err="1"/>
              <a:t>Instagramu</a:t>
            </a:r>
            <a:r>
              <a:rPr lang="cs-CZ"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Ostatní sociální média využívají mladí Češi s velkým odstupem. Na čtvrté místo se umístil </a:t>
            </a:r>
            <a:r>
              <a:rPr lang="cs-CZ" dirty="0" err="1"/>
              <a:t>TikTok</a:t>
            </a:r>
            <a:r>
              <a:rPr lang="cs-CZ" dirty="0"/>
              <a:t> s 38 procenty, X využívá 32 procent respondentů a </a:t>
            </a:r>
            <a:r>
              <a:rPr lang="cs-CZ" dirty="0" err="1"/>
              <a:t>Pinterest</a:t>
            </a:r>
            <a:r>
              <a:rPr lang="cs-CZ" dirty="0"/>
              <a:t> 29 procent. Následují </a:t>
            </a:r>
            <a:r>
              <a:rPr lang="cs-CZ" dirty="0" err="1"/>
              <a:t>Snapchat</a:t>
            </a:r>
            <a:r>
              <a:rPr lang="cs-CZ" dirty="0"/>
              <a:t> (19 procent), </a:t>
            </a:r>
            <a:r>
              <a:rPr lang="cs-CZ" dirty="0" err="1"/>
              <a:t>Twitch</a:t>
            </a:r>
            <a:r>
              <a:rPr lang="cs-CZ" dirty="0"/>
              <a:t> (18 procent) a </a:t>
            </a:r>
            <a:r>
              <a:rPr lang="cs-CZ" dirty="0" err="1"/>
              <a:t>Reddit</a:t>
            </a:r>
            <a:r>
              <a:rPr lang="cs-CZ" dirty="0"/>
              <a:t> (osm procent). Oblíbenost </a:t>
            </a:r>
            <a:r>
              <a:rPr lang="cs-CZ" dirty="0" err="1"/>
              <a:t>TikToku</a:t>
            </a:r>
            <a:r>
              <a:rPr lang="cs-CZ" dirty="0"/>
              <a:t> nicméně neustále roste a autoři průzkumu předpokládají, že jeho popularita se bude dál zvyšovat.</a:t>
            </a:r>
          </a:p>
        </p:txBody>
      </p:sp>
      <p:sp>
        <p:nvSpPr>
          <p:cNvPr id="4" name="Zástupný objekt pre číslo snímky 3"/>
          <p:cNvSpPr>
            <a:spLocks noGrp="1"/>
          </p:cNvSpPr>
          <p:nvPr>
            <p:ph type="sldNum" sz="quarter" idx="5"/>
          </p:nvPr>
        </p:nvSpPr>
        <p:spPr/>
        <p:txBody>
          <a:bodyPr/>
          <a:lstStyle/>
          <a:p>
            <a:fld id="{DDD4000A-37E1-4D72-B31A-77993FD77D47}" type="slidenum">
              <a:rPr lang="cs-CZ" smtClean="0"/>
              <a:t>137</a:t>
            </a:fld>
            <a:endParaRPr lang="cs-CZ"/>
          </a:p>
        </p:txBody>
      </p:sp>
    </p:spTree>
    <p:extLst>
      <p:ext uri="{BB962C8B-B14F-4D97-AF65-F5344CB8AC3E}">
        <p14:creationId xmlns:p14="http://schemas.microsoft.com/office/powerpoint/2010/main" val="332853489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cs-CZ" dirty="0"/>
              <a:t>Spolupráce s influencery může velmi dobře </a:t>
            </a:r>
            <a:r>
              <a:rPr lang="cs-CZ" b="1" dirty="0"/>
              <a:t>fungovat jako součást komplexnější marketingové strategie</a:t>
            </a:r>
            <a:r>
              <a:rPr lang="cs-CZ" dirty="0"/>
              <a:t>. V případě </a:t>
            </a:r>
            <a:r>
              <a:rPr lang="cs-CZ" b="1" dirty="0"/>
              <a:t>kampaně pro Prague </a:t>
            </a:r>
            <a:r>
              <a:rPr lang="cs-CZ" b="1" dirty="0" err="1"/>
              <a:t>mussel</a:t>
            </a:r>
            <a:r>
              <a:rPr lang="cs-CZ" b="1" dirty="0"/>
              <a:t> </a:t>
            </a:r>
            <a:r>
              <a:rPr lang="cs-CZ" b="1" dirty="0" err="1"/>
              <a:t>week</a:t>
            </a:r>
            <a:r>
              <a:rPr lang="cs-CZ" dirty="0"/>
              <a:t> se podařilo jejich potenciál využít na maximum. Známé osobnosti se zúčastnily </a:t>
            </a:r>
            <a:r>
              <a:rPr lang="cs-CZ" dirty="0" err="1"/>
              <a:t>press</a:t>
            </a:r>
            <a:r>
              <a:rPr lang="cs-CZ" dirty="0"/>
              <a:t> </a:t>
            </a:r>
            <a:r>
              <a:rPr lang="cs-CZ" dirty="0" err="1"/>
              <a:t>tripu</a:t>
            </a:r>
            <a:r>
              <a:rPr lang="cs-CZ" dirty="0"/>
              <a:t> pro novináře a také VIP degustace pro média.</a:t>
            </a:r>
          </a:p>
          <a:p>
            <a:r>
              <a:rPr lang="cs-CZ" dirty="0"/>
              <a:t>Zároveň se celebrity podílely na osvětě a </a:t>
            </a:r>
            <a:r>
              <a:rPr lang="cs-CZ" b="1" dirty="0"/>
              <a:t>propagace akce směrem k veřejnosti</a:t>
            </a:r>
            <a:r>
              <a:rPr lang="cs-CZ" dirty="0"/>
              <a:t> a nakonec se food festivalu také zúčastnily. </a:t>
            </a:r>
          </a:p>
          <a:p>
            <a:r>
              <a:rPr lang="cs-CZ" dirty="0"/>
              <a:t>Čtrnáct tun slávek dovezených přímo z Holandska, 36 pražských restaurací, 7 velkoobchodů, 13 055 prodaných voucherů, 23 085 unikátních návštěvníků webových stránek a 63 mediálních výstupů. To jsou výsledky zářijového projektu </a:t>
            </a:r>
            <a:r>
              <a:rPr lang="cs-CZ" dirty="0">
                <a:hlinkClick r:id="rId3"/>
              </a:rPr>
              <a:t>Prague </a:t>
            </a:r>
            <a:r>
              <a:rPr lang="cs-CZ" dirty="0" err="1">
                <a:hlinkClick r:id="rId3"/>
              </a:rPr>
              <a:t>Mussel</a:t>
            </a:r>
            <a:r>
              <a:rPr lang="cs-CZ" dirty="0">
                <a:hlinkClick r:id="rId3"/>
              </a:rPr>
              <a:t> </a:t>
            </a:r>
            <a:r>
              <a:rPr lang="cs-CZ" dirty="0" err="1">
                <a:hlinkClick r:id="rId3"/>
              </a:rPr>
              <a:t>Week</a:t>
            </a:r>
            <a:r>
              <a:rPr lang="cs-CZ" dirty="0"/>
              <a:t> (PMW) na jehož aktivní komunikaci jsme se podíleli. Jako stěžejní nástroj pro komunikaci jsme přitom zvolili edukativní public relations, které zaznamenalo u médií i veřejnosti nebývalý úspěch.</a:t>
            </a:r>
          </a:p>
          <a:p>
            <a:r>
              <a:rPr lang="cs-CZ" dirty="0"/>
              <a:t>Po uvedení tématu mušlí do média jsme v kampani </a:t>
            </a:r>
            <a:r>
              <a:rPr lang="cs-CZ" b="1" dirty="0"/>
              <a:t>navázali s panelem materiálů</a:t>
            </a:r>
            <a:r>
              <a:rPr lang="cs-CZ" dirty="0"/>
              <a:t>, který postupně seznamoval českou veřejnost s mořskými plody. Komunikaci jsme zaměřili na:</a:t>
            </a:r>
          </a:p>
          <a:p>
            <a:r>
              <a:rPr lang="cs-CZ" dirty="0"/>
              <a:t>originální recepty ambasadorů</a:t>
            </a:r>
          </a:p>
          <a:p>
            <a:r>
              <a:rPr lang="cs-CZ" dirty="0"/>
              <a:t>originální recepty vybraných restaurací zapojených do festivalu</a:t>
            </a:r>
          </a:p>
          <a:p>
            <a:r>
              <a:rPr lang="cs-CZ" dirty="0"/>
              <a:t>populárně naučné články o prospěšnosti slávek spolu s citacemi odborníků</a:t>
            </a:r>
          </a:p>
          <a:p>
            <a:r>
              <a:rPr lang="cs-CZ" dirty="0"/>
              <a:t>pozvánky na mušlový festival pro čtenáře</a:t>
            </a:r>
          </a:p>
          <a:p>
            <a:r>
              <a:rPr lang="cs-CZ" dirty="0"/>
              <a:t>Vrcholem komunikace směrem k médiím pak byla</a:t>
            </a:r>
            <a:r>
              <a:rPr lang="cs-CZ" b="1" dirty="0"/>
              <a:t> VIP mušlová degustace pro novináře</a:t>
            </a:r>
            <a:r>
              <a:rPr lang="cs-CZ" dirty="0"/>
              <a:t>, jejíž součástí byla i </a:t>
            </a:r>
            <a:r>
              <a:rPr lang="cs-CZ" b="1" dirty="0"/>
              <a:t>live </a:t>
            </a:r>
            <a:r>
              <a:rPr lang="cs-CZ" b="1" dirty="0" err="1"/>
              <a:t>cooking</a:t>
            </a:r>
            <a:r>
              <a:rPr lang="cs-CZ" b="1" dirty="0"/>
              <a:t> show</a:t>
            </a:r>
            <a:r>
              <a:rPr lang="cs-CZ" dirty="0"/>
              <a:t>. Akci v Blue Fjord se v září zúčastnilo 8 novinářek a 1 fotografka z cílových médií jako byly Svět ženy, Blesk Vaše recepty, primafresh.cz, Apetit, Nova, Rádio City, Katka či Vlasta. </a:t>
            </a:r>
            <a:r>
              <a:rPr lang="cs-CZ" dirty="0" err="1"/>
              <a:t>Event</a:t>
            </a:r>
            <a:r>
              <a:rPr lang="cs-CZ" dirty="0"/>
              <a:t> prohloubil neformální vztahy s novináři a pomohl tak pozitivnímu budování </a:t>
            </a:r>
            <a:r>
              <a:rPr lang="cs-CZ" dirty="0" err="1"/>
              <a:t>brandu</a:t>
            </a:r>
            <a:r>
              <a:rPr lang="cs-CZ" dirty="0"/>
              <a:t> PMW.</a:t>
            </a:r>
          </a:p>
        </p:txBody>
      </p:sp>
      <p:sp>
        <p:nvSpPr>
          <p:cNvPr id="4" name="Zástupný objekt pre číslo snímky 3"/>
          <p:cNvSpPr>
            <a:spLocks noGrp="1"/>
          </p:cNvSpPr>
          <p:nvPr>
            <p:ph type="sldNum" sz="quarter" idx="5"/>
          </p:nvPr>
        </p:nvSpPr>
        <p:spPr/>
        <p:txBody>
          <a:bodyPr/>
          <a:lstStyle/>
          <a:p>
            <a:fld id="{DDD4000A-37E1-4D72-B31A-77993FD77D47}" type="slidenum">
              <a:rPr lang="cs-CZ" smtClean="0"/>
              <a:t>138</a:t>
            </a:fld>
            <a:endParaRPr lang="cs-CZ"/>
          </a:p>
        </p:txBody>
      </p:sp>
    </p:spTree>
    <p:extLst>
      <p:ext uri="{BB962C8B-B14F-4D97-AF65-F5344CB8AC3E}">
        <p14:creationId xmlns:p14="http://schemas.microsoft.com/office/powerpoint/2010/main" val="318845788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Top 5 největších influencerů na IG v Česku. Do žebříčku se mohl dostat člověk, který spolupracuje s českými značkami, narodil se v Česku nebo zde žije a má alespoň část sledujících z ČR.</a:t>
            </a:r>
          </a:p>
        </p:txBody>
      </p:sp>
      <p:sp>
        <p:nvSpPr>
          <p:cNvPr id="4" name="Zástupný objekt pre číslo snímky 3"/>
          <p:cNvSpPr>
            <a:spLocks noGrp="1"/>
          </p:cNvSpPr>
          <p:nvPr>
            <p:ph type="sldNum" sz="quarter" idx="5"/>
          </p:nvPr>
        </p:nvSpPr>
        <p:spPr/>
        <p:txBody>
          <a:bodyPr/>
          <a:lstStyle/>
          <a:p>
            <a:fld id="{DDD4000A-37E1-4D72-B31A-77993FD77D47}" type="slidenum">
              <a:rPr lang="cs-CZ" smtClean="0"/>
              <a:t>139</a:t>
            </a:fld>
            <a:endParaRPr lang="cs-CZ"/>
          </a:p>
        </p:txBody>
      </p:sp>
    </p:spTree>
    <p:extLst>
      <p:ext uri="{BB962C8B-B14F-4D97-AF65-F5344CB8AC3E}">
        <p14:creationId xmlns:p14="http://schemas.microsoft.com/office/powerpoint/2010/main" val="421385539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Nejznámějšími a současně nejstabilnějšími českými </a:t>
            </a:r>
            <a:r>
              <a:rPr lang="cs-CZ" dirty="0" err="1"/>
              <a:t>influencery</a:t>
            </a:r>
            <a:r>
              <a:rPr lang="cs-CZ" dirty="0"/>
              <a:t> jsou </a:t>
            </a:r>
            <a:r>
              <a:rPr lang="cs-CZ" dirty="0" err="1"/>
              <a:t>youtuber</a:t>
            </a:r>
            <a:r>
              <a:rPr lang="cs-CZ" dirty="0"/>
              <a:t> Karel Kovář zvaný Kovy a moderátor a zpěvák Leoš Mareš. K nejčastěji zmiňovaným patří i herečka Nikol </a:t>
            </a:r>
            <a:r>
              <a:rPr lang="cs-CZ" dirty="0" err="1"/>
              <a:t>Leitgeb</a:t>
            </a:r>
            <a:r>
              <a:rPr lang="cs-CZ" dirty="0"/>
              <a:t> (dřív </a:t>
            </a:r>
            <a:r>
              <a:rPr lang="cs-CZ" dirty="0" err="1"/>
              <a:t>Štíbrová</a:t>
            </a:r>
            <a:r>
              <a:rPr lang="cs-CZ" dirty="0"/>
              <a:t>). Během minulého roku významně rostla známost influencerů vystupujících jako TMBK a </a:t>
            </a:r>
            <a:r>
              <a:rPr lang="cs-CZ" dirty="0" err="1"/>
              <a:t>Sugar</a:t>
            </a:r>
            <a:r>
              <a:rPr lang="cs-CZ" dirty="0"/>
              <a:t> </a:t>
            </a:r>
            <a:r>
              <a:rPr lang="cs-CZ" dirty="0" err="1"/>
              <a:t>Denny</a:t>
            </a:r>
            <a:r>
              <a:rPr lang="cs-CZ"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Vyplývá to z pravidelného monitoru Centra marketingového výzkumu a tržních analýz Fakulty podnikohospodářské Vysoké školy ekonomické.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„V posledních třech letech se čeští </a:t>
            </a:r>
            <a:r>
              <a:rPr lang="cs-CZ" dirty="0" err="1"/>
              <a:t>influenceři</a:t>
            </a:r>
            <a:r>
              <a:rPr lang="cs-CZ" dirty="0"/>
              <a:t>, kteří byli respondenty spontánně zmiňováni jako první, příliš nemění,“ konstatovali autoři průzkumu, který se koná od podzimu 2019 každý půlrok. Zjišťuje názory zhruba 400 respondentů od 15 do 34 let. </a:t>
            </a:r>
          </a:p>
        </p:txBody>
      </p:sp>
      <p:sp>
        <p:nvSpPr>
          <p:cNvPr id="4" name="Zástupný objekt pre číslo snímky 3"/>
          <p:cNvSpPr>
            <a:spLocks noGrp="1"/>
          </p:cNvSpPr>
          <p:nvPr>
            <p:ph type="sldNum" sz="quarter" idx="5"/>
          </p:nvPr>
        </p:nvSpPr>
        <p:spPr/>
        <p:txBody>
          <a:bodyPr/>
          <a:lstStyle/>
          <a:p>
            <a:fld id="{DDD4000A-37E1-4D72-B31A-77993FD77D47}" type="slidenum">
              <a:rPr lang="cs-CZ" smtClean="0"/>
              <a:t>140</a:t>
            </a:fld>
            <a:endParaRPr lang="cs-CZ"/>
          </a:p>
        </p:txBody>
      </p:sp>
    </p:spTree>
    <p:extLst>
      <p:ext uri="{BB962C8B-B14F-4D97-AF65-F5344CB8AC3E}">
        <p14:creationId xmlns:p14="http://schemas.microsoft.com/office/powerpoint/2010/main" val="319622484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Mezi nejčastěji spontánně vybavovanými </a:t>
            </a:r>
            <a:r>
              <a:rPr lang="cs-CZ" dirty="0" err="1"/>
              <a:t>influencery</a:t>
            </a:r>
            <a:r>
              <a:rPr lang="cs-CZ" dirty="0"/>
              <a:t> se ve všech výzkumných vlnách vždy objevoval </a:t>
            </a:r>
            <a:r>
              <a:rPr lang="cs-CZ" dirty="0">
                <a:hlinkClick r:id="rId3"/>
              </a:rPr>
              <a:t>Kovy</a:t>
            </a:r>
            <a:r>
              <a:rPr lang="cs-CZ" dirty="0"/>
              <a:t> a </a:t>
            </a:r>
            <a:r>
              <a:rPr lang="cs-CZ" dirty="0">
                <a:hlinkClick r:id="rId4"/>
              </a:rPr>
              <a:t>Leoš Mareš</a:t>
            </a:r>
            <a:r>
              <a:rPr lang="cs-CZ" dirty="0"/>
              <a:t>. „Ty lze tedy považovat za dva nejstabilnější a nejznámější české </a:t>
            </a:r>
            <a:r>
              <a:rPr lang="cs-CZ" dirty="0" err="1"/>
              <a:t>influencery</a:t>
            </a:r>
            <a:r>
              <a:rPr lang="cs-CZ" dirty="0"/>
              <a:t>,“ uvedl autor monitoru Radek Tahal.</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Pětice influencerů, které respondenti nejčastěji zmiňovali jako první, se v poslední vlně změnila. Za </a:t>
            </a:r>
            <a:r>
              <a:rPr lang="cs-CZ" dirty="0" err="1"/>
              <a:t>Kovyho</a:t>
            </a:r>
            <a:r>
              <a:rPr lang="cs-CZ" dirty="0"/>
              <a:t>, Leoše Mareše a </a:t>
            </a:r>
            <a:r>
              <a:rPr lang="cs-CZ" dirty="0">
                <a:hlinkClick r:id="rId5"/>
              </a:rPr>
              <a:t>Nikol </a:t>
            </a:r>
            <a:r>
              <a:rPr lang="cs-CZ" dirty="0" err="1">
                <a:hlinkClick r:id="rId5"/>
              </a:rPr>
              <a:t>Leitgeb</a:t>
            </a:r>
            <a:r>
              <a:rPr lang="cs-CZ" dirty="0"/>
              <a:t> se zařadila </a:t>
            </a:r>
            <a:r>
              <a:rPr lang="cs-CZ" dirty="0" err="1"/>
              <a:t>Sugar</a:t>
            </a:r>
            <a:r>
              <a:rPr lang="cs-CZ" dirty="0"/>
              <a:t> </a:t>
            </a:r>
            <a:r>
              <a:rPr lang="cs-CZ" dirty="0" err="1"/>
              <a:t>Denny</a:t>
            </a:r>
            <a:r>
              <a:rPr lang="cs-CZ" dirty="0"/>
              <a:t> a </a:t>
            </a:r>
            <a:r>
              <a:rPr lang="cs-CZ" dirty="0">
                <a:hlinkClick r:id="rId6"/>
              </a:rPr>
              <a:t>Tomáš </a:t>
            </a:r>
            <a:r>
              <a:rPr lang="cs-CZ" dirty="0" err="1">
                <a:hlinkClick r:id="rId6"/>
              </a:rPr>
              <a:t>Břínek</a:t>
            </a:r>
            <a:r>
              <a:rPr lang="cs-CZ" dirty="0">
                <a:hlinkClick r:id="rId6"/>
              </a:rPr>
              <a:t> (TMBK)</a:t>
            </a:r>
            <a:r>
              <a:rPr lang="cs-CZ" dirty="0"/>
              <a:t>, kteří tak přeskočili Petra Máru a Annu Šulcovou. Respondenti v každé vlně spontánně uváděli dohromady 135 až 196 influencerů.</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Bez ohledu na spontánně uváděné pořadí figuruje v desítce nejznámějších českých influencerů Kovy, Leoš Mareš, Nikol </a:t>
            </a:r>
            <a:r>
              <a:rPr lang="cs-CZ" dirty="0" err="1"/>
              <a:t>Leitgeb</a:t>
            </a:r>
            <a:r>
              <a:rPr lang="cs-CZ" dirty="0"/>
              <a:t>, </a:t>
            </a:r>
            <a:r>
              <a:rPr lang="cs-CZ" dirty="0" err="1"/>
              <a:t>Suger</a:t>
            </a:r>
            <a:r>
              <a:rPr lang="cs-CZ" dirty="0"/>
              <a:t> </a:t>
            </a:r>
            <a:r>
              <a:rPr lang="cs-CZ" dirty="0" err="1"/>
              <a:t>Denny</a:t>
            </a:r>
            <a:r>
              <a:rPr lang="cs-CZ" dirty="0"/>
              <a:t>, TMBK, </a:t>
            </a:r>
            <a:r>
              <a:rPr lang="cs-CZ" dirty="0" err="1"/>
              <a:t>Kazma</a:t>
            </a:r>
            <a:r>
              <a:rPr lang="cs-CZ" dirty="0"/>
              <a:t>, </a:t>
            </a:r>
            <a:r>
              <a:rPr lang="cs-CZ" dirty="0" err="1">
                <a:hlinkClick r:id="rId7"/>
              </a:rPr>
              <a:t>Shopaholic</a:t>
            </a:r>
            <a:r>
              <a:rPr lang="cs-CZ" dirty="0">
                <a:hlinkClick r:id="rId7"/>
              </a:rPr>
              <a:t> Nicol</a:t>
            </a:r>
            <a:r>
              <a:rPr lang="cs-CZ" dirty="0"/>
              <a:t>, </a:t>
            </a:r>
            <a:r>
              <a:rPr lang="cs-CZ" dirty="0">
                <a:hlinkClick r:id="rId8"/>
              </a:rPr>
              <a:t>Anna Šulcová</a:t>
            </a:r>
            <a:r>
              <a:rPr lang="cs-CZ" dirty="0"/>
              <a:t>, Petr Mára a </a:t>
            </a:r>
            <a:r>
              <a:rPr lang="cs-CZ" dirty="0">
                <a:hlinkClick r:id="rId9"/>
              </a:rPr>
              <a:t>Jirka Král</a:t>
            </a:r>
            <a:r>
              <a:rPr lang="cs-CZ"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„Zajímavými osobnostmi jsou z tohoto hlediska TMBK a </a:t>
            </a:r>
            <a:r>
              <a:rPr lang="cs-CZ" dirty="0" err="1"/>
              <a:t>Sugar</a:t>
            </a:r>
            <a:r>
              <a:rPr lang="cs-CZ" dirty="0"/>
              <a:t> </a:t>
            </a:r>
            <a:r>
              <a:rPr lang="cs-CZ" dirty="0" err="1"/>
              <a:t>Denny</a:t>
            </a:r>
            <a:r>
              <a:rPr lang="cs-CZ" dirty="0"/>
              <a:t>, jejichž známost během roku 2022 významně vzrostla. Dlouhodobě také roste známost Petra Máry nebo Adama </a:t>
            </a:r>
            <a:r>
              <a:rPr lang="cs-CZ" dirty="0" err="1"/>
              <a:t>Kajumi</a:t>
            </a:r>
            <a:r>
              <a:rPr lang="cs-CZ" dirty="0"/>
              <a:t>, který je nejoblíbenějším influencerem na sociální síti </a:t>
            </a:r>
            <a:r>
              <a:rPr lang="cs-CZ" dirty="0" err="1"/>
              <a:t>TikTok</a:t>
            </a:r>
            <a:r>
              <a:rPr lang="cs-CZ" dirty="0"/>
              <a:t>. V posledních vlnách šetření naopak klesalo spontánního vybavení u Leoše Mareše,“ dodal Tahal. </a:t>
            </a:r>
          </a:p>
        </p:txBody>
      </p:sp>
      <p:sp>
        <p:nvSpPr>
          <p:cNvPr id="4" name="Zástupný objekt pre číslo snímky 3"/>
          <p:cNvSpPr>
            <a:spLocks noGrp="1"/>
          </p:cNvSpPr>
          <p:nvPr>
            <p:ph type="sldNum" sz="quarter" idx="5"/>
          </p:nvPr>
        </p:nvSpPr>
        <p:spPr/>
        <p:txBody>
          <a:bodyPr/>
          <a:lstStyle/>
          <a:p>
            <a:fld id="{DDD4000A-37E1-4D72-B31A-77993FD77D47}" type="slidenum">
              <a:rPr lang="cs-CZ" smtClean="0"/>
              <a:t>141</a:t>
            </a:fld>
            <a:endParaRPr lang="cs-CZ"/>
          </a:p>
        </p:txBody>
      </p:sp>
    </p:spTree>
    <p:extLst>
      <p:ext uri="{BB962C8B-B14F-4D97-AF65-F5344CB8AC3E}">
        <p14:creationId xmlns:p14="http://schemas.microsoft.com/office/powerpoint/2010/main" val="289887375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Velká část příjmů influencerů v Česku i ve světě plyne ze spolupráce s konkrétními značkami. Částka, kterou dostanou, závisí na tom, zda je jim nabídnut jednorázový honorář, nebo trvalá smlouva se společností či značkou.</a:t>
            </a:r>
          </a:p>
          <a:p>
            <a:r>
              <a:rPr lang="cs-CZ" dirty="0"/>
              <a:t>Může jít o odměnu za každý příspěvek obsahující odkaz na prezentovaný produkt, ale třeba i podíl z prodeje daného zboží. Vyspělé technologie, bez kterých by současná e-</a:t>
            </a:r>
            <a:r>
              <a:rPr lang="cs-CZ" dirty="0" err="1"/>
              <a:t>commerce</a:t>
            </a:r>
            <a:r>
              <a:rPr lang="cs-CZ" dirty="0"/>
              <a:t> scéna nedokázala existovat, zadavateli reklamy samozřejmě umožňují sledovat, odkud zákazník do jeho e-shopu přišel.</a:t>
            </a:r>
          </a:p>
          <a:p>
            <a:r>
              <a:rPr lang="cs-CZ" dirty="0"/>
              <a:t>Dalším příjmem jsou procenta z reklamy zobrazované u hojně sledovaných příspěvků, to se týká především YouTube (v Česku jde o nepoměrně nižší částky než v zahraničí).</a:t>
            </a:r>
          </a:p>
        </p:txBody>
      </p:sp>
      <p:sp>
        <p:nvSpPr>
          <p:cNvPr id="4" name="Zástupný objekt pre číslo snímky 3"/>
          <p:cNvSpPr>
            <a:spLocks noGrp="1"/>
          </p:cNvSpPr>
          <p:nvPr>
            <p:ph type="sldNum" sz="quarter" idx="5"/>
          </p:nvPr>
        </p:nvSpPr>
        <p:spPr/>
        <p:txBody>
          <a:bodyPr/>
          <a:lstStyle/>
          <a:p>
            <a:fld id="{DDD4000A-37E1-4D72-B31A-77993FD77D47}" type="slidenum">
              <a:rPr lang="cs-CZ" smtClean="0"/>
              <a:t>142</a:t>
            </a:fld>
            <a:endParaRPr lang="cs-CZ"/>
          </a:p>
        </p:txBody>
      </p:sp>
    </p:spTree>
    <p:extLst>
      <p:ext uri="{BB962C8B-B14F-4D97-AF65-F5344CB8AC3E}">
        <p14:creationId xmlns:p14="http://schemas.microsoft.com/office/powerpoint/2010/main" val="3385172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https://www.facebook.com/business/help/735720159834389 </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15</a:t>
            </a:fld>
            <a:endParaRPr lang="cs-CZ"/>
          </a:p>
        </p:txBody>
      </p:sp>
    </p:spTree>
    <p:extLst>
      <p:ext uri="{BB962C8B-B14F-4D97-AF65-F5344CB8AC3E}">
        <p14:creationId xmlns:p14="http://schemas.microsoft.com/office/powerpoint/2010/main" val="133791762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cs-CZ" dirty="0"/>
              <a:t>Plat influencera závisí na několika faktorech, včetně počtu jeho sledujících, míry zapojení jeho publika a partnerství se značkou. Obecně lze říci, že </a:t>
            </a:r>
            <a:r>
              <a:rPr lang="cs-CZ" dirty="0" err="1"/>
              <a:t>influenceři</a:t>
            </a:r>
            <a:r>
              <a:rPr lang="cs-CZ" dirty="0"/>
              <a:t> v České republice si v závislosti na těchto faktorech vydělají 2000 až 1 000 000,- </a:t>
            </a:r>
            <a:r>
              <a:rPr lang="cs-CZ" dirty="0" err="1"/>
              <a:t>kč</a:t>
            </a:r>
            <a:r>
              <a:rPr lang="cs-CZ" dirty="0"/>
              <a:t> za příspěvek či kampaň; někteří </a:t>
            </a:r>
            <a:r>
              <a:rPr lang="cs-CZ" dirty="0" err="1"/>
              <a:t>influenceři</a:t>
            </a:r>
            <a:r>
              <a:rPr lang="cs-CZ" dirty="0"/>
              <a:t> si však mohou vyjednat vyšší sazby v závislosti na své popularitě. </a:t>
            </a:r>
          </a:p>
          <a:p>
            <a:r>
              <a:rPr lang="cs-CZ" b="1" dirty="0"/>
              <a:t>Výpočet finančního ohodnocení se zpravidla přepočítává na tisíce sledujících, případně počet zobrazení. </a:t>
            </a:r>
            <a:r>
              <a:rPr lang="cs-CZ" b="1" dirty="0" err="1"/>
              <a:t>Influnceři</a:t>
            </a:r>
            <a:r>
              <a:rPr lang="cs-CZ" b="1" dirty="0"/>
              <a:t> si zpravidla účtují 100-1000,- Kč za tisíc sledujících. </a:t>
            </a:r>
            <a:r>
              <a:rPr lang="cs-CZ" dirty="0"/>
              <a:t>Cena se odvíjí dle jejich odvětví.</a:t>
            </a:r>
          </a:p>
          <a:p>
            <a:r>
              <a:rPr lang="cs-CZ" dirty="0"/>
              <a:t>Jestliže v minulosti byli </a:t>
            </a:r>
            <a:r>
              <a:rPr lang="cs-CZ" dirty="0" err="1"/>
              <a:t>influenceři</a:t>
            </a:r>
            <a:r>
              <a:rPr lang="cs-CZ" dirty="0"/>
              <a:t> hojně odměňováni propagovaným zbožím, v posledních letech se situace mění a převládají peníze. V současnosti mnoho značek nabízí k peněžní odměně za příspěvky také produkty nebo služby navíc zdarma. Mezi další formy kompenzace mohou patřit cestovní náklady na účast na akcích nebo konferencích souvisejících s partnerstvím se značkou. Není také neobvyklé, že značky platí další poplatek, pokud influencer souhlasí se sdílením exkluzivního obsahu, který nelze najít jinde na internetu (například videa ze zákulisí).</a:t>
            </a:r>
          </a:p>
        </p:txBody>
      </p:sp>
      <p:sp>
        <p:nvSpPr>
          <p:cNvPr id="4" name="Zástupný objekt pre číslo snímky 3"/>
          <p:cNvSpPr>
            <a:spLocks noGrp="1"/>
          </p:cNvSpPr>
          <p:nvPr>
            <p:ph type="sldNum" sz="quarter" idx="5"/>
          </p:nvPr>
        </p:nvSpPr>
        <p:spPr/>
        <p:txBody>
          <a:bodyPr/>
          <a:lstStyle/>
          <a:p>
            <a:fld id="{DDD4000A-37E1-4D72-B31A-77993FD77D47}" type="slidenum">
              <a:rPr lang="cs-CZ" smtClean="0"/>
              <a:t>143</a:t>
            </a:fld>
            <a:endParaRPr lang="cs-CZ"/>
          </a:p>
        </p:txBody>
      </p:sp>
    </p:spTree>
    <p:extLst>
      <p:ext uri="{BB962C8B-B14F-4D97-AF65-F5344CB8AC3E}">
        <p14:creationId xmlns:p14="http://schemas.microsoft.com/office/powerpoint/2010/main" val="168258334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cs-CZ" dirty="0"/>
              <a:t>Úspěšní tvůrci on-line obsahu, ty české nevyjímaje, ale postupně přicházejí na to, že nemusejí dělat reklamu jen ostatním. Jejich obliba zejména u dětí už jim umožňuje s úspěchem prodávat vlastní značku, a tak si zakládají svoje e-</a:t>
            </a:r>
            <a:r>
              <a:rPr lang="cs-CZ" dirty="0" err="1"/>
              <a:t>shopy</a:t>
            </a:r>
            <a:r>
              <a:rPr lang="cs-CZ" dirty="0"/>
              <a:t>.</a:t>
            </a:r>
          </a:p>
          <a:p>
            <a:r>
              <a:rPr lang="cs-CZ" dirty="0"/>
              <a:t>V nich prodávají mikiny, kšiltovky, kulichy a všechno to, co jejich fanoušci slangově označují prostě jako „</a:t>
            </a:r>
            <a:r>
              <a:rPr lang="cs-CZ" dirty="0" err="1"/>
              <a:t>mérč</a:t>
            </a:r>
            <a:r>
              <a:rPr lang="cs-CZ" dirty="0"/>
              <a:t>“ (</a:t>
            </a:r>
            <a:r>
              <a:rPr lang="cs-CZ" dirty="0" err="1"/>
              <a:t>merchandising</a:t>
            </a:r>
            <a:r>
              <a:rPr lang="cs-CZ" dirty="0"/>
              <a:t>). Nejde o žádné kapesné, aktuálně nejvíce vydělávající český </a:t>
            </a:r>
            <a:r>
              <a:rPr lang="cs-CZ" dirty="0" err="1"/>
              <a:t>youtuber</a:t>
            </a:r>
            <a:r>
              <a:rPr lang="cs-CZ" dirty="0"/>
              <a:t> Filip Zima, na sociálních sítích vystupující jako </a:t>
            </a:r>
            <a:r>
              <a:rPr lang="cs-CZ" dirty="0" err="1"/>
              <a:t>FIZIstyle</a:t>
            </a:r>
            <a:r>
              <a:rPr lang="cs-CZ" dirty="0"/>
              <a:t>, si podle odhadů loni vydělal asi dvacet milionů korun a významnou část jeho výdělku tvoří právě prodej oblečení s jeho značkou.</a:t>
            </a:r>
          </a:p>
        </p:txBody>
      </p:sp>
      <p:sp>
        <p:nvSpPr>
          <p:cNvPr id="4" name="Zástupný objekt pre číslo snímky 3"/>
          <p:cNvSpPr>
            <a:spLocks noGrp="1"/>
          </p:cNvSpPr>
          <p:nvPr>
            <p:ph type="sldNum" sz="quarter" idx="5"/>
          </p:nvPr>
        </p:nvSpPr>
        <p:spPr/>
        <p:txBody>
          <a:bodyPr/>
          <a:lstStyle/>
          <a:p>
            <a:fld id="{DDD4000A-37E1-4D72-B31A-77993FD77D47}" type="slidenum">
              <a:rPr lang="cs-CZ" smtClean="0"/>
              <a:t>144</a:t>
            </a:fld>
            <a:endParaRPr lang="cs-CZ"/>
          </a:p>
        </p:txBody>
      </p:sp>
    </p:spTree>
    <p:extLst>
      <p:ext uri="{BB962C8B-B14F-4D97-AF65-F5344CB8AC3E}">
        <p14:creationId xmlns:p14="http://schemas.microsoft.com/office/powerpoint/2010/main" val="357500946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cs-CZ" dirty="0"/>
          </a:p>
        </p:txBody>
      </p:sp>
      <p:sp>
        <p:nvSpPr>
          <p:cNvPr id="4" name="Zástupný objekt pre číslo snímky 3"/>
          <p:cNvSpPr>
            <a:spLocks noGrp="1"/>
          </p:cNvSpPr>
          <p:nvPr>
            <p:ph type="sldNum" sz="quarter" idx="5"/>
          </p:nvPr>
        </p:nvSpPr>
        <p:spPr/>
        <p:txBody>
          <a:bodyPr/>
          <a:lstStyle/>
          <a:p>
            <a:fld id="{DDD4000A-37E1-4D72-B31A-77993FD77D47}" type="slidenum">
              <a:rPr lang="cs-CZ" smtClean="0"/>
              <a:t>145</a:t>
            </a:fld>
            <a:endParaRPr lang="cs-CZ"/>
          </a:p>
        </p:txBody>
      </p:sp>
    </p:spTree>
    <p:extLst>
      <p:ext uri="{BB962C8B-B14F-4D97-AF65-F5344CB8AC3E}">
        <p14:creationId xmlns:p14="http://schemas.microsoft.com/office/powerpoint/2010/main" val="330628192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a:t>Výherci CSA 2022.</a:t>
            </a:r>
            <a:endParaRPr lang="cs-CZ" dirty="0"/>
          </a:p>
        </p:txBody>
      </p:sp>
      <p:sp>
        <p:nvSpPr>
          <p:cNvPr id="4" name="Zástupný objekt pre číslo snímky 3"/>
          <p:cNvSpPr>
            <a:spLocks noGrp="1"/>
          </p:cNvSpPr>
          <p:nvPr>
            <p:ph type="sldNum" sz="quarter" idx="5"/>
          </p:nvPr>
        </p:nvSpPr>
        <p:spPr/>
        <p:txBody>
          <a:bodyPr/>
          <a:lstStyle/>
          <a:p>
            <a:fld id="{DDD4000A-37E1-4D72-B31A-77993FD77D47}" type="slidenum">
              <a:rPr lang="cs-CZ" smtClean="0"/>
              <a:t>146</a:t>
            </a:fld>
            <a:endParaRPr lang="cs-CZ"/>
          </a:p>
        </p:txBody>
      </p:sp>
    </p:spTree>
    <p:extLst>
      <p:ext uri="{BB962C8B-B14F-4D97-AF65-F5344CB8AC3E}">
        <p14:creationId xmlns:p14="http://schemas.microsoft.com/office/powerpoint/2010/main" val="54567016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cs-CZ" dirty="0"/>
              <a:t>Obor influencer marketingu utěšeně roste. Před sedmi lety činila celosvětová hodnota trhu, na kterém </a:t>
            </a:r>
            <a:r>
              <a:rPr lang="cs-CZ" dirty="0" err="1"/>
              <a:t>influenceři</a:t>
            </a:r>
            <a:r>
              <a:rPr lang="cs-CZ" dirty="0"/>
              <a:t> působí, 1,7 miliardy dolarů. V roce 2022 toto číslo vyskočilo na 16,4 miliardy dolarů a predikce analytiků pro rok 2023 hovoří o částce přesahující 21 miliard dolarů – to je meziroční nárůst o 29 procent.</a:t>
            </a:r>
          </a:p>
          <a:p>
            <a:r>
              <a:rPr lang="cs-CZ" dirty="0"/>
              <a:t>Podle platformy Influencer Marketing Hub hodlá letos část svého rozpočtu do influencer marketingu investovat 82 procent marketérů agentur a globálních značek. 11 procent z firem oslovených průzkumem, jehož výsledky se každoročně shrnují ve zprávě Influencer Marketing </a:t>
            </a:r>
            <a:r>
              <a:rPr lang="cs-CZ" dirty="0" err="1"/>
              <a:t>Benchmark</a:t>
            </a:r>
            <a:r>
              <a:rPr lang="cs-CZ" dirty="0"/>
              <a:t> Report, uvedlo, že za </a:t>
            </a:r>
            <a:r>
              <a:rPr lang="cs-CZ" dirty="0" err="1"/>
              <a:t>influencery</a:t>
            </a:r>
            <a:r>
              <a:rPr lang="cs-CZ" dirty="0"/>
              <a:t> utratilo více než 500 000 dolarů, tedy přes 11 milionů korun.</a:t>
            </a:r>
          </a:p>
        </p:txBody>
      </p:sp>
      <p:sp>
        <p:nvSpPr>
          <p:cNvPr id="4" name="Zástupný objekt pre číslo snímky 3"/>
          <p:cNvSpPr>
            <a:spLocks noGrp="1"/>
          </p:cNvSpPr>
          <p:nvPr>
            <p:ph type="sldNum" sz="quarter" idx="5"/>
          </p:nvPr>
        </p:nvSpPr>
        <p:spPr/>
        <p:txBody>
          <a:bodyPr/>
          <a:lstStyle/>
          <a:p>
            <a:fld id="{DDD4000A-37E1-4D72-B31A-77993FD77D47}" type="slidenum">
              <a:rPr lang="cs-CZ" smtClean="0"/>
              <a:t>147</a:t>
            </a:fld>
            <a:endParaRPr lang="cs-CZ"/>
          </a:p>
        </p:txBody>
      </p:sp>
    </p:spTree>
    <p:extLst>
      <p:ext uri="{BB962C8B-B14F-4D97-AF65-F5344CB8AC3E}">
        <p14:creationId xmlns:p14="http://schemas.microsoft.com/office/powerpoint/2010/main" val="262643309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cs-CZ" dirty="0"/>
          </a:p>
        </p:txBody>
      </p:sp>
      <p:sp>
        <p:nvSpPr>
          <p:cNvPr id="4" name="Zástupný objekt pre číslo snímky 3"/>
          <p:cNvSpPr>
            <a:spLocks noGrp="1"/>
          </p:cNvSpPr>
          <p:nvPr>
            <p:ph type="sldNum" sz="quarter" idx="5"/>
          </p:nvPr>
        </p:nvSpPr>
        <p:spPr/>
        <p:txBody>
          <a:bodyPr/>
          <a:lstStyle/>
          <a:p>
            <a:fld id="{DDD4000A-37E1-4D72-B31A-77993FD77D47}" type="slidenum">
              <a:rPr lang="cs-CZ" smtClean="0"/>
              <a:t>148</a:t>
            </a:fld>
            <a:endParaRPr lang="cs-CZ"/>
          </a:p>
        </p:txBody>
      </p:sp>
    </p:spTree>
    <p:extLst>
      <p:ext uri="{BB962C8B-B14F-4D97-AF65-F5344CB8AC3E}">
        <p14:creationId xmlns:p14="http://schemas.microsoft.com/office/powerpoint/2010/main" val="3091904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16</a:t>
            </a:fld>
            <a:endParaRPr lang="cs-CZ"/>
          </a:p>
        </p:txBody>
      </p:sp>
    </p:spTree>
    <p:extLst>
      <p:ext uri="{BB962C8B-B14F-4D97-AF65-F5344CB8AC3E}">
        <p14:creationId xmlns:p14="http://schemas.microsoft.com/office/powerpoint/2010/main" val="2867545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17</a:t>
            </a:fld>
            <a:endParaRPr lang="cs-CZ"/>
          </a:p>
        </p:txBody>
      </p:sp>
    </p:spTree>
    <p:extLst>
      <p:ext uri="{BB962C8B-B14F-4D97-AF65-F5344CB8AC3E}">
        <p14:creationId xmlns:p14="http://schemas.microsoft.com/office/powerpoint/2010/main" val="2193409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18</a:t>
            </a:fld>
            <a:endParaRPr lang="cs-CZ"/>
          </a:p>
        </p:txBody>
      </p:sp>
    </p:spTree>
    <p:extLst>
      <p:ext uri="{BB962C8B-B14F-4D97-AF65-F5344CB8AC3E}">
        <p14:creationId xmlns:p14="http://schemas.microsoft.com/office/powerpoint/2010/main" val="906897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19</a:t>
            </a:fld>
            <a:endParaRPr lang="cs-CZ"/>
          </a:p>
        </p:txBody>
      </p:sp>
    </p:spTree>
    <p:extLst>
      <p:ext uri="{BB962C8B-B14F-4D97-AF65-F5344CB8AC3E}">
        <p14:creationId xmlns:p14="http://schemas.microsoft.com/office/powerpoint/2010/main" val="2505311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20</a:t>
            </a:fld>
            <a:endParaRPr lang="cs-CZ"/>
          </a:p>
        </p:txBody>
      </p:sp>
    </p:spTree>
    <p:extLst>
      <p:ext uri="{BB962C8B-B14F-4D97-AF65-F5344CB8AC3E}">
        <p14:creationId xmlns:p14="http://schemas.microsoft.com/office/powerpoint/2010/main" val="1883999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https://communications.tufts.edu/marketing-and-branding/social-media-overview/ </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a:t>
            </a:fld>
            <a:endParaRPr lang="cs-CZ"/>
          </a:p>
        </p:txBody>
      </p:sp>
    </p:spTree>
    <p:extLst>
      <p:ext uri="{BB962C8B-B14F-4D97-AF65-F5344CB8AC3E}">
        <p14:creationId xmlns:p14="http://schemas.microsoft.com/office/powerpoint/2010/main" val="3271276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obrázku: https://i95business.com/articles/content/the-echo-chamber-media-bias-2009</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21</a:t>
            </a:fld>
            <a:endParaRPr lang="cs-CZ"/>
          </a:p>
        </p:txBody>
      </p:sp>
    </p:spTree>
    <p:extLst>
      <p:ext uri="{BB962C8B-B14F-4D97-AF65-F5344CB8AC3E}">
        <p14:creationId xmlns:p14="http://schemas.microsoft.com/office/powerpoint/2010/main" val="3367024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22</a:t>
            </a:fld>
            <a:endParaRPr lang="cs-CZ"/>
          </a:p>
        </p:txBody>
      </p:sp>
    </p:spTree>
    <p:extLst>
      <p:ext uri="{BB962C8B-B14F-4D97-AF65-F5344CB8AC3E}">
        <p14:creationId xmlns:p14="http://schemas.microsoft.com/office/powerpoint/2010/main" val="2409635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23</a:t>
            </a:fld>
            <a:endParaRPr lang="cs-CZ"/>
          </a:p>
        </p:txBody>
      </p:sp>
    </p:spTree>
    <p:extLst>
      <p:ext uri="{BB962C8B-B14F-4D97-AF65-F5344CB8AC3E}">
        <p14:creationId xmlns:p14="http://schemas.microsoft.com/office/powerpoint/2010/main" val="1733069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obrázku: https://leadhub.blog/cs/zaklady-segmentace/</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24</a:t>
            </a:fld>
            <a:endParaRPr lang="cs-CZ"/>
          </a:p>
        </p:txBody>
      </p:sp>
    </p:spTree>
    <p:extLst>
      <p:ext uri="{BB962C8B-B14F-4D97-AF65-F5344CB8AC3E}">
        <p14:creationId xmlns:p14="http://schemas.microsoft.com/office/powerpoint/2010/main" val="3622348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25</a:t>
            </a:fld>
            <a:endParaRPr lang="cs-CZ"/>
          </a:p>
        </p:txBody>
      </p:sp>
    </p:spTree>
    <p:extLst>
      <p:ext uri="{BB962C8B-B14F-4D97-AF65-F5344CB8AC3E}">
        <p14:creationId xmlns:p14="http://schemas.microsoft.com/office/powerpoint/2010/main" val="246196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26</a:t>
            </a:fld>
            <a:endParaRPr lang="cs-CZ"/>
          </a:p>
        </p:txBody>
      </p:sp>
    </p:spTree>
    <p:extLst>
      <p:ext uri="{BB962C8B-B14F-4D97-AF65-F5344CB8AC3E}">
        <p14:creationId xmlns:p14="http://schemas.microsoft.com/office/powerpoint/2010/main" val="1414971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27</a:t>
            </a:fld>
            <a:endParaRPr lang="cs-CZ"/>
          </a:p>
        </p:txBody>
      </p:sp>
    </p:spTree>
    <p:extLst>
      <p:ext uri="{BB962C8B-B14F-4D97-AF65-F5344CB8AC3E}">
        <p14:creationId xmlns:p14="http://schemas.microsoft.com/office/powerpoint/2010/main" val="3124793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28</a:t>
            </a:fld>
            <a:endParaRPr lang="cs-CZ"/>
          </a:p>
        </p:txBody>
      </p:sp>
    </p:spTree>
    <p:extLst>
      <p:ext uri="{BB962C8B-B14F-4D97-AF65-F5344CB8AC3E}">
        <p14:creationId xmlns:p14="http://schemas.microsoft.com/office/powerpoint/2010/main" val="3248244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29</a:t>
            </a:fld>
            <a:endParaRPr lang="cs-CZ"/>
          </a:p>
        </p:txBody>
      </p:sp>
    </p:spTree>
    <p:extLst>
      <p:ext uri="{BB962C8B-B14F-4D97-AF65-F5344CB8AC3E}">
        <p14:creationId xmlns:p14="http://schemas.microsoft.com/office/powerpoint/2010/main" val="913453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30</a:t>
            </a:fld>
            <a:endParaRPr lang="cs-CZ"/>
          </a:p>
        </p:txBody>
      </p:sp>
    </p:spTree>
    <p:extLst>
      <p:ext uri="{BB962C8B-B14F-4D97-AF65-F5344CB8AC3E}">
        <p14:creationId xmlns:p14="http://schemas.microsoft.com/office/powerpoint/2010/main" val="3676224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definice: https://www.internetembezpecne.cz/internetem-bezpecne/socialni-media/socialni-site/ </a:t>
            </a:r>
          </a:p>
          <a:p>
            <a:r>
              <a:rPr lang="cs-CZ" dirty="0"/>
              <a:t>Zdroj obrázku: https://bigthink.com/the-present/social-media-distorts-reality/ </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a:t>
            </a:fld>
            <a:endParaRPr lang="cs-CZ"/>
          </a:p>
        </p:txBody>
      </p:sp>
    </p:spTree>
    <p:extLst>
      <p:ext uri="{BB962C8B-B14F-4D97-AF65-F5344CB8AC3E}">
        <p14:creationId xmlns:p14="http://schemas.microsoft.com/office/powerpoint/2010/main" val="1675926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31</a:t>
            </a:fld>
            <a:endParaRPr lang="cs-CZ"/>
          </a:p>
        </p:txBody>
      </p:sp>
    </p:spTree>
    <p:extLst>
      <p:ext uri="{BB962C8B-B14F-4D97-AF65-F5344CB8AC3E}">
        <p14:creationId xmlns:p14="http://schemas.microsoft.com/office/powerpoint/2010/main" val="1629739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32</a:t>
            </a:fld>
            <a:endParaRPr lang="cs-CZ"/>
          </a:p>
        </p:txBody>
      </p:sp>
    </p:spTree>
    <p:extLst>
      <p:ext uri="{BB962C8B-B14F-4D97-AF65-F5344CB8AC3E}">
        <p14:creationId xmlns:p14="http://schemas.microsoft.com/office/powerpoint/2010/main" val="455338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https://support.google.com/google-ads/answer/3124536?hl=cs </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33</a:t>
            </a:fld>
            <a:endParaRPr lang="cs-CZ"/>
          </a:p>
        </p:txBody>
      </p:sp>
    </p:spTree>
    <p:extLst>
      <p:ext uri="{BB962C8B-B14F-4D97-AF65-F5344CB8AC3E}">
        <p14:creationId xmlns:p14="http://schemas.microsoft.com/office/powerpoint/2010/main" val="562111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34</a:t>
            </a:fld>
            <a:endParaRPr lang="cs-CZ"/>
          </a:p>
        </p:txBody>
      </p:sp>
    </p:spTree>
    <p:extLst>
      <p:ext uri="{BB962C8B-B14F-4D97-AF65-F5344CB8AC3E}">
        <p14:creationId xmlns:p14="http://schemas.microsoft.com/office/powerpoint/2010/main" val="25123024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35</a:t>
            </a:fld>
            <a:endParaRPr lang="cs-CZ"/>
          </a:p>
        </p:txBody>
      </p:sp>
    </p:spTree>
    <p:extLst>
      <p:ext uri="{BB962C8B-B14F-4D97-AF65-F5344CB8AC3E}">
        <p14:creationId xmlns:p14="http://schemas.microsoft.com/office/powerpoint/2010/main" val="28777884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36</a:t>
            </a:fld>
            <a:endParaRPr lang="cs-CZ"/>
          </a:p>
        </p:txBody>
      </p:sp>
    </p:spTree>
    <p:extLst>
      <p:ext uri="{BB962C8B-B14F-4D97-AF65-F5344CB8AC3E}">
        <p14:creationId xmlns:p14="http://schemas.microsoft.com/office/powerpoint/2010/main" val="816815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37</a:t>
            </a:fld>
            <a:endParaRPr lang="cs-CZ"/>
          </a:p>
        </p:txBody>
      </p:sp>
    </p:spTree>
    <p:extLst>
      <p:ext uri="{BB962C8B-B14F-4D97-AF65-F5344CB8AC3E}">
        <p14:creationId xmlns:p14="http://schemas.microsoft.com/office/powerpoint/2010/main" val="2976615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38</a:t>
            </a:fld>
            <a:endParaRPr lang="cs-CZ"/>
          </a:p>
        </p:txBody>
      </p:sp>
    </p:spTree>
    <p:extLst>
      <p:ext uri="{BB962C8B-B14F-4D97-AF65-F5344CB8AC3E}">
        <p14:creationId xmlns:p14="http://schemas.microsoft.com/office/powerpoint/2010/main" val="30849860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39</a:t>
            </a:fld>
            <a:endParaRPr lang="cs-CZ"/>
          </a:p>
        </p:txBody>
      </p:sp>
    </p:spTree>
    <p:extLst>
      <p:ext uri="{BB962C8B-B14F-4D97-AF65-F5344CB8AC3E}">
        <p14:creationId xmlns:p14="http://schemas.microsoft.com/office/powerpoint/2010/main" val="42256194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40</a:t>
            </a:fld>
            <a:endParaRPr lang="cs-CZ"/>
          </a:p>
        </p:txBody>
      </p:sp>
    </p:spTree>
    <p:extLst>
      <p:ext uri="{BB962C8B-B14F-4D97-AF65-F5344CB8AC3E}">
        <p14:creationId xmlns:p14="http://schemas.microsoft.com/office/powerpoint/2010/main" val="1329526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a:t>
            </a:fld>
            <a:endParaRPr lang="cs-CZ"/>
          </a:p>
        </p:txBody>
      </p:sp>
    </p:spTree>
    <p:extLst>
      <p:ext uri="{BB962C8B-B14F-4D97-AF65-F5344CB8AC3E}">
        <p14:creationId xmlns:p14="http://schemas.microsoft.com/office/powerpoint/2010/main" val="35951000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41</a:t>
            </a:fld>
            <a:endParaRPr lang="cs-CZ"/>
          </a:p>
        </p:txBody>
      </p:sp>
    </p:spTree>
    <p:extLst>
      <p:ext uri="{BB962C8B-B14F-4D97-AF65-F5344CB8AC3E}">
        <p14:creationId xmlns:p14="http://schemas.microsoft.com/office/powerpoint/2010/main" val="36213853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42</a:t>
            </a:fld>
            <a:endParaRPr lang="cs-CZ"/>
          </a:p>
        </p:txBody>
      </p:sp>
    </p:spTree>
    <p:extLst>
      <p:ext uri="{BB962C8B-B14F-4D97-AF65-F5344CB8AC3E}">
        <p14:creationId xmlns:p14="http://schemas.microsoft.com/office/powerpoint/2010/main" val="24660974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43</a:t>
            </a:fld>
            <a:endParaRPr lang="cs-CZ"/>
          </a:p>
        </p:txBody>
      </p:sp>
    </p:spTree>
    <p:extLst>
      <p:ext uri="{BB962C8B-B14F-4D97-AF65-F5344CB8AC3E}">
        <p14:creationId xmlns:p14="http://schemas.microsoft.com/office/powerpoint/2010/main" val="2149784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44</a:t>
            </a:fld>
            <a:endParaRPr lang="cs-CZ"/>
          </a:p>
        </p:txBody>
      </p:sp>
    </p:spTree>
    <p:extLst>
      <p:ext uri="{BB962C8B-B14F-4D97-AF65-F5344CB8AC3E}">
        <p14:creationId xmlns:p14="http://schemas.microsoft.com/office/powerpoint/2010/main" val="21210550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45</a:t>
            </a:fld>
            <a:endParaRPr lang="cs-CZ"/>
          </a:p>
        </p:txBody>
      </p:sp>
    </p:spTree>
    <p:extLst>
      <p:ext uri="{BB962C8B-B14F-4D97-AF65-F5344CB8AC3E}">
        <p14:creationId xmlns:p14="http://schemas.microsoft.com/office/powerpoint/2010/main" val="19442680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46</a:t>
            </a:fld>
            <a:endParaRPr lang="cs-CZ"/>
          </a:p>
        </p:txBody>
      </p:sp>
    </p:spTree>
    <p:extLst>
      <p:ext uri="{BB962C8B-B14F-4D97-AF65-F5344CB8AC3E}">
        <p14:creationId xmlns:p14="http://schemas.microsoft.com/office/powerpoint/2010/main" val="28428376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47</a:t>
            </a:fld>
            <a:endParaRPr lang="cs-CZ"/>
          </a:p>
        </p:txBody>
      </p:sp>
    </p:spTree>
    <p:extLst>
      <p:ext uri="{BB962C8B-B14F-4D97-AF65-F5344CB8AC3E}">
        <p14:creationId xmlns:p14="http://schemas.microsoft.com/office/powerpoint/2010/main" val="10725685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48</a:t>
            </a:fld>
            <a:endParaRPr lang="cs-CZ"/>
          </a:p>
        </p:txBody>
      </p:sp>
    </p:spTree>
    <p:extLst>
      <p:ext uri="{BB962C8B-B14F-4D97-AF65-F5344CB8AC3E}">
        <p14:creationId xmlns:p14="http://schemas.microsoft.com/office/powerpoint/2010/main" val="41024593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49</a:t>
            </a:fld>
            <a:endParaRPr lang="cs-CZ"/>
          </a:p>
        </p:txBody>
      </p:sp>
    </p:spTree>
    <p:extLst>
      <p:ext uri="{BB962C8B-B14F-4D97-AF65-F5344CB8AC3E}">
        <p14:creationId xmlns:p14="http://schemas.microsoft.com/office/powerpoint/2010/main" val="23378463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50</a:t>
            </a:fld>
            <a:endParaRPr lang="cs-CZ"/>
          </a:p>
        </p:txBody>
      </p:sp>
    </p:spTree>
    <p:extLst>
      <p:ext uri="{BB962C8B-B14F-4D97-AF65-F5344CB8AC3E}">
        <p14:creationId xmlns:p14="http://schemas.microsoft.com/office/powerpoint/2010/main" val="542442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6</a:t>
            </a:fld>
            <a:endParaRPr lang="cs-CZ"/>
          </a:p>
        </p:txBody>
      </p:sp>
    </p:spTree>
    <p:extLst>
      <p:ext uri="{BB962C8B-B14F-4D97-AF65-F5344CB8AC3E}">
        <p14:creationId xmlns:p14="http://schemas.microsoft.com/office/powerpoint/2010/main" val="9083301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51</a:t>
            </a:fld>
            <a:endParaRPr lang="cs-CZ"/>
          </a:p>
        </p:txBody>
      </p:sp>
    </p:spTree>
    <p:extLst>
      <p:ext uri="{BB962C8B-B14F-4D97-AF65-F5344CB8AC3E}">
        <p14:creationId xmlns:p14="http://schemas.microsoft.com/office/powerpoint/2010/main" val="1901883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52</a:t>
            </a:fld>
            <a:endParaRPr lang="cs-CZ"/>
          </a:p>
        </p:txBody>
      </p:sp>
    </p:spTree>
    <p:extLst>
      <p:ext uri="{BB962C8B-B14F-4D97-AF65-F5344CB8AC3E}">
        <p14:creationId xmlns:p14="http://schemas.microsoft.com/office/powerpoint/2010/main" val="21749490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53</a:t>
            </a:fld>
            <a:endParaRPr lang="cs-CZ"/>
          </a:p>
        </p:txBody>
      </p:sp>
    </p:spTree>
    <p:extLst>
      <p:ext uri="{BB962C8B-B14F-4D97-AF65-F5344CB8AC3E}">
        <p14:creationId xmlns:p14="http://schemas.microsoft.com/office/powerpoint/2010/main" val="37101624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54</a:t>
            </a:fld>
            <a:endParaRPr lang="cs-CZ"/>
          </a:p>
        </p:txBody>
      </p:sp>
    </p:spTree>
    <p:extLst>
      <p:ext uri="{BB962C8B-B14F-4D97-AF65-F5344CB8AC3E}">
        <p14:creationId xmlns:p14="http://schemas.microsoft.com/office/powerpoint/2010/main" val="32453118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55</a:t>
            </a:fld>
            <a:endParaRPr lang="cs-CZ"/>
          </a:p>
        </p:txBody>
      </p:sp>
    </p:spTree>
    <p:extLst>
      <p:ext uri="{BB962C8B-B14F-4D97-AF65-F5344CB8AC3E}">
        <p14:creationId xmlns:p14="http://schemas.microsoft.com/office/powerpoint/2010/main" val="3385661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56</a:t>
            </a:fld>
            <a:endParaRPr lang="cs-CZ"/>
          </a:p>
        </p:txBody>
      </p:sp>
    </p:spTree>
    <p:extLst>
      <p:ext uri="{BB962C8B-B14F-4D97-AF65-F5344CB8AC3E}">
        <p14:creationId xmlns:p14="http://schemas.microsoft.com/office/powerpoint/2010/main" val="28604649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57</a:t>
            </a:fld>
            <a:endParaRPr lang="cs-CZ"/>
          </a:p>
        </p:txBody>
      </p:sp>
    </p:spTree>
    <p:extLst>
      <p:ext uri="{BB962C8B-B14F-4D97-AF65-F5344CB8AC3E}">
        <p14:creationId xmlns:p14="http://schemas.microsoft.com/office/powerpoint/2010/main" val="21781342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58</a:t>
            </a:fld>
            <a:endParaRPr lang="cs-CZ"/>
          </a:p>
        </p:txBody>
      </p:sp>
    </p:spTree>
    <p:extLst>
      <p:ext uri="{BB962C8B-B14F-4D97-AF65-F5344CB8AC3E}">
        <p14:creationId xmlns:p14="http://schemas.microsoft.com/office/powerpoint/2010/main" val="5159611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59</a:t>
            </a:fld>
            <a:endParaRPr lang="cs-CZ"/>
          </a:p>
        </p:txBody>
      </p:sp>
    </p:spTree>
    <p:extLst>
      <p:ext uri="{BB962C8B-B14F-4D97-AF65-F5344CB8AC3E}">
        <p14:creationId xmlns:p14="http://schemas.microsoft.com/office/powerpoint/2010/main" val="40751966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60</a:t>
            </a:fld>
            <a:endParaRPr lang="cs-CZ"/>
          </a:p>
        </p:txBody>
      </p:sp>
    </p:spTree>
    <p:extLst>
      <p:ext uri="{BB962C8B-B14F-4D97-AF65-F5344CB8AC3E}">
        <p14:creationId xmlns:p14="http://schemas.microsoft.com/office/powerpoint/2010/main" val="2115838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7</a:t>
            </a:fld>
            <a:endParaRPr lang="cs-CZ"/>
          </a:p>
        </p:txBody>
      </p:sp>
    </p:spTree>
    <p:extLst>
      <p:ext uri="{BB962C8B-B14F-4D97-AF65-F5344CB8AC3E}">
        <p14:creationId xmlns:p14="http://schemas.microsoft.com/office/powerpoint/2010/main" val="9127499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61</a:t>
            </a:fld>
            <a:endParaRPr lang="cs-CZ"/>
          </a:p>
        </p:txBody>
      </p:sp>
    </p:spTree>
    <p:extLst>
      <p:ext uri="{BB962C8B-B14F-4D97-AF65-F5344CB8AC3E}">
        <p14:creationId xmlns:p14="http://schemas.microsoft.com/office/powerpoint/2010/main" val="18598872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62</a:t>
            </a:fld>
            <a:endParaRPr lang="cs-CZ"/>
          </a:p>
        </p:txBody>
      </p:sp>
    </p:spTree>
    <p:extLst>
      <p:ext uri="{BB962C8B-B14F-4D97-AF65-F5344CB8AC3E}">
        <p14:creationId xmlns:p14="http://schemas.microsoft.com/office/powerpoint/2010/main" val="1100965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63</a:t>
            </a:fld>
            <a:endParaRPr lang="cs-CZ"/>
          </a:p>
        </p:txBody>
      </p:sp>
    </p:spTree>
    <p:extLst>
      <p:ext uri="{BB962C8B-B14F-4D97-AF65-F5344CB8AC3E}">
        <p14:creationId xmlns:p14="http://schemas.microsoft.com/office/powerpoint/2010/main" val="3737463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64</a:t>
            </a:fld>
            <a:endParaRPr lang="cs-CZ"/>
          </a:p>
        </p:txBody>
      </p:sp>
    </p:spTree>
    <p:extLst>
      <p:ext uri="{BB962C8B-B14F-4D97-AF65-F5344CB8AC3E}">
        <p14:creationId xmlns:p14="http://schemas.microsoft.com/office/powerpoint/2010/main" val="29210943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65</a:t>
            </a:fld>
            <a:endParaRPr lang="cs-CZ"/>
          </a:p>
        </p:txBody>
      </p:sp>
    </p:spTree>
    <p:extLst>
      <p:ext uri="{BB962C8B-B14F-4D97-AF65-F5344CB8AC3E}">
        <p14:creationId xmlns:p14="http://schemas.microsoft.com/office/powerpoint/2010/main" val="37213850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66</a:t>
            </a:fld>
            <a:endParaRPr lang="cs-CZ"/>
          </a:p>
        </p:txBody>
      </p:sp>
    </p:spTree>
    <p:extLst>
      <p:ext uri="{BB962C8B-B14F-4D97-AF65-F5344CB8AC3E}">
        <p14:creationId xmlns:p14="http://schemas.microsoft.com/office/powerpoint/2010/main" val="35789859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DD4000A-37E1-4D72-B31A-77993FD77D47}" type="slidenum">
              <a:rPr lang="cs-CZ" smtClean="0"/>
              <a:t>67</a:t>
            </a:fld>
            <a:endParaRPr lang="cs-CZ"/>
          </a:p>
        </p:txBody>
      </p:sp>
    </p:spTree>
    <p:extLst>
      <p:ext uri="{BB962C8B-B14F-4D97-AF65-F5344CB8AC3E}">
        <p14:creationId xmlns:p14="http://schemas.microsoft.com/office/powerpoint/2010/main" val="14654926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obrázku: https://www.simplilearn.com/importance-of-social-media-in-todays-world-article </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68</a:t>
            </a:fld>
            <a:endParaRPr lang="cs-CZ"/>
          </a:p>
        </p:txBody>
      </p:sp>
    </p:spTree>
    <p:extLst>
      <p:ext uri="{BB962C8B-B14F-4D97-AF65-F5344CB8AC3E}">
        <p14:creationId xmlns:p14="http://schemas.microsoft.com/office/powerpoint/2010/main" val="3310261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https://www.seznamzpravy.cz/clanek/tech-technologie-internet-zpoplatni-musk-cely-twitter-internet-jak-jej-zname-nevyhnutelne-konci-237036#dop_ab_variant=0&amp;dop_source_zone_name=zpravy.sznhp.box&amp;source=hp&amp;seq_no=3&amp;utm_campaign=&amp;utm_medium=z-boxiku&amp;utm_source=www.seznam.cz</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69</a:t>
            </a:fld>
            <a:endParaRPr lang="cs-CZ"/>
          </a:p>
        </p:txBody>
      </p:sp>
    </p:spTree>
    <p:extLst>
      <p:ext uri="{BB962C8B-B14F-4D97-AF65-F5344CB8AC3E}">
        <p14:creationId xmlns:p14="http://schemas.microsoft.com/office/powerpoint/2010/main" val="32712769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https://help.instagram.com/424737657584573 </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70</a:t>
            </a:fld>
            <a:endParaRPr lang="cs-CZ"/>
          </a:p>
        </p:txBody>
      </p:sp>
    </p:spTree>
    <p:extLst>
      <p:ext uri="{BB962C8B-B14F-4D97-AF65-F5344CB8AC3E}">
        <p14:creationId xmlns:p14="http://schemas.microsoft.com/office/powerpoint/2010/main" val="3752376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https://blog.hootsuite.com/facebook-statistics/ </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8</a:t>
            </a:fld>
            <a:endParaRPr lang="cs-CZ"/>
          </a:p>
        </p:txBody>
      </p:sp>
    </p:spTree>
    <p:extLst>
      <p:ext uri="{BB962C8B-B14F-4D97-AF65-F5344CB8AC3E}">
        <p14:creationId xmlns:p14="http://schemas.microsoft.com/office/powerpoint/2010/main" val="21755705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https://www.pocket-lint.com/what-is-instagram/ </a:t>
            </a:r>
          </a:p>
          <a:p>
            <a:r>
              <a:rPr lang="cs-CZ" dirty="0" err="1"/>
              <a:t>Insta</a:t>
            </a:r>
            <a:r>
              <a:rPr lang="cs-CZ" dirty="0"/>
              <a:t> Hub: https://www.pocket-lint.com/instagram/ </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71</a:t>
            </a:fld>
            <a:endParaRPr lang="cs-CZ"/>
          </a:p>
        </p:txBody>
      </p:sp>
    </p:spTree>
    <p:extLst>
      <p:ext uri="{BB962C8B-B14F-4D97-AF65-F5344CB8AC3E}">
        <p14:creationId xmlns:p14="http://schemas.microsoft.com/office/powerpoint/2010/main" val="16759266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https://www.statista.com/statistics/248769/age-distribution-of-worldwide-instagram-users/ </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72</a:t>
            </a:fld>
            <a:endParaRPr lang="cs-CZ"/>
          </a:p>
        </p:txBody>
      </p:sp>
    </p:spTree>
    <p:extLst>
      <p:ext uri="{BB962C8B-B14F-4D97-AF65-F5344CB8AC3E}">
        <p14:creationId xmlns:p14="http://schemas.microsoft.com/office/powerpoint/2010/main" val="35951000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https://www.wordstream.com/blog/ws/2023/04/10/instagram-vs-facebook </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73</a:t>
            </a:fld>
            <a:endParaRPr lang="cs-CZ"/>
          </a:p>
        </p:txBody>
      </p:sp>
    </p:spTree>
    <p:extLst>
      <p:ext uri="{BB962C8B-B14F-4D97-AF65-F5344CB8AC3E}">
        <p14:creationId xmlns:p14="http://schemas.microsoft.com/office/powerpoint/2010/main" val="9083301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https://www.linkedin.com/help/linkedin/answer/a548441/what-is-linkedin-and-how-can-i-use-it-?lang=cs-CZ </a:t>
            </a:r>
          </a:p>
          <a:p>
            <a:r>
              <a:rPr lang="cs-CZ" dirty="0"/>
              <a:t>Zdroj: https://ebrana.cz/blog/linkedin-pro-zacatecniky-jak-ho-pouzivat </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74</a:t>
            </a:fld>
            <a:endParaRPr lang="cs-CZ"/>
          </a:p>
        </p:txBody>
      </p:sp>
    </p:spTree>
    <p:extLst>
      <p:ext uri="{BB962C8B-B14F-4D97-AF65-F5344CB8AC3E}">
        <p14:creationId xmlns:p14="http://schemas.microsoft.com/office/powerpoint/2010/main" val="9127499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https://ebrana.cz/blog/linkedin-pro-zacatecniky-jak-ho-pouzivat </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75</a:t>
            </a:fld>
            <a:endParaRPr lang="cs-CZ"/>
          </a:p>
        </p:txBody>
      </p:sp>
    </p:spTree>
    <p:extLst>
      <p:ext uri="{BB962C8B-B14F-4D97-AF65-F5344CB8AC3E}">
        <p14:creationId xmlns:p14="http://schemas.microsoft.com/office/powerpoint/2010/main" val="21755705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https://metricool.com/history-of-facebook/</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76</a:t>
            </a:fld>
            <a:endParaRPr lang="cs-CZ"/>
          </a:p>
        </p:txBody>
      </p:sp>
    </p:spTree>
    <p:extLst>
      <p:ext uri="{BB962C8B-B14F-4D97-AF65-F5344CB8AC3E}">
        <p14:creationId xmlns:p14="http://schemas.microsoft.com/office/powerpoint/2010/main" val="12392425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77</a:t>
            </a:fld>
            <a:endParaRPr lang="cs-CZ"/>
          </a:p>
        </p:txBody>
      </p:sp>
    </p:spTree>
    <p:extLst>
      <p:ext uri="{BB962C8B-B14F-4D97-AF65-F5344CB8AC3E}">
        <p14:creationId xmlns:p14="http://schemas.microsoft.com/office/powerpoint/2010/main" val="31057187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pro skupiny: https://www.podnikatel.cz/clanky/skupiny-na-linkedin-vas-mohou-dostat-primo-k-cilove-skupine-vyuzijte-toho/</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78</a:t>
            </a:fld>
            <a:endParaRPr lang="cs-CZ"/>
          </a:p>
        </p:txBody>
      </p:sp>
    </p:spTree>
    <p:extLst>
      <p:ext uri="{BB962C8B-B14F-4D97-AF65-F5344CB8AC3E}">
        <p14:creationId xmlns:p14="http://schemas.microsoft.com/office/powerpoint/2010/main" val="41262485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https://business.linkedin.com/marketing-solutions/cx/22/07/ads-for-linkedin?src=go-pa&amp;trk=sem-ga_campid.20065133427_asid.148672940317_crid.657090934936_kw.linkedin%20ads_d.c_tid.kwd-10707043900_n.g_mt.b_geo.1029154&amp;mcid=7059959449221829603&amp;cid=&amp;gclid=Cj0KCQjwqP2pBhDMARIsAJQ0CzrlPEPVEiBY1nBrhdAVOzWr48Tb63NxUDveiCWtbHESZSRs22RnMGkaAmeXEALw_wcB&amp;gclsrc=aw.ds#0</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79</a:t>
            </a:fld>
            <a:endParaRPr lang="cs-CZ"/>
          </a:p>
        </p:txBody>
      </p:sp>
    </p:spTree>
    <p:extLst>
      <p:ext uri="{BB962C8B-B14F-4D97-AF65-F5344CB8AC3E}">
        <p14:creationId xmlns:p14="http://schemas.microsoft.com/office/powerpoint/2010/main" val="34580437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https://www.youtube.com/intl/ALL_cz/howyoutubeworks/</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80</a:t>
            </a:fld>
            <a:endParaRPr lang="cs-CZ"/>
          </a:p>
        </p:txBody>
      </p:sp>
    </p:spTree>
    <p:extLst>
      <p:ext uri="{BB962C8B-B14F-4D97-AF65-F5344CB8AC3E}">
        <p14:creationId xmlns:p14="http://schemas.microsoft.com/office/powerpoint/2010/main" val="1337917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40000"/>
              </a:lnSpc>
              <a:spcBef>
                <a:spcPts val="1200"/>
              </a:spcBef>
              <a:spcAft>
                <a:spcPts val="0"/>
              </a:spcAft>
              <a:buSzPts val="852"/>
              <a:buNone/>
            </a:pPr>
            <a:r>
              <a:rPr lang="cs-CZ" sz="1200" dirty="0">
                <a:solidFill>
                  <a:schemeClr val="dk1"/>
                </a:solidFill>
              </a:rPr>
              <a:t>Zdroj: https://beneficio.cz/clanky/co-rezonovalo-na-socialnich-sitich-v-roce-2022 </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9</a:t>
            </a:fld>
            <a:endParaRPr lang="cs-CZ"/>
          </a:p>
        </p:txBody>
      </p:sp>
    </p:spTree>
    <p:extLst>
      <p:ext uri="{BB962C8B-B14F-4D97-AF65-F5344CB8AC3E}">
        <p14:creationId xmlns:p14="http://schemas.microsoft.com/office/powerpoint/2010/main" val="25670991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81</a:t>
            </a:fld>
            <a:endParaRPr lang="cs-CZ"/>
          </a:p>
        </p:txBody>
      </p:sp>
    </p:spTree>
    <p:extLst>
      <p:ext uri="{BB962C8B-B14F-4D97-AF65-F5344CB8AC3E}">
        <p14:creationId xmlns:p14="http://schemas.microsoft.com/office/powerpoint/2010/main" val="28675456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82</a:t>
            </a:fld>
            <a:endParaRPr lang="cs-CZ"/>
          </a:p>
        </p:txBody>
      </p:sp>
    </p:spTree>
    <p:extLst>
      <p:ext uri="{BB962C8B-B14F-4D97-AF65-F5344CB8AC3E}">
        <p14:creationId xmlns:p14="http://schemas.microsoft.com/office/powerpoint/2010/main" val="21934098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83</a:t>
            </a:fld>
            <a:endParaRPr lang="cs-CZ"/>
          </a:p>
        </p:txBody>
      </p:sp>
    </p:spTree>
    <p:extLst>
      <p:ext uri="{BB962C8B-B14F-4D97-AF65-F5344CB8AC3E}">
        <p14:creationId xmlns:p14="http://schemas.microsoft.com/office/powerpoint/2010/main" val="9068973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84</a:t>
            </a:fld>
            <a:endParaRPr lang="cs-CZ"/>
          </a:p>
        </p:txBody>
      </p:sp>
    </p:spTree>
    <p:extLst>
      <p:ext uri="{BB962C8B-B14F-4D97-AF65-F5344CB8AC3E}">
        <p14:creationId xmlns:p14="http://schemas.microsoft.com/office/powerpoint/2010/main" val="34105763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Zdroj: https://www.seznamzpravy.cz/clanek/ekonomika-firmy-pred-rokem-musk-koupil-twitter-sit-prisla-o-reputaci-uzivatele-i-penize-238900#dop_ab_variant=1180910&amp;dop_source_zone_name=zpravy.sznhp.box&amp;source=hp&amp;seq_no=2&amp;utm_campaign=&amp;utm_medium=z-boxiku&amp;utm_source=www.seznam.cz</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85</a:t>
            </a:fld>
            <a:endParaRPr lang="cs-CZ"/>
          </a:p>
        </p:txBody>
      </p:sp>
    </p:spTree>
    <p:extLst>
      <p:ext uri="{BB962C8B-B14F-4D97-AF65-F5344CB8AC3E}">
        <p14:creationId xmlns:p14="http://schemas.microsoft.com/office/powerpoint/2010/main" val="25053112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86</a:t>
            </a:fld>
            <a:endParaRPr lang="cs-CZ"/>
          </a:p>
        </p:txBody>
      </p:sp>
    </p:spTree>
    <p:extLst>
      <p:ext uri="{BB962C8B-B14F-4D97-AF65-F5344CB8AC3E}">
        <p14:creationId xmlns:p14="http://schemas.microsoft.com/office/powerpoint/2010/main" val="18839994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87</a:t>
            </a:fld>
            <a:endParaRPr lang="cs-CZ"/>
          </a:p>
        </p:txBody>
      </p:sp>
    </p:spTree>
    <p:extLst>
      <p:ext uri="{BB962C8B-B14F-4D97-AF65-F5344CB8AC3E}">
        <p14:creationId xmlns:p14="http://schemas.microsoft.com/office/powerpoint/2010/main" val="336702442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88</a:t>
            </a:fld>
            <a:endParaRPr lang="cs-CZ"/>
          </a:p>
        </p:txBody>
      </p:sp>
    </p:spTree>
    <p:extLst>
      <p:ext uri="{BB962C8B-B14F-4D97-AF65-F5344CB8AC3E}">
        <p14:creationId xmlns:p14="http://schemas.microsoft.com/office/powerpoint/2010/main" val="24096355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89</a:t>
            </a:fld>
            <a:endParaRPr lang="cs-CZ"/>
          </a:p>
        </p:txBody>
      </p:sp>
    </p:spTree>
    <p:extLst>
      <p:ext uri="{BB962C8B-B14F-4D97-AF65-F5344CB8AC3E}">
        <p14:creationId xmlns:p14="http://schemas.microsoft.com/office/powerpoint/2010/main" val="35789859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90</a:t>
            </a:fld>
            <a:endParaRPr lang="cs-CZ"/>
          </a:p>
        </p:txBody>
      </p:sp>
    </p:spTree>
    <p:extLst>
      <p:ext uri="{BB962C8B-B14F-4D97-AF65-F5344CB8AC3E}">
        <p14:creationId xmlns:p14="http://schemas.microsoft.com/office/powerpoint/2010/main" val="2492772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40000"/>
              </a:lnSpc>
              <a:spcBef>
                <a:spcPts val="1200"/>
              </a:spcBef>
              <a:spcAft>
                <a:spcPts val="0"/>
              </a:spcAft>
              <a:buSzPts val="852"/>
              <a:buNone/>
            </a:pPr>
            <a:r>
              <a:rPr lang="cs-CZ" sz="1200" dirty="0">
                <a:solidFill>
                  <a:schemeClr val="dk1"/>
                </a:solidFill>
              </a:rPr>
              <a:t>Zdroj: https://www.statista.com/statistics/376128/facebook-global-user-age-distribution/</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10</a:t>
            </a:fld>
            <a:endParaRPr lang="cs-CZ"/>
          </a:p>
        </p:txBody>
      </p:sp>
    </p:spTree>
    <p:extLst>
      <p:ext uri="{BB962C8B-B14F-4D97-AF65-F5344CB8AC3E}">
        <p14:creationId xmlns:p14="http://schemas.microsoft.com/office/powerpoint/2010/main" val="424000688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91</a:t>
            </a:fld>
            <a:endParaRPr lang="cs-CZ"/>
          </a:p>
        </p:txBody>
      </p:sp>
    </p:spTree>
    <p:extLst>
      <p:ext uri="{BB962C8B-B14F-4D97-AF65-F5344CB8AC3E}">
        <p14:creationId xmlns:p14="http://schemas.microsoft.com/office/powerpoint/2010/main" val="13086975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92</a:t>
            </a:fld>
            <a:endParaRPr lang="cs-CZ"/>
          </a:p>
        </p:txBody>
      </p:sp>
    </p:spTree>
    <p:extLst>
      <p:ext uri="{BB962C8B-B14F-4D97-AF65-F5344CB8AC3E}">
        <p14:creationId xmlns:p14="http://schemas.microsoft.com/office/powerpoint/2010/main" val="397521938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94</a:t>
            </a:fld>
            <a:endParaRPr lang="cs-CZ"/>
          </a:p>
        </p:txBody>
      </p:sp>
    </p:spTree>
    <p:extLst>
      <p:ext uri="{BB962C8B-B14F-4D97-AF65-F5344CB8AC3E}">
        <p14:creationId xmlns:p14="http://schemas.microsoft.com/office/powerpoint/2010/main" val="33102618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OD: https://languages.oup.com/google-dictionary-en/</a:t>
            </a:r>
          </a:p>
          <a:p>
            <a:r>
              <a:rPr lang="cs-CZ" dirty="0"/>
              <a:t>Patria: https://www.patria.cz/pravo/4089625/pojmy-internetova-stranka-a-internetove-stranky-jaky-je-rozdil.html</a:t>
            </a:r>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95</a:t>
            </a:fld>
            <a:endParaRPr lang="cs-CZ"/>
          </a:p>
        </p:txBody>
      </p:sp>
    </p:spTree>
    <p:extLst>
      <p:ext uri="{BB962C8B-B14F-4D97-AF65-F5344CB8AC3E}">
        <p14:creationId xmlns:p14="http://schemas.microsoft.com/office/powerpoint/2010/main" val="16759266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96</a:t>
            </a:fld>
            <a:endParaRPr lang="cs-CZ"/>
          </a:p>
        </p:txBody>
      </p:sp>
    </p:spTree>
    <p:extLst>
      <p:ext uri="{BB962C8B-B14F-4D97-AF65-F5344CB8AC3E}">
        <p14:creationId xmlns:p14="http://schemas.microsoft.com/office/powerpoint/2010/main" val="35951000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97</a:t>
            </a:fld>
            <a:endParaRPr lang="cs-CZ"/>
          </a:p>
        </p:txBody>
      </p:sp>
    </p:spTree>
    <p:extLst>
      <p:ext uri="{BB962C8B-B14F-4D97-AF65-F5344CB8AC3E}">
        <p14:creationId xmlns:p14="http://schemas.microsoft.com/office/powerpoint/2010/main" val="90833014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98</a:t>
            </a:fld>
            <a:endParaRPr lang="cs-CZ"/>
          </a:p>
        </p:txBody>
      </p:sp>
    </p:spTree>
    <p:extLst>
      <p:ext uri="{BB962C8B-B14F-4D97-AF65-F5344CB8AC3E}">
        <p14:creationId xmlns:p14="http://schemas.microsoft.com/office/powerpoint/2010/main" val="217557059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lvl="0" indent="0" algn="l" rtl="0">
              <a:lnSpc>
                <a:spcPct val="140000"/>
              </a:lnSpc>
              <a:spcBef>
                <a:spcPts val="1200"/>
              </a:spcBef>
              <a:spcAft>
                <a:spcPts val="0"/>
              </a:spcAft>
              <a:buSzPts val="852"/>
              <a:buNone/>
            </a:pPr>
            <a:r>
              <a:rPr lang="en-GB" sz="1200" dirty="0">
                <a:solidFill>
                  <a:schemeClr val="dk1"/>
                </a:solidFill>
              </a:rPr>
              <a:t>Na </a:t>
            </a:r>
            <a:r>
              <a:rPr lang="en-GB" sz="1200" b="1" dirty="0" err="1">
                <a:solidFill>
                  <a:schemeClr val="dk1"/>
                </a:solidFill>
              </a:rPr>
              <a:t>pravém</a:t>
            </a:r>
            <a:r>
              <a:rPr lang="en-GB" sz="1200" b="1" dirty="0">
                <a:solidFill>
                  <a:schemeClr val="dk1"/>
                </a:solidFill>
              </a:rPr>
              <a:t> </a:t>
            </a:r>
            <a:r>
              <a:rPr lang="en-GB" sz="1200" b="1" dirty="0" err="1">
                <a:solidFill>
                  <a:schemeClr val="dk1"/>
                </a:solidFill>
              </a:rPr>
              <a:t>snímku</a:t>
            </a:r>
            <a:r>
              <a:rPr lang="en-GB" sz="1200" dirty="0">
                <a:solidFill>
                  <a:schemeClr val="dk1"/>
                </a:solidFill>
              </a:rPr>
              <a:t> </a:t>
            </a:r>
            <a:r>
              <a:rPr lang="en-GB" sz="1200" dirty="0" err="1">
                <a:solidFill>
                  <a:schemeClr val="dk1"/>
                </a:solidFill>
              </a:rPr>
              <a:t>jsou</a:t>
            </a:r>
            <a:r>
              <a:rPr lang="en-GB" sz="1200" dirty="0">
                <a:solidFill>
                  <a:schemeClr val="dk1"/>
                </a:solidFill>
              </a:rPr>
              <a:t> pod </a:t>
            </a:r>
            <a:r>
              <a:rPr lang="en-GB" sz="1200" dirty="0" err="1">
                <a:solidFill>
                  <a:schemeClr val="dk1"/>
                </a:solidFill>
              </a:rPr>
              <a:t>produktovými</a:t>
            </a:r>
            <a:r>
              <a:rPr lang="en-GB" sz="1200" dirty="0">
                <a:solidFill>
                  <a:schemeClr val="dk1"/>
                </a:solidFill>
              </a:rPr>
              <a:t> </a:t>
            </a:r>
            <a:r>
              <a:rPr lang="en-GB" sz="1200" dirty="0" err="1">
                <a:solidFill>
                  <a:schemeClr val="dk1"/>
                </a:solidFill>
              </a:rPr>
              <a:t>reklamami</a:t>
            </a:r>
            <a:r>
              <a:rPr lang="en-GB" sz="1200" dirty="0">
                <a:solidFill>
                  <a:schemeClr val="dk1"/>
                </a:solidFill>
              </a:rPr>
              <a:t> (</a:t>
            </a:r>
            <a:r>
              <a:rPr lang="en-GB" sz="1200" dirty="0" err="1">
                <a:solidFill>
                  <a:schemeClr val="dk1"/>
                </a:solidFill>
              </a:rPr>
              <a:t>obrázky</a:t>
            </a:r>
            <a:r>
              <a:rPr lang="en-GB" sz="1200" dirty="0">
                <a:solidFill>
                  <a:schemeClr val="dk1"/>
                </a:solidFill>
              </a:rPr>
              <a:t> </a:t>
            </a:r>
            <a:r>
              <a:rPr lang="en-GB" sz="1200" dirty="0" err="1">
                <a:solidFill>
                  <a:schemeClr val="dk1"/>
                </a:solidFill>
              </a:rPr>
              <a:t>produktů</a:t>
            </a:r>
            <a:r>
              <a:rPr lang="en-GB" sz="1200" dirty="0">
                <a:solidFill>
                  <a:schemeClr val="dk1"/>
                </a:solidFill>
              </a:rPr>
              <a:t>) </a:t>
            </a:r>
            <a:r>
              <a:rPr lang="en-GB" sz="1200" dirty="0" err="1">
                <a:solidFill>
                  <a:schemeClr val="dk1"/>
                </a:solidFill>
              </a:rPr>
              <a:t>reklamy</a:t>
            </a:r>
            <a:r>
              <a:rPr lang="en-GB" sz="1200" dirty="0">
                <a:solidFill>
                  <a:schemeClr val="dk1"/>
                </a:solidFill>
              </a:rPr>
              <a:t> - </a:t>
            </a:r>
            <a:r>
              <a:rPr lang="en-GB" sz="1200" dirty="0" err="1">
                <a:solidFill>
                  <a:schemeClr val="dk1"/>
                </a:solidFill>
              </a:rPr>
              <a:t>označení</a:t>
            </a:r>
            <a:r>
              <a:rPr lang="en-GB" sz="1200" dirty="0">
                <a:solidFill>
                  <a:schemeClr val="dk1"/>
                </a:solidFill>
              </a:rPr>
              <a:t> </a:t>
            </a:r>
            <a:r>
              <a:rPr lang="en-GB" sz="1200" b="1" dirty="0">
                <a:solidFill>
                  <a:schemeClr val="dk1"/>
                </a:solidFill>
              </a:rPr>
              <a:t>AD</a:t>
            </a:r>
            <a:r>
              <a:rPr lang="en-GB" sz="1200" dirty="0">
                <a:solidFill>
                  <a:schemeClr val="dk1"/>
                </a:solidFill>
              </a:rPr>
              <a:t> </a:t>
            </a:r>
            <a:r>
              <a:rPr lang="en-GB" sz="1200" dirty="0" err="1">
                <a:solidFill>
                  <a:schemeClr val="dk1"/>
                </a:solidFill>
              </a:rPr>
              <a:t>nad</a:t>
            </a:r>
            <a:r>
              <a:rPr lang="en-GB" sz="1200" dirty="0">
                <a:solidFill>
                  <a:schemeClr val="dk1"/>
                </a:solidFill>
              </a:rPr>
              <a:t> </a:t>
            </a:r>
            <a:r>
              <a:rPr lang="en-GB" sz="1200" dirty="0" err="1">
                <a:solidFill>
                  <a:schemeClr val="dk1"/>
                </a:solidFill>
              </a:rPr>
              <a:t>nadpisem</a:t>
            </a:r>
            <a:r>
              <a:rPr lang="en-GB" sz="1200" dirty="0">
                <a:solidFill>
                  <a:schemeClr val="dk1"/>
                </a:solidFill>
              </a:rPr>
              <a:t> </a:t>
            </a:r>
            <a:r>
              <a:rPr lang="en-GB" sz="1200" dirty="0" err="1">
                <a:solidFill>
                  <a:schemeClr val="dk1"/>
                </a:solidFill>
              </a:rPr>
              <a:t>reklamy</a:t>
            </a:r>
            <a:r>
              <a:rPr lang="en-GB" sz="1200" dirty="0">
                <a:solidFill>
                  <a:schemeClr val="dk1"/>
                </a:solidFill>
              </a:rPr>
              <a:t>.</a:t>
            </a:r>
          </a:p>
          <a:p>
            <a:pPr marL="0" lvl="0" indent="0" algn="l" rtl="0">
              <a:lnSpc>
                <a:spcPct val="140000"/>
              </a:lnSpc>
              <a:spcBef>
                <a:spcPts val="1200"/>
              </a:spcBef>
              <a:spcAft>
                <a:spcPts val="1200"/>
              </a:spcAft>
              <a:buSzPts val="852"/>
              <a:buNone/>
            </a:pPr>
            <a:r>
              <a:rPr lang="en-GB" sz="1200" b="1" dirty="0" err="1">
                <a:solidFill>
                  <a:schemeClr val="dk1"/>
                </a:solidFill>
              </a:rPr>
              <a:t>Vlevo</a:t>
            </a:r>
            <a:r>
              <a:rPr lang="en-GB" sz="1200" dirty="0">
                <a:solidFill>
                  <a:schemeClr val="dk1"/>
                </a:solidFill>
              </a:rPr>
              <a:t> </a:t>
            </a:r>
            <a:r>
              <a:rPr lang="en-GB" sz="1200" dirty="0" err="1">
                <a:solidFill>
                  <a:schemeClr val="dk1"/>
                </a:solidFill>
              </a:rPr>
              <a:t>jsou</a:t>
            </a:r>
            <a:r>
              <a:rPr lang="en-GB" sz="1200" dirty="0">
                <a:solidFill>
                  <a:schemeClr val="dk1"/>
                </a:solidFill>
              </a:rPr>
              <a:t> </a:t>
            </a:r>
            <a:r>
              <a:rPr lang="en-GB" sz="1200" b="1" dirty="0" err="1">
                <a:solidFill>
                  <a:schemeClr val="dk1"/>
                </a:solidFill>
              </a:rPr>
              <a:t>organické</a:t>
            </a:r>
            <a:r>
              <a:rPr lang="en-GB" sz="1200" dirty="0">
                <a:solidFill>
                  <a:schemeClr val="dk1"/>
                </a:solidFill>
              </a:rPr>
              <a:t> </a:t>
            </a:r>
            <a:r>
              <a:rPr lang="en-GB" sz="1200" dirty="0" err="1">
                <a:solidFill>
                  <a:schemeClr val="dk1"/>
                </a:solidFill>
              </a:rPr>
              <a:t>výsledky</a:t>
            </a:r>
            <a:r>
              <a:rPr lang="en-GB" sz="1200" dirty="0">
                <a:solidFill>
                  <a:schemeClr val="dk1"/>
                </a:solidFill>
              </a:rPr>
              <a:t> </a:t>
            </a:r>
            <a:r>
              <a:rPr lang="en-GB" sz="1200" dirty="0" err="1">
                <a:solidFill>
                  <a:schemeClr val="dk1"/>
                </a:solidFill>
              </a:rPr>
              <a:t>vyhledávání</a:t>
            </a:r>
            <a:r>
              <a:rPr lang="en-GB" sz="1200" dirty="0">
                <a:solidFill>
                  <a:schemeClr val="dk1"/>
                </a:solidFill>
              </a:rPr>
              <a:t>.</a:t>
            </a:r>
          </a:p>
          <a:p>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99</a:t>
            </a:fld>
            <a:endParaRPr lang="cs-CZ"/>
          </a:p>
        </p:txBody>
      </p:sp>
    </p:spTree>
    <p:extLst>
      <p:ext uri="{BB962C8B-B14F-4D97-AF65-F5344CB8AC3E}">
        <p14:creationId xmlns:p14="http://schemas.microsoft.com/office/powerpoint/2010/main" val="25670991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100</a:t>
            </a:fld>
            <a:endParaRPr lang="cs-CZ"/>
          </a:p>
        </p:txBody>
      </p:sp>
    </p:spTree>
    <p:extLst>
      <p:ext uri="{BB962C8B-B14F-4D97-AF65-F5344CB8AC3E}">
        <p14:creationId xmlns:p14="http://schemas.microsoft.com/office/powerpoint/2010/main" val="345804375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csvukrs</a:t>
            </a:r>
            <a:endParaRPr lang="cs-CZ" dirty="0"/>
          </a:p>
        </p:txBody>
      </p:sp>
      <p:sp>
        <p:nvSpPr>
          <p:cNvPr id="4" name="Zástupný symbol pro číslo snímku 3"/>
          <p:cNvSpPr>
            <a:spLocks noGrp="1"/>
          </p:cNvSpPr>
          <p:nvPr>
            <p:ph type="sldNum" sz="quarter" idx="10"/>
          </p:nvPr>
        </p:nvSpPr>
        <p:spPr/>
        <p:txBody>
          <a:bodyPr/>
          <a:lstStyle/>
          <a:p>
            <a:fld id="{DDD4000A-37E1-4D72-B31A-77993FD77D47}" type="slidenum">
              <a:rPr lang="cs-CZ" smtClean="0"/>
              <a:t>101</a:t>
            </a:fld>
            <a:endParaRPr lang="cs-CZ"/>
          </a:p>
        </p:txBody>
      </p:sp>
    </p:spTree>
    <p:extLst>
      <p:ext uri="{BB962C8B-B14F-4D97-AF65-F5344CB8AC3E}">
        <p14:creationId xmlns:p14="http://schemas.microsoft.com/office/powerpoint/2010/main" val="2867545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ní stra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880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st - obecný">
    <p:spTree>
      <p:nvGrpSpPr>
        <p:cNvPr id="1" name=""/>
        <p:cNvGrpSpPr/>
        <p:nvPr/>
      </p:nvGrpSpPr>
      <p:grpSpPr>
        <a:xfrm>
          <a:off x="0" y="0"/>
          <a:ext cx="0" cy="0"/>
          <a:chOff x="0" y="0"/>
          <a:chExt cx="0" cy="0"/>
        </a:xfrm>
      </p:grpSpPr>
      <p:pic>
        <p:nvPicPr>
          <p:cNvPr id="10" name="Obráze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5996" y="226939"/>
            <a:ext cx="956040" cy="745712"/>
          </a:xfrm>
          <a:prstGeom prst="rect">
            <a:avLst/>
          </a:prstGeom>
        </p:spPr>
      </p:pic>
      <p:sp>
        <p:nvSpPr>
          <p:cNvPr id="7" name="Nadpis 1"/>
          <p:cNvSpPr>
            <a:spLocks noGrp="1"/>
          </p:cNvSpPr>
          <p:nvPr>
            <p:ph type="title"/>
          </p:nvPr>
        </p:nvSpPr>
        <p:spPr>
          <a:xfrm>
            <a:off x="251520" y="195486"/>
            <a:ext cx="4536504" cy="507703"/>
          </a:xfrm>
          <a:prstGeom prst="rect">
            <a:avLst/>
          </a:prstGeom>
          <a:noFill/>
          <a:ln>
            <a:noFill/>
          </a:ln>
        </p:spPr>
        <p:txBody>
          <a:bodyPr anchor="t">
            <a:noAutofit/>
          </a:bodyPr>
          <a:lstStyle>
            <a:lvl1pPr algn="l">
              <a:defRPr sz="2400"/>
            </a:lvl1pPr>
          </a:lstStyle>
          <a:p>
            <a:pPr algn="l"/>
            <a:r>
              <a:rPr lang="cs-CZ" sz="2400" dirty="0">
                <a:solidFill>
                  <a:srgbClr val="981E3A"/>
                </a:solidFill>
                <a:latin typeface="Times New Roman" panose="02020603050405020304" pitchFamily="18" charset="0"/>
                <a:cs typeface="Times New Roman" panose="02020603050405020304" pitchFamily="18" charset="0"/>
              </a:rPr>
              <a:t>Název listu</a:t>
            </a:r>
          </a:p>
        </p:txBody>
      </p:sp>
      <p:cxnSp>
        <p:nvCxnSpPr>
          <p:cNvPr id="9" name="Přímá spojnice 8"/>
          <p:cNvCxnSpPr/>
          <p:nvPr userDrawn="1"/>
        </p:nvCxnSpPr>
        <p:spPr>
          <a:xfrm>
            <a:off x="251520" y="699542"/>
            <a:ext cx="7416824"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cxnSp>
        <p:nvCxnSpPr>
          <p:cNvPr id="11" name="Přímá spojnice 10"/>
          <p:cNvCxnSpPr/>
          <p:nvPr userDrawn="1"/>
        </p:nvCxnSpPr>
        <p:spPr>
          <a:xfrm>
            <a:off x="251520" y="4731990"/>
            <a:ext cx="8660516" cy="0"/>
          </a:xfrm>
          <a:prstGeom prst="line">
            <a:avLst/>
          </a:prstGeom>
          <a:ln w="9525" cmpd="sng">
            <a:solidFill>
              <a:srgbClr val="307871"/>
            </a:solidFill>
            <a:prstDash val="sysDot"/>
          </a:ln>
        </p:spPr>
        <p:style>
          <a:lnRef idx="1">
            <a:schemeClr val="accent2"/>
          </a:lnRef>
          <a:fillRef idx="0">
            <a:schemeClr val="accent2"/>
          </a:fillRef>
          <a:effectRef idx="0">
            <a:schemeClr val="accent2"/>
          </a:effectRef>
          <a:fontRef idx="minor">
            <a:schemeClr val="tx1"/>
          </a:fontRef>
        </p:style>
      </p:cxnSp>
      <p:sp>
        <p:nvSpPr>
          <p:cNvPr id="19" name="Zástupný symbol pro zápatí 18"/>
          <p:cNvSpPr>
            <a:spLocks noGrp="1"/>
          </p:cNvSpPr>
          <p:nvPr>
            <p:ph type="ftr" sz="quarter" idx="11"/>
          </p:nvPr>
        </p:nvSpPr>
        <p:spPr>
          <a:xfrm>
            <a:off x="236240" y="4731990"/>
            <a:ext cx="2895600" cy="273844"/>
          </a:xfrm>
          <a:prstGeom prst="rect">
            <a:avLst/>
          </a:prstGeom>
        </p:spPr>
        <p:txBody>
          <a:bodyPr/>
          <a:lstStyle>
            <a:lvl1pPr algn="l">
              <a:defRPr sz="800">
                <a:solidFill>
                  <a:srgbClr val="307871"/>
                </a:solidFill>
              </a:defRPr>
            </a:lvl1pPr>
          </a:lstStyle>
          <a:p>
            <a:r>
              <a:rPr lang="cs-CZ" altLang="cs-CZ">
                <a:cs typeface="Times New Roman" panose="02020603050405020304" pitchFamily="18" charset="0"/>
              </a:rPr>
              <a:t>Prostor pro doplňující informace, poznámky</a:t>
            </a:r>
            <a:endParaRPr lang="cs-CZ" altLang="cs-CZ" dirty="0">
              <a:cs typeface="Times New Roman" panose="02020603050405020304" pitchFamily="18" charset="0"/>
            </a:endParaRPr>
          </a:p>
        </p:txBody>
      </p:sp>
      <p:sp>
        <p:nvSpPr>
          <p:cNvPr id="20" name="Zástupný symbol pro číslo snímku 19"/>
          <p:cNvSpPr>
            <a:spLocks noGrp="1"/>
          </p:cNvSpPr>
          <p:nvPr>
            <p:ph type="sldNum" sz="quarter" idx="12"/>
          </p:nvPr>
        </p:nvSpPr>
        <p:spPr>
          <a:xfrm>
            <a:off x="7812360" y="4731990"/>
            <a:ext cx="1080120" cy="273844"/>
          </a:xfrm>
          <a:prstGeom prst="rect">
            <a:avLst/>
          </a:prstGeom>
        </p:spPr>
        <p:txBody>
          <a:bodyPr/>
          <a:lstStyle>
            <a:lvl1pPr algn="r">
              <a:defRPr/>
            </a:lvl1pPr>
          </a:lstStyle>
          <a:p>
            <a:fld id="{560808B9-4D1F-4069-9EB9-CD8802008F4E}" type="slidenum">
              <a:rPr lang="cs-CZ" smtClean="0"/>
              <a:pPr/>
              <a:t>‹#›</a:t>
            </a:fld>
            <a:endParaRPr lang="cs-CZ" dirty="0"/>
          </a:p>
        </p:txBody>
      </p:sp>
    </p:spTree>
    <p:extLst>
      <p:ext uri="{BB962C8B-B14F-4D97-AF65-F5344CB8AC3E}">
        <p14:creationId xmlns:p14="http://schemas.microsoft.com/office/powerpoint/2010/main" val="890602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ázdný lis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8204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845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www.apple.com/cz/ipad-10.9/" TargetMode="External"/><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s://looka.com/blog/wireframe-examples/" TargetMode="External"/><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2.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4.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5.xml"/><Relationship Id="rId1" Type="http://schemas.openxmlformats.org/officeDocument/2006/relationships/slideLayout" Target="../slideLayouts/slideLayout3.xml"/><Relationship Id="rId5" Type="http://schemas.openxmlformats.org/officeDocument/2006/relationships/image" Target="../media/image68.jpg"/><Relationship Id="rId4" Type="http://schemas.openxmlformats.org/officeDocument/2006/relationships/hyperlink" Target="https://www.stream.cz/bohove-bulvaru/shopaholic-adel-bizar-bez-konkurence-ktery-je-mimo-jakekoliv-chapani-64683229?_si=djM5cG5yYzIxag%3D%3D&amp;_ho=Ng%3D%3D&amp;_zn=aWQlM0Q5OTA1Mjc1MTAwMzg4OTM3ODg4JTdDdCUzRDE2OTc1NDExNTMuNzc5JTdDdGUlM0QxNjk3NTQxMTUzLjc3OSU3Q2MlM0Q0MzQwOTM5NUY1NDkzQjg2MjI2MzRCOUQ3MjcyRDYyMQ%3D%3D&amp;_st=MTY5NzU5MDAxNzY4Nw%3D%3D&amp;_ts=JTdCJTIyaW5pdCUyMiUzQTElMkMlMjJ0Y2xvYWRlZCUyMiUzQTElMkMlMjJjbXB1aXNob3duJTIyJTNBbnVsbCUyQyUyMnVzZXJhY3Rpb25jb21wbGV0ZSUyMiUzQTElN0Q%3D&amp;_tc=Q1B0Z2FzQVB0Z2FzQUQzQUNFQ1NEYkNzQVBfQUFFUEFBQVRJSUR3S1FBQWdBS0FBZ0FCVUFDNEFHUUFPZ0FnQUJRQUNvQUZvQU1nQWFBQTVnQ0lBSW9BUndBa2dCTWdDY0FKNEFWUUF0d0JoQUdLQVFBQkNBQ0lBRTZBT0lBZHdCQ0FDVEFFOUFLUUFXWUF1b0JnUURUZ0kxQVIwQW0wQmJnQzh3SURnaGRBZ0FBV0FCVUFDNEFJQUFaQUEwQUNJQUV3QUo0QVZRQXhBQi1BRUpBSWdBaVFCSEFDY0FGS0FNc0Fab0E3Z0ItZ0VJQUlzQVhVQTJnQ2JRRnFBTHpBWklBeTRCcVlFTGdBQS5ZQUFBQUFBQUFBQUE%3D"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6.xml"/><Relationship Id="rId1" Type="http://schemas.openxmlformats.org/officeDocument/2006/relationships/slideLayout" Target="../slideLayouts/slideLayout3.xml"/><Relationship Id="rId5" Type="http://schemas.openxmlformats.org/officeDocument/2006/relationships/hyperlink" Target="https://www.collabim.cz/" TargetMode="External"/><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7.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0.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hyperlink" Target="https://www.youtube.com/watch?app=desktop&amp;v=DG2geyhyS0M" TargetMode="External"/><Relationship Id="rId4" Type="http://schemas.openxmlformats.org/officeDocument/2006/relationships/hyperlink" Target="https://www.lesensky.cz/pripadova-studie-celebrity-public-relations-astoreo"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1.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2.xml"/><Relationship Id="rId1" Type="http://schemas.openxmlformats.org/officeDocument/2006/relationships/slideLayout" Target="../slideLayouts/slideLayout3.xml"/><Relationship Id="rId4" Type="http://schemas.openxmlformats.org/officeDocument/2006/relationships/image" Target="../media/image75.jpg"/></Relationships>
</file>

<file path=ppt/slides/_rels/slide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1.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134.xml"/><Relationship Id="rId1" Type="http://schemas.openxmlformats.org/officeDocument/2006/relationships/slideLayout" Target="../slideLayouts/slideLayout3.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jpeg"/><Relationship Id="rId9" Type="http://schemas.openxmlformats.org/officeDocument/2006/relationships/image" Target="../media/image81.png"/></Relationships>
</file>

<file path=ppt/slides/_rels/slide1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5.xml"/><Relationship Id="rId1" Type="http://schemas.openxmlformats.org/officeDocument/2006/relationships/slideLayout" Target="../slideLayouts/slideLayout3.xml"/><Relationship Id="rId4" Type="http://schemas.openxmlformats.org/officeDocument/2006/relationships/image" Target="../media/image85.jpeg"/></Relationships>
</file>

<file path=ppt/slides/_rels/slide1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6.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7.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1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8.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1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9.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0.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1.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1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1.png"/><Relationship Id="rId7" Type="http://schemas.openxmlformats.org/officeDocument/2006/relationships/image" Target="../media/image93.jpeg"/><Relationship Id="rId2" Type="http://schemas.openxmlformats.org/officeDocument/2006/relationships/notesSlide" Target="../notesSlides/notesSlide143.xml"/><Relationship Id="rId1" Type="http://schemas.openxmlformats.org/officeDocument/2006/relationships/slideLayout" Target="../slideLayouts/slideLayout3.xml"/><Relationship Id="rId6" Type="http://schemas.openxmlformats.org/officeDocument/2006/relationships/image" Target="../media/image92.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jpeg"/></Relationships>
</file>

<file path=ppt/slides/_rels/slide1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facebook.com/business/inspiration/video"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www.facebook.com/business/inspiration/video/how-to-create-an-ad-from-your-business-page" TargetMode="External"/><Relationship Id="rId4" Type="http://schemas.openxmlformats.org/officeDocument/2006/relationships/hyperlink" Target="https://www.facebook.com/business/inspiration/video/how-to-create-an-ad-in-ads-manager"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communications.tufts.edu/marketing-and-branding/social-media-overview/"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internetembezpecne.cz/internetem-bezpecne/socialni-media/socialni-sit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techtarget.com/searchcio/definition/user-generated-content-UGC"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seoprakticky.cz/slovnik-pojmu/user-generated-content-ugc/"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hyperlink" Target="https://www.facebook.com/ads/library/?active_status=all&amp;ad_type=political_and_issue_ads&amp;country=CZ&amp;media_type=all"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help.instagram.com/424737657584573"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ww.linkedin.com/help/linkedin/answer/a548441/what-is-linkedin-and-how-can-i-use-it-?lang=cs-CZ"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business.linkedin.com/marketing-solutions/cx/21/10/reporting-analytics?src=go-pa&amp;trk=sem-ga_campid.20065133493_asid.148672905117_crid.657053893863_kw.linkedin%20website%20demographics_d.c_tid.kwd-397786908954_n.g_mt.e_geo.1029154&amp;mcid=7059959449221829592&amp;cid=&amp;gclid=Cj0KCQjwqP2pBhDMARIsAJQ0CzrQhd89o3W4K7mwZrSAQsOxUs4j52cjJqN1xJI6utSZhxJmgkpNyDcaAni0EALw_wcB&amp;gclsrc=aw.ds"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hyperlink" Target="https://business.linkedin.com/marketing-solutions/cx/22/07/ads-for-linkedin?src=go-pa&amp;trk=sem-ga_campid.20065133427_asid.148672940317_crid.657090934936_kw.linkedin%20ads_d.c_tid.kwd-10707043900_n.g_mt.b_geo.1029154&amp;mcid=7059959449221829603&amp;cid=&amp;gclid=Cj0KCQjwqP2pBhDMARIsAJQ0CzrlPEPVEiBY1nBrhdAVOzWr48Tb63NxUDveiCWtbHESZSRs22RnMGkaAmeXEALw_wcB&amp;gclsrc=aw.ds#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blog.hootsuite.com/facebook-statistic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youtube.com/user/pewdiepie"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oblasti%20B%20(VaV%20a%20tv&#367;r&#269;&#237;%20&#269;innosti)%20je%20&#353;koda,%20&#382;e%20nejsou%20rozpracov&#225;ny%20body%20B.2%20a%20B.3%20(nebyly%20ani%20v%20lo&#328;sk&#233;m%20roce),%20by&#357;%20m&#225;m%20za%20to,%20&#382;e%20na%20aplikovan&#253;%20v&#253;zkum%20i%20otev&#345;enost%20v&#283;dy%20se%20bude%20kl&#225;st%20st&#225;le%20v&#283;t&#353;&#237;%20d&#367;raz,%20a%20jsou%20to%20formy,%20kter&#233;%20by%20mohly%20univerzit&#283;%20jednak%20u&#353;et&#345;it%20nebo%20i%20p&#345;in&#233;st%20finan&#269;n&#237;%20zdroje.%20Po&#345;&#225;d%20mi%20p&#345;ijde,%20&#382;e%20se%20u%20n&#225;s%20moc%20nev&#237;,%20jak%20vlastn&#283;%20na%20aplikovan&#253;%20v&#253;zkum,%20jak&#233;%20jsou%20mo&#382;nosti,%20jak%20hledat%20partnery%20z%20praxe%20nebo%20vyu&#382;&#237;t%20potenci&#225;l%20smluvn&#237;ch%20v&#253;zkum&#367;%20nebo%20znalost&#237;%20zam&#283;stnanc&#367;%20pro%20jin&#233;%20smluvn&#237;%20aktivity.%20Tak&#382;e%20by%20se%20dalo%20nav&#225;zat%20alespo&#328;%20n&#283;jak&#253;mi%20opravdu%20konkr&#233;tn&#237;mi%20&#353;kolen&#237;mi%20a%20kurzy,%20vytvo&#345;it%20prostor%20pro%20komunikaci%20s%20partnery%20a%20platformu,%20kter&#225;%20by%20toto%20v&#353;e%20podporovala%20(informace,%20&#353;kolen&#237;,%20motivace).%20Ale%20mo&#382;n&#225;%20je%20to%20v%20pl&#225;nu%20v%20dal&#353;&#237;m%20b&#283;hu."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www.facebook.com/ads/library/?active_status=all&amp;ad_type=all&amp;country=CZ&amp;view_all_page_id=70488720814&amp;sort_data%5bdirection%5d=desc&amp;sort_data%5bmode%5d=relevancy_monthly_grouped&amp;search_type=page&amp;media_type=all"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languages.oup.com/google-dictionary-en/"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hyperlink" Target="https://www.patria.cz/pravo/4089625/pojmy-internetova-stranka-a-internetove-stranky-jaky-je-rozdil.html" TargetMode="Externa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263" y="555525"/>
            <a:ext cx="1699500" cy="1325611"/>
          </a:xfrm>
          <a:prstGeom prst="rect">
            <a:avLst/>
          </a:prstGeom>
        </p:spPr>
      </p:pic>
      <p:sp>
        <p:nvSpPr>
          <p:cNvPr id="7" name="Obdélník 6"/>
          <p:cNvSpPr/>
          <p:nvPr/>
        </p:nvSpPr>
        <p:spPr>
          <a:xfrm>
            <a:off x="251520" y="267494"/>
            <a:ext cx="561662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467544" y="699542"/>
            <a:ext cx="5112568" cy="2160240"/>
          </a:xfrm>
          <a:prstGeom prst="rect">
            <a:avLst/>
          </a:prstGeom>
        </p:spPr>
        <p:txBody>
          <a:bodyPr anchor="t">
            <a:normAutofit/>
          </a:bodyPr>
          <a:lstStyle/>
          <a:p>
            <a:pPr algn="l"/>
            <a:r>
              <a:rPr lang="cs-CZ" sz="4000" b="1" dirty="0">
                <a:solidFill>
                  <a:schemeClr val="bg1"/>
                </a:solidFill>
                <a:latin typeface="Times New Roman" panose="02020603050405020304" pitchFamily="18" charset="0"/>
                <a:cs typeface="Times New Roman" panose="02020603050405020304" pitchFamily="18" charset="0"/>
              </a:rPr>
              <a:t>2. Tutoriál </a:t>
            </a:r>
            <a:br>
              <a:rPr lang="cs-CZ" sz="4000" b="1" dirty="0">
                <a:solidFill>
                  <a:schemeClr val="bg1"/>
                </a:solidFill>
                <a:latin typeface="Times New Roman" panose="02020603050405020304" pitchFamily="18" charset="0"/>
                <a:cs typeface="Times New Roman" panose="02020603050405020304" pitchFamily="18" charset="0"/>
              </a:rPr>
            </a:br>
            <a:r>
              <a:rPr lang="cs-CZ" sz="4000" b="1" dirty="0">
                <a:solidFill>
                  <a:schemeClr val="bg1"/>
                </a:solidFill>
                <a:latin typeface="Times New Roman" panose="02020603050405020304" pitchFamily="18" charset="0"/>
                <a:cs typeface="Times New Roman" panose="02020603050405020304" pitchFamily="18" charset="0"/>
              </a:rPr>
              <a:t>E-marketing</a:t>
            </a:r>
          </a:p>
        </p:txBody>
      </p:sp>
      <p:sp>
        <p:nvSpPr>
          <p:cNvPr id="3" name="Podnadpis 2"/>
          <p:cNvSpPr>
            <a:spLocks noGrp="1"/>
          </p:cNvSpPr>
          <p:nvPr>
            <p:ph type="subTitle" idx="4294967295"/>
          </p:nvPr>
        </p:nvSpPr>
        <p:spPr>
          <a:xfrm>
            <a:off x="1763688" y="3219822"/>
            <a:ext cx="3888432" cy="1368152"/>
          </a:xfrm>
          <a:prstGeom prst="rect">
            <a:avLst/>
          </a:prstGeom>
        </p:spPr>
        <p:txBody>
          <a:bodyPr>
            <a:normAutofit/>
          </a:bodyPr>
          <a:lstStyle/>
          <a:p>
            <a:pPr marL="0" indent="0" algn="r">
              <a:buNone/>
            </a:pPr>
            <a:r>
              <a:rPr lang="cs-CZ" sz="2000" dirty="0" err="1">
                <a:solidFill>
                  <a:schemeClr val="bg1"/>
                </a:solidFill>
                <a:latin typeface="Times New Roman" panose="02020603050405020304" pitchFamily="18" charset="0"/>
                <a:cs typeface="Times New Roman" panose="02020603050405020304" pitchFamily="18" charset="0"/>
              </a:rPr>
              <a:t>Soušly</a:t>
            </a:r>
            <a:r>
              <a:rPr lang="cs-CZ" sz="2000" dirty="0">
                <a:solidFill>
                  <a:schemeClr val="bg1"/>
                </a:solidFill>
                <a:latin typeface="Times New Roman" panose="02020603050405020304" pitchFamily="18" charset="0"/>
                <a:cs typeface="Times New Roman" panose="02020603050405020304" pitchFamily="18" charset="0"/>
              </a:rPr>
              <a:t> sem, </a:t>
            </a:r>
            <a:r>
              <a:rPr lang="cs-CZ" sz="2000" dirty="0" err="1">
                <a:solidFill>
                  <a:schemeClr val="bg1"/>
                </a:solidFill>
                <a:latin typeface="Times New Roman" panose="02020603050405020304" pitchFamily="18" charset="0"/>
                <a:cs typeface="Times New Roman" panose="02020603050405020304" pitchFamily="18" charset="0"/>
              </a:rPr>
              <a:t>soušly</a:t>
            </a:r>
            <a:r>
              <a:rPr lang="cs-CZ" sz="2000" dirty="0">
                <a:solidFill>
                  <a:schemeClr val="bg1"/>
                </a:solidFill>
                <a:latin typeface="Times New Roman" panose="02020603050405020304" pitchFamily="18" charset="0"/>
                <a:cs typeface="Times New Roman" panose="02020603050405020304" pitchFamily="18" charset="0"/>
              </a:rPr>
              <a:t> tam, co já na nich udělám? </a:t>
            </a:r>
            <a:r>
              <a:rPr lang="cs-CZ"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endParaRPr lang="cs-CZ" sz="2000" dirty="0">
              <a:solidFill>
                <a:schemeClr val="bg1"/>
              </a:solidFill>
              <a:latin typeface="Times New Roman" panose="02020603050405020304" pitchFamily="18" charset="0"/>
              <a:cs typeface="Times New Roman" panose="02020603050405020304" pitchFamily="18" charset="0"/>
            </a:endParaRPr>
          </a:p>
        </p:txBody>
      </p:sp>
      <p:sp>
        <p:nvSpPr>
          <p:cNvPr id="9" name="Podnadpis 2"/>
          <p:cNvSpPr txBox="1">
            <a:spLocks/>
          </p:cNvSpPr>
          <p:nvPr/>
        </p:nvSpPr>
        <p:spPr>
          <a:xfrm>
            <a:off x="6588224" y="3723878"/>
            <a:ext cx="2384047" cy="115212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1200" b="1" dirty="0">
                <a:solidFill>
                  <a:srgbClr val="307871"/>
                </a:solidFill>
                <a:latin typeface="Times New Roman" panose="02020603050405020304" pitchFamily="18" charset="0"/>
                <a:cs typeface="Times New Roman" panose="02020603050405020304" pitchFamily="18" charset="0"/>
              </a:rPr>
              <a:t>Ing. Michal Stoklasa, Ph.D.</a:t>
            </a:r>
          </a:p>
          <a:p>
            <a:pPr algn="r"/>
            <a:r>
              <a:rPr lang="cs-CZ" altLang="cs-CZ" sz="1200" b="1" dirty="0">
                <a:solidFill>
                  <a:srgbClr val="307871"/>
                </a:solidFill>
                <a:latin typeface="Times New Roman" panose="02020603050405020304" pitchFamily="18" charset="0"/>
                <a:cs typeface="Times New Roman" panose="02020603050405020304" pitchFamily="18" charset="0"/>
              </a:rPr>
              <a:t>Ing. Veronika Kopřivová, Ph.D.</a:t>
            </a:r>
          </a:p>
          <a:p>
            <a:pPr algn="r"/>
            <a:r>
              <a:rPr lang="cs-CZ" altLang="cs-CZ" sz="1200" b="1" dirty="0">
                <a:solidFill>
                  <a:srgbClr val="307871"/>
                </a:solidFill>
                <a:latin typeface="Times New Roman" panose="02020603050405020304" pitchFamily="18" charset="0"/>
                <a:cs typeface="Times New Roman" panose="02020603050405020304" pitchFamily="18" charset="0"/>
              </a:rPr>
              <a:t>Ing. Daniel Kvíčala</a:t>
            </a:r>
          </a:p>
          <a:p>
            <a:pPr algn="r"/>
            <a:r>
              <a:rPr lang="cs-CZ" altLang="cs-CZ" sz="1200" dirty="0">
                <a:solidFill>
                  <a:srgbClr val="307871"/>
                </a:solidFill>
                <a:latin typeface="Times New Roman" panose="02020603050405020304" pitchFamily="18" charset="0"/>
                <a:cs typeface="Times New Roman" panose="02020603050405020304" pitchFamily="18" charset="0"/>
              </a:rPr>
              <a:t>E-marketing</a:t>
            </a:r>
          </a:p>
        </p:txBody>
      </p:sp>
    </p:spTree>
    <p:extLst>
      <p:ext uri="{BB962C8B-B14F-4D97-AF65-F5344CB8AC3E}">
        <p14:creationId xmlns:p14="http://schemas.microsoft.com/office/powerpoint/2010/main" val="280633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4392488" cy="507703"/>
          </a:xfrm>
        </p:spPr>
        <p:txBody>
          <a:bodyPr/>
          <a:lstStyle/>
          <a:p>
            <a:r>
              <a:rPr lang="cs-CZ" dirty="0"/>
              <a:t>Facebook - demografie</a:t>
            </a:r>
          </a:p>
        </p:txBody>
      </p:sp>
      <p:pic>
        <p:nvPicPr>
          <p:cNvPr id="3" name="Obrázek 2">
            <a:extLst>
              <a:ext uri="{FF2B5EF4-FFF2-40B4-BE49-F238E27FC236}">
                <a16:creationId xmlns:a16="http://schemas.microsoft.com/office/drawing/2014/main" id="{81B66752-13C9-64C6-F679-D165A7CBDC55}"/>
              </a:ext>
            </a:extLst>
          </p:cNvPr>
          <p:cNvPicPr>
            <a:picLocks noChangeAspect="1"/>
          </p:cNvPicPr>
          <p:nvPr/>
        </p:nvPicPr>
        <p:blipFill>
          <a:blip r:embed="rId3"/>
          <a:stretch>
            <a:fillRect/>
          </a:stretch>
        </p:blipFill>
        <p:spPr>
          <a:xfrm>
            <a:off x="1043608" y="843558"/>
            <a:ext cx="6820852" cy="3843037"/>
          </a:xfrm>
          <a:prstGeom prst="rect">
            <a:avLst/>
          </a:prstGeom>
        </p:spPr>
      </p:pic>
    </p:spTree>
    <p:extLst>
      <p:ext uri="{BB962C8B-B14F-4D97-AF65-F5344CB8AC3E}">
        <p14:creationId xmlns:p14="http://schemas.microsoft.com/office/powerpoint/2010/main" val="36171980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059582"/>
            <a:ext cx="8640960" cy="3024336"/>
          </a:xfrm>
          <a:prstGeom prst="rect">
            <a:avLst/>
          </a:prstGeom>
        </p:spPr>
        <p:txBody>
          <a:bodyPr>
            <a:noAutofit/>
          </a:bodyPr>
          <a:lstStyle/>
          <a:p>
            <a:r>
              <a:rPr lang="cs-CZ" sz="2200" dirty="0">
                <a:solidFill>
                  <a:srgbClr val="002060"/>
                </a:solidFill>
              </a:rPr>
              <a:t>Uživatelsky přívětivý design.</a:t>
            </a:r>
          </a:p>
          <a:p>
            <a:r>
              <a:rPr lang="cs-CZ" sz="2200" dirty="0">
                <a:solidFill>
                  <a:srgbClr val="002060"/>
                </a:solidFill>
              </a:rPr>
              <a:t>Není to až tak o kráse, spíše u funkčnosti.</a:t>
            </a:r>
          </a:p>
          <a:p>
            <a:r>
              <a:rPr lang="cs-CZ" sz="2200" b="1" dirty="0">
                <a:solidFill>
                  <a:srgbClr val="002060"/>
                </a:solidFill>
              </a:rPr>
              <a:t>Přehlednost webu </a:t>
            </a:r>
            <a:r>
              <a:rPr lang="cs-CZ" sz="2200" dirty="0">
                <a:solidFill>
                  <a:srgbClr val="002060"/>
                </a:solidFill>
              </a:rPr>
              <a:t>- zákazník snadno najde, co hledá (např. Menu nebo košík).</a:t>
            </a:r>
          </a:p>
          <a:p>
            <a:r>
              <a:rPr lang="cs-CZ" sz="2200" b="1" dirty="0">
                <a:solidFill>
                  <a:srgbClr val="002060"/>
                </a:solidFill>
              </a:rPr>
              <a:t>Snadná orientace </a:t>
            </a:r>
            <a:r>
              <a:rPr lang="cs-CZ" sz="2200" dirty="0">
                <a:solidFill>
                  <a:srgbClr val="002060"/>
                </a:solidFill>
              </a:rPr>
              <a:t>- vždy vím, jak se dostat na další stránku.</a:t>
            </a:r>
          </a:p>
          <a:p>
            <a:r>
              <a:rPr lang="cs-CZ" sz="2200" b="1" dirty="0">
                <a:solidFill>
                  <a:srgbClr val="002060"/>
                </a:solidFill>
              </a:rPr>
              <a:t>Motivace pokračovat v prohlížení</a:t>
            </a:r>
            <a:r>
              <a:rPr lang="cs-CZ" sz="2200" dirty="0">
                <a:solidFill>
                  <a:srgbClr val="002060"/>
                </a:solidFill>
              </a:rPr>
              <a:t> - odkazy na více informací nebo akce.</a:t>
            </a:r>
          </a:p>
          <a:p>
            <a:r>
              <a:rPr lang="cs-CZ" sz="2200" b="1" dirty="0">
                <a:solidFill>
                  <a:srgbClr val="002060"/>
                </a:solidFill>
              </a:rPr>
              <a:t>Design</a:t>
            </a:r>
            <a:r>
              <a:rPr lang="cs-CZ" sz="2200" dirty="0">
                <a:solidFill>
                  <a:srgbClr val="002060"/>
                </a:solidFill>
              </a:rPr>
              <a:t> - viz aktuální trendy.</a:t>
            </a:r>
          </a:p>
          <a:p>
            <a:r>
              <a:rPr lang="cs-CZ" sz="2200" b="1" dirty="0">
                <a:solidFill>
                  <a:srgbClr val="002060"/>
                </a:solidFill>
              </a:rPr>
              <a:t>Interaktivní</a:t>
            </a:r>
            <a:r>
              <a:rPr lang="cs-CZ" sz="2200" dirty="0">
                <a:solidFill>
                  <a:srgbClr val="002060"/>
                </a:solidFill>
              </a:rPr>
              <a:t> - vybízí k akci, reaguje na chování zákazníka.</a:t>
            </a:r>
          </a:p>
          <a:p>
            <a:endParaRPr lang="cs-CZ" altLang="cs-CZ" sz="22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User </a:t>
            </a:r>
            <a:r>
              <a:rPr lang="cs-CZ" dirty="0" err="1"/>
              <a:t>eXperience</a:t>
            </a:r>
            <a:r>
              <a:rPr lang="cs-CZ" dirty="0"/>
              <a:t> (UX)</a:t>
            </a:r>
          </a:p>
        </p:txBody>
      </p:sp>
    </p:spTree>
    <p:extLst>
      <p:ext uri="{BB962C8B-B14F-4D97-AF65-F5344CB8AC3E}">
        <p14:creationId xmlns:p14="http://schemas.microsoft.com/office/powerpoint/2010/main" val="11255518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059582"/>
            <a:ext cx="8640960" cy="3024336"/>
          </a:xfrm>
          <a:prstGeom prst="rect">
            <a:avLst/>
          </a:prstGeom>
        </p:spPr>
        <p:txBody>
          <a:bodyPr>
            <a:noAutofit/>
          </a:bodyPr>
          <a:lstStyle/>
          <a:p>
            <a:r>
              <a:rPr lang="cs-CZ" sz="2200" b="1" dirty="0">
                <a:solidFill>
                  <a:srgbClr val="002060"/>
                </a:solidFill>
              </a:rPr>
              <a:t>Jasný popis, kdo jste a co děláte </a:t>
            </a:r>
            <a:r>
              <a:rPr lang="cs-CZ" sz="2200" dirty="0">
                <a:solidFill>
                  <a:srgbClr val="002060"/>
                </a:solidFill>
              </a:rPr>
              <a:t>- stručně, výstižně, ideálně na HP</a:t>
            </a:r>
          </a:p>
          <a:p>
            <a:r>
              <a:rPr lang="cs-CZ" sz="2200" b="1" dirty="0">
                <a:solidFill>
                  <a:srgbClr val="002060"/>
                </a:solidFill>
              </a:rPr>
              <a:t>Kontaktní stránka / možnost kontaktovat </a:t>
            </a:r>
            <a:r>
              <a:rPr lang="cs-CZ" sz="2200" dirty="0">
                <a:solidFill>
                  <a:srgbClr val="002060"/>
                </a:solidFill>
              </a:rPr>
              <a:t>- více možností (tel., mail, adresa)</a:t>
            </a:r>
          </a:p>
          <a:p>
            <a:r>
              <a:rPr lang="cs-CZ" sz="2200" b="1" dirty="0">
                <a:solidFill>
                  <a:srgbClr val="002060"/>
                </a:solidFill>
              </a:rPr>
              <a:t>Brand identity </a:t>
            </a:r>
            <a:r>
              <a:rPr lang="cs-CZ" sz="2200" dirty="0">
                <a:solidFill>
                  <a:srgbClr val="002060"/>
                </a:solidFill>
              </a:rPr>
              <a:t>- web musí obsahovat prvky značky (barvy, tvary, logo, </a:t>
            </a:r>
            <a:r>
              <a:rPr lang="cs-CZ" sz="2200" dirty="0" err="1">
                <a:solidFill>
                  <a:srgbClr val="002060"/>
                </a:solidFill>
              </a:rPr>
              <a:t>claim</a:t>
            </a:r>
            <a:r>
              <a:rPr lang="cs-CZ" sz="2200" dirty="0">
                <a:solidFill>
                  <a:srgbClr val="002060"/>
                </a:solidFill>
              </a:rPr>
              <a:t>)</a:t>
            </a:r>
          </a:p>
          <a:p>
            <a:r>
              <a:rPr lang="cs-CZ" sz="2200" b="1" dirty="0">
                <a:solidFill>
                  <a:srgbClr val="002060"/>
                </a:solidFill>
              </a:rPr>
              <a:t>Jasné CTA </a:t>
            </a:r>
            <a:r>
              <a:rPr lang="cs-CZ" sz="2200" dirty="0">
                <a:solidFill>
                  <a:srgbClr val="002060"/>
                </a:solidFill>
              </a:rPr>
              <a:t>(Call to </a:t>
            </a:r>
            <a:r>
              <a:rPr lang="cs-CZ" sz="2200" dirty="0" err="1">
                <a:solidFill>
                  <a:srgbClr val="002060"/>
                </a:solidFill>
              </a:rPr>
              <a:t>Action</a:t>
            </a:r>
            <a:r>
              <a:rPr lang="cs-CZ" sz="2200" dirty="0">
                <a:solidFill>
                  <a:srgbClr val="002060"/>
                </a:solidFill>
              </a:rPr>
              <a:t>) - “Více informací”, “Koupit”, “Další stránka”, atd. - každá stránka musí toto obsahovat, jinak bráníme v postupu ke konverzi (nákup, lead)</a:t>
            </a:r>
          </a:p>
          <a:p>
            <a:r>
              <a:rPr lang="cs-CZ" sz="2200" b="1" dirty="0">
                <a:solidFill>
                  <a:srgbClr val="002060"/>
                </a:solidFill>
              </a:rPr>
              <a:t>Kódy a měření </a:t>
            </a:r>
            <a:r>
              <a:rPr lang="cs-CZ" sz="2200" dirty="0">
                <a:solidFill>
                  <a:srgbClr val="002060"/>
                </a:solidFill>
              </a:rPr>
              <a:t>- Google </a:t>
            </a:r>
            <a:r>
              <a:rPr lang="cs-CZ" sz="2200" dirty="0" err="1">
                <a:solidFill>
                  <a:srgbClr val="002060"/>
                </a:solidFill>
              </a:rPr>
              <a:t>Analytics</a:t>
            </a:r>
            <a:r>
              <a:rPr lang="cs-CZ" sz="2200" dirty="0">
                <a:solidFill>
                  <a:srgbClr val="002060"/>
                </a:solidFill>
              </a:rPr>
              <a:t>, Google </a:t>
            </a:r>
            <a:r>
              <a:rPr lang="cs-CZ" sz="2200" dirty="0" err="1">
                <a:solidFill>
                  <a:srgbClr val="002060"/>
                </a:solidFill>
              </a:rPr>
              <a:t>Ads</a:t>
            </a:r>
            <a:r>
              <a:rPr lang="cs-CZ" sz="2200" dirty="0">
                <a:solidFill>
                  <a:srgbClr val="002060"/>
                </a:solidFill>
              </a:rPr>
              <a:t>, Facebook pixel, </a:t>
            </a:r>
            <a:r>
              <a:rPr lang="cs-CZ" sz="2200" dirty="0" err="1">
                <a:solidFill>
                  <a:srgbClr val="002060"/>
                </a:solidFill>
              </a:rPr>
              <a:t>Sklik</a:t>
            </a:r>
            <a:r>
              <a:rPr lang="cs-CZ" sz="2200" dirty="0">
                <a:solidFill>
                  <a:srgbClr val="002060"/>
                </a:solidFill>
              </a:rPr>
              <a:t> - sledování chování, sběr dat, </a:t>
            </a:r>
            <a:r>
              <a:rPr lang="cs-CZ" sz="2200" dirty="0" err="1">
                <a:solidFill>
                  <a:srgbClr val="002060"/>
                </a:solidFill>
              </a:rPr>
              <a:t>remarketing</a:t>
            </a:r>
            <a:endParaRPr lang="cs-CZ" sz="2200" dirty="0">
              <a:solidFill>
                <a:srgbClr val="002060"/>
              </a:solidFill>
            </a:endParaRPr>
          </a:p>
          <a:p>
            <a:endParaRPr lang="cs-CZ" altLang="cs-CZ" sz="22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5 klíčových bodů</a:t>
            </a:r>
          </a:p>
        </p:txBody>
      </p:sp>
    </p:spTree>
    <p:extLst>
      <p:ext uri="{BB962C8B-B14F-4D97-AF65-F5344CB8AC3E}">
        <p14:creationId xmlns:p14="http://schemas.microsoft.com/office/powerpoint/2010/main" val="26697800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059582"/>
            <a:ext cx="8640960" cy="3024336"/>
          </a:xfrm>
          <a:prstGeom prst="rect">
            <a:avLst/>
          </a:prstGeom>
        </p:spPr>
        <p:txBody>
          <a:bodyPr>
            <a:noAutofit/>
          </a:bodyPr>
          <a:lstStyle/>
          <a:p>
            <a:r>
              <a:rPr lang="cs-CZ" sz="2200" b="1" dirty="0">
                <a:solidFill>
                  <a:srgbClr val="002060"/>
                </a:solidFill>
              </a:rPr>
              <a:t>Web</a:t>
            </a:r>
            <a:r>
              <a:rPr lang="cs-CZ" sz="2200" dirty="0">
                <a:solidFill>
                  <a:srgbClr val="002060"/>
                </a:solidFill>
              </a:rPr>
              <a:t> - popisky produktů, text „o nás“, popis příběhu značky, kontakty.</a:t>
            </a:r>
          </a:p>
          <a:p>
            <a:r>
              <a:rPr lang="cs-CZ" sz="2200" b="1" dirty="0">
                <a:solidFill>
                  <a:srgbClr val="002060"/>
                </a:solidFill>
              </a:rPr>
              <a:t>Metadata</a:t>
            </a:r>
            <a:r>
              <a:rPr lang="cs-CZ" sz="2200" dirty="0">
                <a:solidFill>
                  <a:srgbClr val="002060"/>
                </a:solidFill>
              </a:rPr>
              <a:t> - v pozadí webu, určuje strukturu textu a webu - titulek webové stránky, nadpisy (3. základní úrovně) - např. Pomáhá Googlu  rozklíčovat web</a:t>
            </a:r>
          </a:p>
          <a:p>
            <a:r>
              <a:rPr lang="cs-CZ" sz="2200" b="1" dirty="0">
                <a:solidFill>
                  <a:srgbClr val="002060"/>
                </a:solidFill>
              </a:rPr>
              <a:t>Mimo web </a:t>
            </a:r>
            <a:r>
              <a:rPr lang="cs-CZ" sz="2200" dirty="0">
                <a:solidFill>
                  <a:srgbClr val="002060"/>
                </a:solidFill>
              </a:rPr>
              <a:t>- PR články, </a:t>
            </a:r>
            <a:r>
              <a:rPr lang="cs-CZ" sz="2200" dirty="0" err="1">
                <a:solidFill>
                  <a:srgbClr val="002060"/>
                </a:solidFill>
              </a:rPr>
              <a:t>emailing</a:t>
            </a:r>
            <a:r>
              <a:rPr lang="cs-CZ" sz="2200" dirty="0">
                <a:solidFill>
                  <a:srgbClr val="002060"/>
                </a:solidFill>
              </a:rPr>
              <a:t>, obsah na sociální sítě, placené reklamy související s obsahem webu a značkou.</a:t>
            </a:r>
          </a:p>
          <a:p>
            <a:endParaRPr lang="cs-CZ" sz="2200" dirty="0">
              <a:solidFill>
                <a:srgbClr val="002060"/>
              </a:solidFill>
            </a:endParaRPr>
          </a:p>
          <a:p>
            <a:r>
              <a:rPr lang="cs-CZ" sz="2200" dirty="0">
                <a:solidFill>
                  <a:srgbClr val="FF0000"/>
                </a:solidFill>
              </a:rPr>
              <a:t>Zásadní pro optimalizaci pro vyhledávače (SEO) - aby vás lidé našli pomocí Google / Seznam.</a:t>
            </a:r>
          </a:p>
          <a:p>
            <a:endParaRPr lang="cs-CZ" altLang="cs-CZ" sz="22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Copywriting</a:t>
            </a:r>
          </a:p>
        </p:txBody>
      </p:sp>
    </p:spTree>
    <p:extLst>
      <p:ext uri="{BB962C8B-B14F-4D97-AF65-F5344CB8AC3E}">
        <p14:creationId xmlns:p14="http://schemas.microsoft.com/office/powerpoint/2010/main" val="4910808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771550"/>
            <a:ext cx="8640960" cy="3024336"/>
          </a:xfrm>
          <a:prstGeom prst="rect">
            <a:avLst/>
          </a:prstGeom>
        </p:spPr>
        <p:txBody>
          <a:bodyPr>
            <a:noAutofit/>
          </a:bodyPr>
          <a:lstStyle/>
          <a:p>
            <a:r>
              <a:rPr lang="cs-CZ" sz="2200" b="1" dirty="0">
                <a:solidFill>
                  <a:srgbClr val="002060"/>
                </a:solidFill>
              </a:rPr>
              <a:t>Zdůraznění prázdného prostoru </a:t>
            </a:r>
            <a:r>
              <a:rPr lang="cs-CZ" sz="2200" dirty="0">
                <a:solidFill>
                  <a:srgbClr val="002060"/>
                </a:solidFill>
              </a:rPr>
              <a:t>(minimalismus, </a:t>
            </a:r>
            <a:r>
              <a:rPr lang="cs-CZ" sz="2200" dirty="0" err="1">
                <a:solidFill>
                  <a:srgbClr val="002060"/>
                </a:solidFill>
              </a:rPr>
              <a:t>responsivita</a:t>
            </a:r>
            <a:r>
              <a:rPr lang="cs-CZ" sz="2200" dirty="0">
                <a:solidFill>
                  <a:srgbClr val="002060"/>
                </a:solidFill>
              </a:rPr>
              <a:t>) </a:t>
            </a:r>
          </a:p>
          <a:p>
            <a:r>
              <a:rPr lang="cs-CZ" sz="2200" dirty="0">
                <a:solidFill>
                  <a:srgbClr val="002060"/>
                </a:solidFill>
              </a:rPr>
              <a:t>volný prostor vytváří vzdušný design</a:t>
            </a:r>
          </a:p>
          <a:p>
            <a:r>
              <a:rPr lang="cs-CZ" sz="2200" dirty="0">
                <a:solidFill>
                  <a:srgbClr val="002060"/>
                </a:solidFill>
              </a:rPr>
              <a:t>na různých zařízeních se díky volnému prostoru zachovají prvky</a:t>
            </a:r>
          </a:p>
          <a:p>
            <a:r>
              <a:rPr lang="cs-CZ" sz="2200" dirty="0">
                <a:solidFill>
                  <a:srgbClr val="002060"/>
                </a:solidFill>
              </a:rPr>
              <a:t>díky volnému prostoru vynikne klíčové sdělení - lepší pozornost</a:t>
            </a:r>
          </a:p>
          <a:p>
            <a:r>
              <a:rPr lang="cs-CZ" sz="2200" dirty="0">
                <a:solidFill>
                  <a:srgbClr val="002060"/>
                </a:solidFill>
              </a:rPr>
              <a:t>podporuje orientaci a přehlednost</a:t>
            </a:r>
          </a:p>
          <a:p>
            <a:endParaRPr lang="cs-CZ" sz="2200" dirty="0">
              <a:solidFill>
                <a:srgbClr val="002060"/>
              </a:solidFill>
            </a:endParaRPr>
          </a:p>
          <a:p>
            <a:r>
              <a:rPr lang="cs-CZ" altLang="cs-CZ" sz="2200" b="1" dirty="0" err="1">
                <a:solidFill>
                  <a:srgbClr val="002060"/>
                </a:solidFill>
                <a:latin typeface="Times New Roman" panose="02020603050405020304" pitchFamily="18" charset="0"/>
                <a:cs typeface="Times New Roman" panose="02020603050405020304" pitchFamily="18" charset="0"/>
              </a:rPr>
              <a:t>Oversized</a:t>
            </a:r>
            <a:r>
              <a:rPr lang="cs-CZ" altLang="cs-CZ" sz="2200" b="1" dirty="0">
                <a:solidFill>
                  <a:srgbClr val="002060"/>
                </a:solidFill>
                <a:latin typeface="Times New Roman" panose="02020603050405020304" pitchFamily="18" charset="0"/>
                <a:cs typeface="Times New Roman" panose="02020603050405020304" pitchFamily="18" charset="0"/>
              </a:rPr>
              <a:t> bannery (prvky) na </a:t>
            </a:r>
            <a:r>
              <a:rPr lang="cs-CZ" altLang="cs-CZ" sz="2200" b="1" dirty="0" err="1">
                <a:solidFill>
                  <a:srgbClr val="002060"/>
                </a:solidFill>
                <a:latin typeface="Times New Roman" panose="02020603050405020304" pitchFamily="18" charset="0"/>
                <a:cs typeface="Times New Roman" panose="02020603050405020304" pitchFamily="18" charset="0"/>
              </a:rPr>
              <a:t>homepage</a:t>
            </a:r>
            <a:endParaRPr lang="cs-CZ" altLang="cs-CZ" sz="2200" b="1" dirty="0">
              <a:solidFill>
                <a:srgbClr val="002060"/>
              </a:solidFill>
              <a:latin typeface="Times New Roman" panose="02020603050405020304" pitchFamily="18" charset="0"/>
              <a:cs typeface="Times New Roman" panose="02020603050405020304" pitchFamily="18" charset="0"/>
            </a:endParaRPr>
          </a:p>
          <a:p>
            <a:r>
              <a:rPr lang="cs-CZ" altLang="cs-CZ" sz="2200" dirty="0">
                <a:solidFill>
                  <a:srgbClr val="002060"/>
                </a:solidFill>
                <a:latin typeface="Times New Roman" panose="02020603050405020304" pitchFamily="18" charset="0"/>
                <a:cs typeface="Times New Roman" panose="02020603050405020304" pitchFamily="18" charset="0"/>
              </a:rPr>
              <a:t>vyzdvihnout stěžejní prvek sdělení - hlavní produkt, </a:t>
            </a:r>
            <a:r>
              <a:rPr lang="cs-CZ" altLang="cs-CZ" sz="2200" dirty="0" err="1">
                <a:solidFill>
                  <a:srgbClr val="002060"/>
                </a:solidFill>
                <a:latin typeface="Times New Roman" panose="02020603050405020304" pitchFamily="18" charset="0"/>
                <a:cs typeface="Times New Roman" panose="02020603050405020304" pitchFamily="18" charset="0"/>
              </a:rPr>
              <a:t>claim</a:t>
            </a:r>
            <a:r>
              <a:rPr lang="cs-CZ" altLang="cs-CZ" sz="2200" dirty="0">
                <a:solidFill>
                  <a:srgbClr val="002060"/>
                </a:solidFill>
                <a:latin typeface="Times New Roman" panose="02020603050405020304" pitchFamily="18" charset="0"/>
                <a:cs typeface="Times New Roman" panose="02020603050405020304" pitchFamily="18" charset="0"/>
              </a:rPr>
              <a:t>, benefity, USP, atd.</a:t>
            </a:r>
          </a:p>
          <a:p>
            <a:r>
              <a:rPr lang="cs-CZ" altLang="cs-CZ" sz="2200" dirty="0">
                <a:solidFill>
                  <a:srgbClr val="002060"/>
                </a:solidFill>
                <a:latin typeface="Times New Roman" panose="02020603050405020304" pitchFamily="18" charset="0"/>
                <a:cs typeface="Times New Roman" panose="02020603050405020304" pitchFamily="18" charset="0"/>
              </a:rPr>
              <a:t>podpoří důraz daného sdělení</a:t>
            </a:r>
          </a:p>
        </p:txBody>
      </p:sp>
      <p:sp>
        <p:nvSpPr>
          <p:cNvPr id="6" name="Nadpis 5"/>
          <p:cNvSpPr>
            <a:spLocks noGrp="1"/>
          </p:cNvSpPr>
          <p:nvPr>
            <p:ph type="title"/>
          </p:nvPr>
        </p:nvSpPr>
        <p:spPr>
          <a:xfrm>
            <a:off x="179512" y="195486"/>
            <a:ext cx="4392488" cy="507703"/>
          </a:xfrm>
        </p:spPr>
        <p:txBody>
          <a:bodyPr/>
          <a:lstStyle/>
          <a:p>
            <a:r>
              <a:rPr lang="cs-CZ" dirty="0"/>
              <a:t>Aktuální trendy</a:t>
            </a:r>
          </a:p>
        </p:txBody>
      </p:sp>
    </p:spTree>
    <p:extLst>
      <p:ext uri="{BB962C8B-B14F-4D97-AF65-F5344CB8AC3E}">
        <p14:creationId xmlns:p14="http://schemas.microsoft.com/office/powerpoint/2010/main" val="38828755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640960" cy="3024336"/>
          </a:xfrm>
          <a:prstGeom prst="rect">
            <a:avLst/>
          </a:prstGeom>
        </p:spPr>
        <p:txBody>
          <a:bodyPr>
            <a:noAutofit/>
          </a:bodyPr>
          <a:lstStyle/>
          <a:p>
            <a:r>
              <a:rPr lang="cs-CZ" sz="2200" b="1" dirty="0">
                <a:solidFill>
                  <a:srgbClr val="002060"/>
                </a:solidFill>
              </a:rPr>
              <a:t>Výrazná typografie</a:t>
            </a:r>
          </a:p>
          <a:p>
            <a:r>
              <a:rPr lang="cs-CZ" sz="2200" dirty="0">
                <a:solidFill>
                  <a:srgbClr val="002060"/>
                </a:solidFill>
              </a:rPr>
              <a:t>tučné a velké písmo</a:t>
            </a:r>
          </a:p>
          <a:p>
            <a:r>
              <a:rPr lang="cs-CZ" sz="2200" b="1" dirty="0">
                <a:solidFill>
                  <a:srgbClr val="002060"/>
                </a:solidFill>
              </a:rPr>
              <a:t>Jednoduchá kolážová grafika</a:t>
            </a:r>
          </a:p>
          <a:p>
            <a:r>
              <a:rPr lang="cs-CZ" sz="2200" dirty="0">
                <a:solidFill>
                  <a:srgbClr val="002060"/>
                </a:solidFill>
              </a:rPr>
              <a:t>spojení prvků</a:t>
            </a:r>
          </a:p>
          <a:p>
            <a:r>
              <a:rPr lang="cs-CZ" sz="2200" dirty="0">
                <a:solidFill>
                  <a:srgbClr val="002060"/>
                </a:solidFill>
              </a:rPr>
              <a:t>jednoduché linky</a:t>
            </a:r>
          </a:p>
          <a:p>
            <a:r>
              <a:rPr lang="cs-CZ" sz="2200" b="1" dirty="0">
                <a:solidFill>
                  <a:srgbClr val="002060"/>
                </a:solidFill>
              </a:rPr>
              <a:t>Vertikální </a:t>
            </a:r>
            <a:r>
              <a:rPr lang="cs-CZ" sz="2200" b="1" dirty="0" err="1">
                <a:solidFill>
                  <a:srgbClr val="002060"/>
                </a:solidFill>
              </a:rPr>
              <a:t>storytelling</a:t>
            </a:r>
            <a:endParaRPr lang="cs-CZ" sz="2200" b="1" dirty="0">
              <a:solidFill>
                <a:srgbClr val="002060"/>
              </a:solidFill>
            </a:endParaRPr>
          </a:p>
          <a:p>
            <a:endParaRPr lang="cs-CZ" sz="2200" b="1" dirty="0">
              <a:solidFill>
                <a:srgbClr val="002060"/>
              </a:solidFill>
            </a:endParaRPr>
          </a:p>
          <a:p>
            <a:r>
              <a:rPr lang="cs-CZ" sz="2200" b="1" dirty="0">
                <a:solidFill>
                  <a:srgbClr val="002060"/>
                </a:solidFill>
                <a:hlinkClick r:id="rId3"/>
              </a:rPr>
              <a:t>Příklad za všechny</a:t>
            </a:r>
            <a:endParaRPr lang="cs-CZ" sz="2200" b="1" dirty="0">
              <a:solidFill>
                <a:srgbClr val="002060"/>
              </a:solidFill>
            </a:endParaRPr>
          </a:p>
          <a:p>
            <a:endParaRPr lang="cs-CZ" altLang="cs-CZ" sz="22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Aktuální trendy</a:t>
            </a:r>
          </a:p>
        </p:txBody>
      </p:sp>
      <p:pic>
        <p:nvPicPr>
          <p:cNvPr id="2" name="Google Shape;84;p17">
            <a:extLst>
              <a:ext uri="{FF2B5EF4-FFF2-40B4-BE49-F238E27FC236}">
                <a16:creationId xmlns:a16="http://schemas.microsoft.com/office/drawing/2014/main" id="{EF4C5ACA-12C0-A0CF-4B75-070857035C3C}"/>
              </a:ext>
            </a:extLst>
          </p:cNvPr>
          <p:cNvPicPr preferRelativeResize="0"/>
          <p:nvPr/>
        </p:nvPicPr>
        <p:blipFill>
          <a:blip r:embed="rId4">
            <a:alphaModFix/>
          </a:blip>
          <a:stretch>
            <a:fillRect/>
          </a:stretch>
        </p:blipFill>
        <p:spPr>
          <a:xfrm>
            <a:off x="4280350" y="1329000"/>
            <a:ext cx="2601976" cy="2010373"/>
          </a:xfrm>
          <a:prstGeom prst="rect">
            <a:avLst/>
          </a:prstGeom>
          <a:noFill/>
          <a:ln>
            <a:noFill/>
          </a:ln>
        </p:spPr>
      </p:pic>
      <p:pic>
        <p:nvPicPr>
          <p:cNvPr id="4" name="Google Shape;85;p17">
            <a:extLst>
              <a:ext uri="{FF2B5EF4-FFF2-40B4-BE49-F238E27FC236}">
                <a16:creationId xmlns:a16="http://schemas.microsoft.com/office/drawing/2014/main" id="{05F2AC58-652A-16E8-13B4-B8C2138CCDD5}"/>
              </a:ext>
            </a:extLst>
          </p:cNvPr>
          <p:cNvPicPr preferRelativeResize="0"/>
          <p:nvPr/>
        </p:nvPicPr>
        <p:blipFill>
          <a:blip r:embed="rId5">
            <a:alphaModFix/>
          </a:blip>
          <a:stretch>
            <a:fillRect/>
          </a:stretch>
        </p:blipFill>
        <p:spPr>
          <a:xfrm>
            <a:off x="7174022" y="1329000"/>
            <a:ext cx="1912501" cy="2929350"/>
          </a:xfrm>
          <a:prstGeom prst="rect">
            <a:avLst/>
          </a:prstGeom>
          <a:noFill/>
          <a:ln>
            <a:noFill/>
          </a:ln>
        </p:spPr>
      </p:pic>
    </p:spTree>
    <p:extLst>
      <p:ext uri="{BB962C8B-B14F-4D97-AF65-F5344CB8AC3E}">
        <p14:creationId xmlns:p14="http://schemas.microsoft.com/office/powerpoint/2010/main" val="19068066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400" dirty="0">
                <a:solidFill>
                  <a:srgbClr val="002060"/>
                </a:solidFill>
              </a:rPr>
              <a:t>Redakční systém je internetová aplikace, která jednoduchým způsobem umožňuje vytvářet a upravovat webové stránky.</a:t>
            </a:r>
          </a:p>
          <a:p>
            <a:endParaRPr lang="cs-CZ" sz="2400" dirty="0">
              <a:solidFill>
                <a:srgbClr val="002060"/>
              </a:solidFill>
            </a:endParaRPr>
          </a:p>
          <a:p>
            <a:r>
              <a:rPr lang="cs-CZ" sz="2400" dirty="0">
                <a:solidFill>
                  <a:srgbClr val="002060"/>
                </a:solidFill>
              </a:rPr>
              <a:t>Technologický název je CMS systém (content management </a:t>
            </a:r>
            <a:r>
              <a:rPr lang="cs-CZ" sz="2400" dirty="0" err="1">
                <a:solidFill>
                  <a:srgbClr val="002060"/>
                </a:solidFill>
              </a:rPr>
              <a:t>system</a:t>
            </a:r>
            <a:r>
              <a:rPr lang="cs-CZ" sz="2400" dirty="0">
                <a:solidFill>
                  <a:srgbClr val="002060"/>
                </a:solidFill>
              </a:rPr>
              <a:t>) nebo také publikační systém.</a:t>
            </a:r>
          </a:p>
          <a:p>
            <a:endParaRPr lang="cs-CZ" sz="2400" dirty="0">
              <a:solidFill>
                <a:srgbClr val="002060"/>
              </a:solidFill>
            </a:endParaRPr>
          </a:p>
          <a:p>
            <a:r>
              <a:rPr lang="cs-CZ" sz="2400" dirty="0">
                <a:solidFill>
                  <a:srgbClr val="002060"/>
                </a:solidFill>
              </a:rPr>
              <a:t>Vlastní redakční systém nebo všeobecně rozšířený systém</a:t>
            </a:r>
          </a:p>
          <a:p>
            <a:pPr lvl="1"/>
            <a:r>
              <a:rPr lang="cs-CZ" sz="2000" dirty="0">
                <a:solidFill>
                  <a:srgbClr val="002060"/>
                </a:solidFill>
              </a:rPr>
              <a:t>značný rozdíl v ceně a variabilitě</a:t>
            </a:r>
          </a:p>
          <a:p>
            <a:endParaRPr lang="cs-CZ" sz="2400" dirty="0">
              <a:solidFill>
                <a:srgbClr val="002060"/>
              </a:solidFill>
            </a:endParaRPr>
          </a:p>
          <a:p>
            <a:endParaRPr lang="cs-CZ" altLang="cs-CZ" sz="24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Redakční systém</a:t>
            </a:r>
          </a:p>
        </p:txBody>
      </p:sp>
    </p:spTree>
    <p:extLst>
      <p:ext uri="{BB962C8B-B14F-4D97-AF65-F5344CB8AC3E}">
        <p14:creationId xmlns:p14="http://schemas.microsoft.com/office/powerpoint/2010/main" val="21632778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251520" y="703189"/>
            <a:ext cx="8280920" cy="3024336"/>
          </a:xfrm>
          <a:prstGeom prst="rect">
            <a:avLst/>
          </a:prstGeom>
        </p:spPr>
        <p:txBody>
          <a:bodyPr>
            <a:noAutofit/>
          </a:bodyPr>
          <a:lstStyle/>
          <a:p>
            <a:r>
              <a:rPr lang="cs-CZ" sz="2000" dirty="0">
                <a:solidFill>
                  <a:srgbClr val="002060"/>
                </a:solidFill>
              </a:rPr>
              <a:t>Vlastní řešení:</a:t>
            </a:r>
          </a:p>
          <a:p>
            <a:pPr lvl="1"/>
            <a:r>
              <a:rPr lang="cs-CZ" sz="2000" dirty="0">
                <a:solidFill>
                  <a:srgbClr val="002060"/>
                </a:solidFill>
              </a:rPr>
              <a:t>Časově náročné - až několik let</a:t>
            </a:r>
          </a:p>
          <a:p>
            <a:pPr lvl="1"/>
            <a:r>
              <a:rPr lang="cs-CZ" sz="2000" dirty="0">
                <a:solidFill>
                  <a:srgbClr val="002060"/>
                </a:solidFill>
              </a:rPr>
              <a:t>Velmi nákladné - až desítky milionů</a:t>
            </a:r>
          </a:p>
          <a:p>
            <a:pPr lvl="1"/>
            <a:r>
              <a:rPr lang="cs-CZ" sz="2000" dirty="0">
                <a:solidFill>
                  <a:srgbClr val="002060"/>
                </a:solidFill>
              </a:rPr>
              <a:t>Náročné na znalosti nebo schopnost zadat práci dodavateli</a:t>
            </a:r>
          </a:p>
          <a:p>
            <a:pPr lvl="1"/>
            <a:r>
              <a:rPr lang="cs-CZ" sz="2000" dirty="0">
                <a:solidFill>
                  <a:srgbClr val="002060"/>
                </a:solidFill>
              </a:rPr>
              <a:t>Potřeba údržby a aktualizace</a:t>
            </a:r>
          </a:p>
          <a:p>
            <a:pPr lvl="1"/>
            <a:r>
              <a:rPr lang="cs-CZ" sz="2000" dirty="0">
                <a:solidFill>
                  <a:srgbClr val="002060"/>
                </a:solidFill>
              </a:rPr>
              <a:t>Téměř absolutní variabilita obsahu a použitých prvků nebo technologií</a:t>
            </a:r>
          </a:p>
          <a:p>
            <a:r>
              <a:rPr lang="cs-CZ" sz="2000" dirty="0">
                <a:solidFill>
                  <a:srgbClr val="002060"/>
                </a:solidFill>
              </a:rPr>
              <a:t>Šablonové řešení = přesný opak:</a:t>
            </a:r>
          </a:p>
          <a:p>
            <a:pPr lvl="1"/>
            <a:r>
              <a:rPr lang="cs-CZ" sz="2000" dirty="0">
                <a:solidFill>
                  <a:srgbClr val="002060"/>
                </a:solidFill>
              </a:rPr>
              <a:t>Web můžeme spustit za několik hodin</a:t>
            </a:r>
          </a:p>
          <a:p>
            <a:pPr lvl="1"/>
            <a:r>
              <a:rPr lang="cs-CZ" sz="2000" dirty="0">
                <a:solidFill>
                  <a:srgbClr val="002060"/>
                </a:solidFill>
              </a:rPr>
              <a:t>Teoreticky nulové finanční náklady</a:t>
            </a:r>
          </a:p>
          <a:p>
            <a:pPr lvl="1"/>
            <a:r>
              <a:rPr lang="cs-CZ" sz="2000" dirty="0">
                <a:solidFill>
                  <a:srgbClr val="002060"/>
                </a:solidFill>
              </a:rPr>
              <a:t>V případě funkčního řešení je ale nezbytné investovat čas i peníze, ale podstatně méně než u vlastního řešení </a:t>
            </a:r>
          </a:p>
          <a:p>
            <a:pPr lvl="1"/>
            <a:r>
              <a:rPr lang="cs-CZ" sz="2000" dirty="0" err="1">
                <a:solidFill>
                  <a:srgbClr val="002060"/>
                </a:solidFill>
              </a:rPr>
              <a:t>Wordpress</a:t>
            </a:r>
            <a:r>
              <a:rPr lang="cs-CZ" sz="2000" dirty="0">
                <a:solidFill>
                  <a:srgbClr val="002060"/>
                </a:solidFill>
              </a:rPr>
              <a:t>, </a:t>
            </a:r>
            <a:r>
              <a:rPr lang="cs-CZ" sz="2000" dirty="0" err="1">
                <a:solidFill>
                  <a:srgbClr val="002060"/>
                </a:solidFill>
              </a:rPr>
              <a:t>Joomla</a:t>
            </a:r>
            <a:r>
              <a:rPr lang="cs-CZ" sz="2000" dirty="0">
                <a:solidFill>
                  <a:srgbClr val="002060"/>
                </a:solidFill>
              </a:rPr>
              <a:t>, </a:t>
            </a:r>
            <a:r>
              <a:rPr lang="cs-CZ" sz="2000" dirty="0" err="1">
                <a:solidFill>
                  <a:srgbClr val="002060"/>
                </a:solidFill>
              </a:rPr>
              <a:t>Prestashop</a:t>
            </a:r>
            <a:r>
              <a:rPr lang="cs-CZ" sz="2000" dirty="0">
                <a:solidFill>
                  <a:srgbClr val="002060"/>
                </a:solidFill>
              </a:rPr>
              <a:t>, </a:t>
            </a:r>
            <a:r>
              <a:rPr lang="cs-CZ" sz="2000" dirty="0" err="1">
                <a:solidFill>
                  <a:srgbClr val="002060"/>
                </a:solidFill>
              </a:rPr>
              <a:t>Woocommerce</a:t>
            </a:r>
            <a:endParaRPr lang="cs-CZ" altLang="cs-CZ" sz="20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Redakční systém</a:t>
            </a:r>
          </a:p>
        </p:txBody>
      </p:sp>
    </p:spTree>
    <p:extLst>
      <p:ext uri="{BB962C8B-B14F-4D97-AF65-F5344CB8AC3E}">
        <p14:creationId xmlns:p14="http://schemas.microsoft.com/office/powerpoint/2010/main" val="12286408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262554" y="722390"/>
            <a:ext cx="8280920" cy="3024336"/>
          </a:xfrm>
          <a:prstGeom prst="rect">
            <a:avLst/>
          </a:prstGeom>
        </p:spPr>
        <p:txBody>
          <a:bodyPr>
            <a:noAutofit/>
          </a:bodyPr>
          <a:lstStyle/>
          <a:p>
            <a:r>
              <a:rPr lang="cs-CZ" sz="2400" dirty="0">
                <a:solidFill>
                  <a:srgbClr val="002060"/>
                </a:solidFill>
              </a:rPr>
              <a:t>Horní menu - logo = proklik na hlavní stránky, názvy kategorií webu, vpravo odkaz na kontakt</a:t>
            </a:r>
          </a:p>
          <a:p>
            <a:r>
              <a:rPr lang="cs-CZ" sz="2400" dirty="0">
                <a:solidFill>
                  <a:srgbClr val="002060"/>
                </a:solidFill>
              </a:rPr>
              <a:t>Obrázky jsou z části Galerie - vidíte zvýraznění kategorie v horním menu</a:t>
            </a:r>
          </a:p>
          <a:p>
            <a:endParaRPr lang="cs-CZ" sz="2400" dirty="0">
              <a:solidFill>
                <a:srgbClr val="002060"/>
              </a:solidFill>
            </a:endParaRPr>
          </a:p>
          <a:p>
            <a:endParaRPr lang="cs-CZ" altLang="cs-CZ" sz="24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Co vidí zákazník</a:t>
            </a:r>
          </a:p>
        </p:txBody>
      </p:sp>
      <p:pic>
        <p:nvPicPr>
          <p:cNvPr id="2" name="Google Shape;104;p19">
            <a:extLst>
              <a:ext uri="{FF2B5EF4-FFF2-40B4-BE49-F238E27FC236}">
                <a16:creationId xmlns:a16="http://schemas.microsoft.com/office/drawing/2014/main" id="{80D0EC98-8429-8790-F5BB-98F410B68416}"/>
              </a:ext>
            </a:extLst>
          </p:cNvPr>
          <p:cNvPicPr preferRelativeResize="0"/>
          <p:nvPr/>
        </p:nvPicPr>
        <p:blipFill>
          <a:blip r:embed="rId3">
            <a:alphaModFix/>
          </a:blip>
          <a:stretch>
            <a:fillRect/>
          </a:stretch>
        </p:blipFill>
        <p:spPr>
          <a:xfrm>
            <a:off x="600526" y="1995686"/>
            <a:ext cx="7942948" cy="3147814"/>
          </a:xfrm>
          <a:prstGeom prst="rect">
            <a:avLst/>
          </a:prstGeom>
          <a:noFill/>
          <a:ln>
            <a:noFill/>
          </a:ln>
        </p:spPr>
      </p:pic>
    </p:spTree>
    <p:extLst>
      <p:ext uri="{BB962C8B-B14F-4D97-AF65-F5344CB8AC3E}">
        <p14:creationId xmlns:p14="http://schemas.microsoft.com/office/powerpoint/2010/main" val="44496689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4392488" cy="507703"/>
          </a:xfrm>
        </p:spPr>
        <p:txBody>
          <a:bodyPr/>
          <a:lstStyle/>
          <a:p>
            <a:r>
              <a:rPr lang="cs-CZ" dirty="0"/>
              <a:t>Co vidí </a:t>
            </a:r>
            <a:r>
              <a:rPr lang="cs-CZ" dirty="0" err="1"/>
              <a:t>webař</a:t>
            </a:r>
            <a:r>
              <a:rPr lang="cs-CZ" dirty="0"/>
              <a:t>?</a:t>
            </a:r>
          </a:p>
        </p:txBody>
      </p:sp>
      <p:pic>
        <p:nvPicPr>
          <p:cNvPr id="2" name="Google Shape;123;p21">
            <a:extLst>
              <a:ext uri="{FF2B5EF4-FFF2-40B4-BE49-F238E27FC236}">
                <a16:creationId xmlns:a16="http://schemas.microsoft.com/office/drawing/2014/main" id="{2D9D6281-AF7A-7B67-BF4B-2544537A2338}"/>
              </a:ext>
            </a:extLst>
          </p:cNvPr>
          <p:cNvPicPr preferRelativeResize="0"/>
          <p:nvPr/>
        </p:nvPicPr>
        <p:blipFill>
          <a:blip r:embed="rId3">
            <a:alphaModFix/>
          </a:blip>
          <a:stretch>
            <a:fillRect/>
          </a:stretch>
        </p:blipFill>
        <p:spPr>
          <a:xfrm>
            <a:off x="683568" y="807276"/>
            <a:ext cx="7416824" cy="3780698"/>
          </a:xfrm>
          <a:prstGeom prst="rect">
            <a:avLst/>
          </a:prstGeom>
          <a:noFill/>
          <a:ln>
            <a:noFill/>
          </a:ln>
        </p:spPr>
      </p:pic>
    </p:spTree>
    <p:extLst>
      <p:ext uri="{BB962C8B-B14F-4D97-AF65-F5344CB8AC3E}">
        <p14:creationId xmlns:p14="http://schemas.microsoft.com/office/powerpoint/2010/main" val="11396996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400" dirty="0">
                <a:solidFill>
                  <a:srgbClr val="002060"/>
                </a:solidFill>
              </a:rPr>
              <a:t>Redakční systém - systém pro správu webu</a:t>
            </a:r>
          </a:p>
          <a:p>
            <a:r>
              <a:rPr lang="cs-CZ" sz="2400" dirty="0">
                <a:solidFill>
                  <a:srgbClr val="002060"/>
                </a:solidFill>
              </a:rPr>
              <a:t>V levém menu jsou kategorie redakčního systému, kde se nastavují jednotlivé prvky, přidávají další stránky, atd.</a:t>
            </a:r>
          </a:p>
          <a:p>
            <a:r>
              <a:rPr lang="cs-CZ" sz="2400" dirty="0">
                <a:solidFill>
                  <a:srgbClr val="002060"/>
                </a:solidFill>
              </a:rPr>
              <a:t>Zvýrazněná část - obrázky z předchozího slidu - image = obrázek, </a:t>
            </a:r>
            <a:r>
              <a:rPr lang="cs-CZ" sz="2400" dirty="0" err="1">
                <a:solidFill>
                  <a:srgbClr val="002060"/>
                </a:solidFill>
              </a:rPr>
              <a:t>spacer</a:t>
            </a:r>
            <a:r>
              <a:rPr lang="cs-CZ" sz="2400" dirty="0">
                <a:solidFill>
                  <a:srgbClr val="002060"/>
                </a:solidFill>
              </a:rPr>
              <a:t> = mezera pod obrázkem</a:t>
            </a:r>
          </a:p>
          <a:p>
            <a:r>
              <a:rPr lang="cs-CZ" sz="2400" dirty="0">
                <a:solidFill>
                  <a:srgbClr val="002060"/>
                </a:solidFill>
              </a:rPr>
              <a:t>Vše musí být správně vloženo a nastaveno, aby se zobrazovalo v žádoucím rozložení</a:t>
            </a:r>
          </a:p>
          <a:p>
            <a:r>
              <a:rPr lang="cs-CZ" sz="2400" dirty="0">
                <a:solidFill>
                  <a:srgbClr val="002060"/>
                </a:solidFill>
              </a:rPr>
              <a:t>Odstranění jednoho samostatného prvku (např. </a:t>
            </a:r>
            <a:r>
              <a:rPr lang="cs-CZ" sz="2400" dirty="0" err="1">
                <a:solidFill>
                  <a:srgbClr val="002060"/>
                </a:solidFill>
              </a:rPr>
              <a:t>Spacer</a:t>
            </a:r>
            <a:r>
              <a:rPr lang="cs-CZ" sz="2400" dirty="0">
                <a:solidFill>
                  <a:srgbClr val="002060"/>
                </a:solidFill>
              </a:rPr>
              <a:t> u jednoho obrázku) může rozhodit celou stránku</a:t>
            </a:r>
          </a:p>
          <a:p>
            <a:endParaRPr lang="cs-CZ" altLang="cs-CZ" sz="24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Co vidí </a:t>
            </a:r>
            <a:r>
              <a:rPr lang="cs-CZ" dirty="0" err="1"/>
              <a:t>webař</a:t>
            </a:r>
            <a:r>
              <a:rPr lang="cs-CZ" dirty="0"/>
              <a:t>?</a:t>
            </a:r>
          </a:p>
        </p:txBody>
      </p:sp>
    </p:spTree>
    <p:extLst>
      <p:ext uri="{BB962C8B-B14F-4D97-AF65-F5344CB8AC3E}">
        <p14:creationId xmlns:p14="http://schemas.microsoft.com/office/powerpoint/2010/main" val="2888733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059582"/>
            <a:ext cx="8640960" cy="3024336"/>
          </a:xfrm>
          <a:prstGeom prst="rect">
            <a:avLst/>
          </a:prstGeom>
        </p:spPr>
        <p:txBody>
          <a:bodyPr>
            <a:noAutofit/>
          </a:bodyPr>
          <a:lstStyle/>
          <a:p>
            <a:r>
              <a:rPr lang="cs-CZ" sz="2200" dirty="0">
                <a:solidFill>
                  <a:srgbClr val="002060"/>
                </a:solidFill>
              </a:rPr>
              <a:t>Vznik myšlenky – 2004. Start 2005, přidávání fotek, stránek, hledání.</a:t>
            </a:r>
          </a:p>
          <a:p>
            <a:r>
              <a:rPr lang="cs-CZ" sz="2200" dirty="0">
                <a:solidFill>
                  <a:srgbClr val="002060"/>
                </a:solidFill>
              </a:rPr>
              <a:t>Expanze 2007, ČR 2008 – hledání přátel, hry.</a:t>
            </a:r>
          </a:p>
          <a:p>
            <a:r>
              <a:rPr lang="cs-CZ" sz="2200" dirty="0" err="1">
                <a:solidFill>
                  <a:srgbClr val="002060"/>
                </a:solidFill>
              </a:rPr>
              <a:t>Like</a:t>
            </a:r>
            <a:r>
              <a:rPr lang="cs-CZ" sz="2200" dirty="0">
                <a:solidFill>
                  <a:srgbClr val="002060"/>
                </a:solidFill>
              </a:rPr>
              <a:t> </a:t>
            </a:r>
            <a:r>
              <a:rPr lang="cs-CZ" sz="2200" dirty="0" err="1">
                <a:solidFill>
                  <a:srgbClr val="002060"/>
                </a:solidFill>
              </a:rPr>
              <a:t>button</a:t>
            </a:r>
            <a:r>
              <a:rPr lang="cs-CZ" sz="2200" dirty="0">
                <a:solidFill>
                  <a:srgbClr val="002060"/>
                </a:solidFill>
              </a:rPr>
              <a:t> 2009, </a:t>
            </a:r>
            <a:r>
              <a:rPr lang="cs-CZ" sz="2200" dirty="0" err="1">
                <a:solidFill>
                  <a:srgbClr val="002060"/>
                </a:solidFill>
              </a:rPr>
              <a:t>tagování</a:t>
            </a:r>
            <a:r>
              <a:rPr lang="cs-CZ" sz="2200" dirty="0">
                <a:solidFill>
                  <a:srgbClr val="002060"/>
                </a:solidFill>
              </a:rPr>
              <a:t>. 2010 redesign UI aby lidé více sdíleli </a:t>
            </a:r>
            <a:r>
              <a:rPr lang="cs-CZ" sz="2200" dirty="0" err="1">
                <a:solidFill>
                  <a:srgbClr val="002060"/>
                </a:solidFill>
              </a:rPr>
              <a:t>info</a:t>
            </a:r>
            <a:r>
              <a:rPr lang="cs-CZ" sz="2200" dirty="0">
                <a:solidFill>
                  <a:srgbClr val="002060"/>
                </a:solidFill>
              </a:rPr>
              <a:t>. </a:t>
            </a:r>
          </a:p>
          <a:p>
            <a:r>
              <a:rPr lang="cs-CZ" sz="2200" dirty="0">
                <a:solidFill>
                  <a:srgbClr val="002060"/>
                </a:solidFill>
              </a:rPr>
              <a:t>2011 film, mobilní aplikace.</a:t>
            </a:r>
          </a:p>
          <a:p>
            <a:r>
              <a:rPr lang="cs-CZ" sz="2200" dirty="0">
                <a:solidFill>
                  <a:srgbClr val="002060"/>
                </a:solidFill>
              </a:rPr>
              <a:t>Koupě Instagramu – 2012. Přidány </a:t>
            </a:r>
            <a:r>
              <a:rPr lang="cs-CZ" sz="2200" dirty="0" err="1">
                <a:solidFill>
                  <a:srgbClr val="002060"/>
                </a:solidFill>
              </a:rPr>
              <a:t>emoji</a:t>
            </a:r>
            <a:r>
              <a:rPr lang="cs-CZ" sz="2200" dirty="0">
                <a:solidFill>
                  <a:srgbClr val="002060"/>
                </a:solidFill>
              </a:rPr>
              <a:t> 2013 – reakce 2016. </a:t>
            </a:r>
          </a:p>
          <a:p>
            <a:r>
              <a:rPr lang="cs-CZ" sz="2200" dirty="0">
                <a:solidFill>
                  <a:srgbClr val="002060"/>
                </a:solidFill>
              </a:rPr>
              <a:t>Koupen WhatsApp 2014. </a:t>
            </a:r>
          </a:p>
          <a:p>
            <a:r>
              <a:rPr lang="cs-CZ" altLang="cs-CZ" sz="2200" dirty="0">
                <a:solidFill>
                  <a:srgbClr val="002060"/>
                </a:solidFill>
                <a:latin typeface="Times New Roman" panose="02020603050405020304" pitchFamily="18" charset="0"/>
                <a:cs typeface="Times New Roman" panose="02020603050405020304" pitchFamily="18" charset="0"/>
              </a:rPr>
              <a:t>Přidány </a:t>
            </a:r>
            <a:r>
              <a:rPr lang="cs-CZ" altLang="cs-CZ" sz="2200" dirty="0" err="1">
                <a:solidFill>
                  <a:srgbClr val="002060"/>
                </a:solidFill>
                <a:latin typeface="Times New Roman" panose="02020603050405020304" pitchFamily="18" charset="0"/>
                <a:cs typeface="Times New Roman" panose="02020603050405020304" pitchFamily="18" charset="0"/>
              </a:rPr>
              <a:t>GIFy</a:t>
            </a:r>
            <a:r>
              <a:rPr lang="cs-CZ" altLang="cs-CZ" sz="2200" dirty="0">
                <a:solidFill>
                  <a:srgbClr val="002060"/>
                </a:solidFill>
                <a:latin typeface="Times New Roman" panose="02020603050405020304" pitchFamily="18" charset="0"/>
                <a:cs typeface="Times New Roman" panose="02020603050405020304" pitchFamily="18" charset="0"/>
              </a:rPr>
              <a:t> 2015. </a:t>
            </a:r>
            <a:r>
              <a:rPr lang="cs-CZ" altLang="cs-CZ" sz="2200" dirty="0" err="1">
                <a:solidFill>
                  <a:srgbClr val="002060"/>
                </a:solidFill>
                <a:latin typeface="Times New Roman" panose="02020603050405020304" pitchFamily="18" charset="0"/>
                <a:cs typeface="Times New Roman" panose="02020603050405020304" pitchFamily="18" charset="0"/>
              </a:rPr>
              <a:t>Stories</a:t>
            </a:r>
            <a:r>
              <a:rPr lang="cs-CZ" altLang="cs-CZ" sz="2200" dirty="0">
                <a:solidFill>
                  <a:srgbClr val="002060"/>
                </a:solidFill>
                <a:latin typeface="Times New Roman" panose="02020603050405020304" pitchFamily="18" charset="0"/>
                <a:cs typeface="Times New Roman" panose="02020603050405020304" pitchFamily="18" charset="0"/>
              </a:rPr>
              <a:t> a 360 až 2017. </a:t>
            </a:r>
            <a:r>
              <a:rPr lang="cs-CZ" altLang="cs-CZ" sz="2200" dirty="0" err="1">
                <a:solidFill>
                  <a:srgbClr val="002060"/>
                </a:solidFill>
                <a:latin typeface="Times New Roman" panose="02020603050405020304" pitchFamily="18" charset="0"/>
                <a:cs typeface="Times New Roman" panose="02020603050405020304" pitchFamily="18" charset="0"/>
              </a:rPr>
              <a:t>Reels</a:t>
            </a:r>
            <a:r>
              <a:rPr lang="cs-CZ" altLang="cs-CZ" sz="2200" dirty="0">
                <a:solidFill>
                  <a:srgbClr val="002060"/>
                </a:solidFill>
                <a:latin typeface="Times New Roman" panose="02020603050405020304" pitchFamily="18" charset="0"/>
                <a:cs typeface="Times New Roman" panose="02020603050405020304" pitchFamily="18" charset="0"/>
              </a:rPr>
              <a:t> až 2021. </a:t>
            </a:r>
          </a:p>
          <a:p>
            <a:r>
              <a:rPr lang="cs-CZ" altLang="cs-CZ" sz="2200" dirty="0">
                <a:solidFill>
                  <a:srgbClr val="002060"/>
                </a:solidFill>
                <a:latin typeface="Times New Roman" panose="02020603050405020304" pitchFamily="18" charset="0"/>
                <a:cs typeface="Times New Roman" panose="02020603050405020304" pitchFamily="18" charset="0"/>
              </a:rPr>
              <a:t>2021 </a:t>
            </a:r>
            <a:r>
              <a:rPr lang="cs-CZ" altLang="cs-CZ" sz="2200" dirty="0" err="1">
                <a:solidFill>
                  <a:srgbClr val="002060"/>
                </a:solidFill>
                <a:latin typeface="Times New Roman" panose="02020603050405020304" pitchFamily="18" charset="0"/>
                <a:cs typeface="Times New Roman" panose="02020603050405020304" pitchFamily="18" charset="0"/>
              </a:rPr>
              <a:t>Metaverse</a:t>
            </a:r>
            <a:r>
              <a:rPr lang="cs-CZ" altLang="cs-CZ" sz="2200" dirty="0">
                <a:solidFill>
                  <a:srgbClr val="002060"/>
                </a:solidFill>
                <a:latin typeface="Times New Roman" panose="02020603050405020304" pitchFamily="18" charset="0"/>
                <a:cs typeface="Times New Roman" panose="02020603050405020304" pitchFamily="18" charset="0"/>
              </a:rPr>
              <a:t>. Nové formáty co pár měsíců. </a:t>
            </a:r>
          </a:p>
          <a:p>
            <a:r>
              <a:rPr lang="cs-CZ" altLang="cs-CZ" sz="2200" dirty="0">
                <a:solidFill>
                  <a:srgbClr val="002060"/>
                </a:solidFill>
                <a:latin typeface="Times New Roman" panose="02020603050405020304" pitchFamily="18" charset="0"/>
                <a:cs typeface="Times New Roman" panose="02020603050405020304" pitchFamily="18" charset="0"/>
              </a:rPr>
              <a:t>2023 Meta </a:t>
            </a:r>
            <a:r>
              <a:rPr lang="cs-CZ" altLang="cs-CZ" sz="2200" dirty="0" err="1">
                <a:solidFill>
                  <a:srgbClr val="002060"/>
                </a:solidFill>
                <a:latin typeface="Times New Roman" panose="02020603050405020304" pitchFamily="18" charset="0"/>
                <a:cs typeface="Times New Roman" panose="02020603050405020304" pitchFamily="18" charset="0"/>
              </a:rPr>
              <a:t>Verified</a:t>
            </a:r>
            <a:r>
              <a:rPr lang="cs-CZ" altLang="cs-CZ" sz="2200" dirty="0">
                <a:solidFill>
                  <a:srgbClr val="002060"/>
                </a:solidFill>
                <a:latin typeface="Times New Roman" panose="02020603050405020304" pitchFamily="18" charset="0"/>
                <a:cs typeface="Times New Roman" panose="02020603050405020304" pitchFamily="18" charset="0"/>
              </a:rPr>
              <a:t>, </a:t>
            </a:r>
            <a:r>
              <a:rPr lang="cs-CZ" altLang="cs-CZ" sz="2200" dirty="0" err="1">
                <a:solidFill>
                  <a:srgbClr val="002060"/>
                </a:solidFill>
                <a:latin typeface="Times New Roman" panose="02020603050405020304" pitchFamily="18" charset="0"/>
                <a:cs typeface="Times New Roman" panose="02020603050405020304" pitchFamily="18" charset="0"/>
              </a:rPr>
              <a:t>Approved</a:t>
            </a:r>
            <a:r>
              <a:rPr lang="cs-CZ" altLang="cs-CZ" sz="2200" dirty="0">
                <a:solidFill>
                  <a:srgbClr val="002060"/>
                </a:solidFill>
                <a:latin typeface="Times New Roman" panose="02020603050405020304" pitchFamily="18" charset="0"/>
                <a:cs typeface="Times New Roman" panose="02020603050405020304" pitchFamily="18" charset="0"/>
              </a:rPr>
              <a:t> profily. </a:t>
            </a:r>
          </a:p>
        </p:txBody>
      </p:sp>
      <p:sp>
        <p:nvSpPr>
          <p:cNvPr id="6" name="Nadpis 5"/>
          <p:cNvSpPr>
            <a:spLocks noGrp="1"/>
          </p:cNvSpPr>
          <p:nvPr>
            <p:ph type="title"/>
          </p:nvPr>
        </p:nvSpPr>
        <p:spPr>
          <a:xfrm>
            <a:off x="179512" y="195486"/>
            <a:ext cx="4392488" cy="507703"/>
          </a:xfrm>
        </p:spPr>
        <p:txBody>
          <a:bodyPr/>
          <a:lstStyle/>
          <a:p>
            <a:r>
              <a:rPr lang="cs-CZ" dirty="0"/>
              <a:t>Rychlá historie</a:t>
            </a:r>
          </a:p>
        </p:txBody>
      </p:sp>
    </p:spTree>
    <p:extLst>
      <p:ext uri="{BB962C8B-B14F-4D97-AF65-F5344CB8AC3E}">
        <p14:creationId xmlns:p14="http://schemas.microsoft.com/office/powerpoint/2010/main" val="3079961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4392488" cy="507703"/>
          </a:xfrm>
        </p:spPr>
        <p:txBody>
          <a:bodyPr/>
          <a:lstStyle/>
          <a:p>
            <a:r>
              <a:rPr lang="cs-CZ" dirty="0"/>
              <a:t>Co vidí marketér / analytik?</a:t>
            </a:r>
          </a:p>
        </p:txBody>
      </p:sp>
      <p:pic>
        <p:nvPicPr>
          <p:cNvPr id="2" name="Google Shape;143;p23">
            <a:extLst>
              <a:ext uri="{FF2B5EF4-FFF2-40B4-BE49-F238E27FC236}">
                <a16:creationId xmlns:a16="http://schemas.microsoft.com/office/drawing/2014/main" id="{5F401427-AE15-BA9A-903C-3DAF374A0347}"/>
              </a:ext>
            </a:extLst>
          </p:cNvPr>
          <p:cNvPicPr preferRelativeResize="0"/>
          <p:nvPr/>
        </p:nvPicPr>
        <p:blipFill>
          <a:blip r:embed="rId3">
            <a:alphaModFix/>
          </a:blip>
          <a:stretch>
            <a:fillRect/>
          </a:stretch>
        </p:blipFill>
        <p:spPr>
          <a:xfrm>
            <a:off x="467544" y="1203598"/>
            <a:ext cx="8008305" cy="3316650"/>
          </a:xfrm>
          <a:prstGeom prst="rect">
            <a:avLst/>
          </a:prstGeom>
          <a:noFill/>
          <a:ln>
            <a:noFill/>
          </a:ln>
        </p:spPr>
      </p:pic>
    </p:spTree>
    <p:extLst>
      <p:ext uri="{BB962C8B-B14F-4D97-AF65-F5344CB8AC3E}">
        <p14:creationId xmlns:p14="http://schemas.microsoft.com/office/powerpoint/2010/main" val="2582709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400" dirty="0">
                <a:solidFill>
                  <a:srgbClr val="002060"/>
                </a:solidFill>
              </a:rPr>
              <a:t>Mezioborová disciplína</a:t>
            </a:r>
          </a:p>
          <a:p>
            <a:pPr lvl="1"/>
            <a:r>
              <a:rPr lang="cs-CZ" sz="2000" dirty="0">
                <a:solidFill>
                  <a:srgbClr val="002060"/>
                </a:solidFill>
              </a:rPr>
              <a:t>Psychologie</a:t>
            </a:r>
          </a:p>
          <a:p>
            <a:pPr lvl="1"/>
            <a:r>
              <a:rPr lang="cs-CZ" sz="2000" dirty="0">
                <a:solidFill>
                  <a:srgbClr val="002060"/>
                </a:solidFill>
              </a:rPr>
              <a:t>Vizuální komunikace</a:t>
            </a:r>
          </a:p>
          <a:p>
            <a:pPr lvl="1"/>
            <a:r>
              <a:rPr lang="cs-CZ" sz="2000" dirty="0">
                <a:solidFill>
                  <a:srgbClr val="002060"/>
                </a:solidFill>
              </a:rPr>
              <a:t>Interakční design</a:t>
            </a:r>
          </a:p>
          <a:p>
            <a:pPr lvl="1"/>
            <a:r>
              <a:rPr lang="cs-CZ" sz="2000" dirty="0">
                <a:solidFill>
                  <a:srgbClr val="002060"/>
                </a:solidFill>
              </a:rPr>
              <a:t>Branding</a:t>
            </a:r>
          </a:p>
          <a:p>
            <a:pPr lvl="1"/>
            <a:r>
              <a:rPr lang="cs-CZ" sz="2000" dirty="0">
                <a:solidFill>
                  <a:srgbClr val="002060"/>
                </a:solidFill>
              </a:rPr>
              <a:t>Copywriting</a:t>
            </a:r>
          </a:p>
          <a:p>
            <a:pPr lvl="1"/>
            <a:r>
              <a:rPr lang="cs-CZ" sz="2000" dirty="0">
                <a:solidFill>
                  <a:srgbClr val="002060"/>
                </a:solidFill>
              </a:rPr>
              <a:t>Gamifikace</a:t>
            </a:r>
          </a:p>
          <a:p>
            <a:pPr lvl="1"/>
            <a:r>
              <a:rPr lang="cs-CZ" sz="2000" dirty="0">
                <a:solidFill>
                  <a:srgbClr val="002060"/>
                </a:solidFill>
              </a:rPr>
              <a:t>Programování</a:t>
            </a:r>
          </a:p>
          <a:p>
            <a:pPr lvl="1"/>
            <a:r>
              <a:rPr lang="cs-CZ" sz="2000" dirty="0">
                <a:solidFill>
                  <a:srgbClr val="002060"/>
                </a:solidFill>
              </a:rPr>
              <a:t>Grafika</a:t>
            </a:r>
          </a:p>
          <a:p>
            <a:pPr lvl="1"/>
            <a:r>
              <a:rPr lang="cs-CZ" sz="2000" dirty="0">
                <a:solidFill>
                  <a:srgbClr val="002060"/>
                </a:solidFill>
              </a:rPr>
              <a:t>Výzkum</a:t>
            </a:r>
          </a:p>
          <a:p>
            <a:endParaRPr lang="cs-CZ" sz="2400" dirty="0">
              <a:solidFill>
                <a:srgbClr val="002060"/>
              </a:solidFill>
            </a:endParaRPr>
          </a:p>
          <a:p>
            <a:endParaRPr lang="cs-CZ" altLang="cs-CZ" sz="24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3 Tvorba webové stránky</a:t>
            </a:r>
          </a:p>
        </p:txBody>
      </p:sp>
      <p:pic>
        <p:nvPicPr>
          <p:cNvPr id="2" name="Google Shape;151;p24" descr="The Illusion of Multitasking Boosts Performance – Association for  Psychological Science – APS">
            <a:extLst>
              <a:ext uri="{FF2B5EF4-FFF2-40B4-BE49-F238E27FC236}">
                <a16:creationId xmlns:a16="http://schemas.microsoft.com/office/drawing/2014/main" id="{9E666DFC-769E-8795-900C-C173E0BDEAD5}"/>
              </a:ext>
            </a:extLst>
          </p:cNvPr>
          <p:cNvPicPr preferRelativeResize="0"/>
          <p:nvPr/>
        </p:nvPicPr>
        <p:blipFill>
          <a:blip r:embed="rId3">
            <a:alphaModFix/>
          </a:blip>
          <a:stretch>
            <a:fillRect/>
          </a:stretch>
        </p:blipFill>
        <p:spPr>
          <a:xfrm>
            <a:off x="4067944" y="1131590"/>
            <a:ext cx="4848276" cy="3339375"/>
          </a:xfrm>
          <a:prstGeom prst="rect">
            <a:avLst/>
          </a:prstGeom>
          <a:noFill/>
          <a:ln>
            <a:noFill/>
          </a:ln>
        </p:spPr>
      </p:pic>
    </p:spTree>
    <p:extLst>
      <p:ext uri="{BB962C8B-B14F-4D97-AF65-F5344CB8AC3E}">
        <p14:creationId xmlns:p14="http://schemas.microsoft.com/office/powerpoint/2010/main" val="14383628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1059582"/>
            <a:ext cx="8280920" cy="3024336"/>
          </a:xfrm>
          <a:prstGeom prst="rect">
            <a:avLst/>
          </a:prstGeom>
        </p:spPr>
        <p:txBody>
          <a:bodyPr>
            <a:noAutofit/>
          </a:bodyPr>
          <a:lstStyle/>
          <a:p>
            <a:pPr lvl="1">
              <a:buFont typeface="Arial" panose="020B0604020202020204" pitchFamily="34" charset="0"/>
              <a:buChar char="•"/>
            </a:pPr>
            <a:r>
              <a:rPr lang="cs-CZ" sz="2400" b="1" dirty="0">
                <a:solidFill>
                  <a:srgbClr val="002060"/>
                </a:solidFill>
              </a:rPr>
              <a:t>Psychologie</a:t>
            </a:r>
            <a:r>
              <a:rPr lang="cs-CZ" sz="2400" dirty="0">
                <a:solidFill>
                  <a:srgbClr val="002060"/>
                </a:solidFill>
              </a:rPr>
              <a:t> - co chce zákazník vidět, jak ho zaujmout, jak stimulovat rozhodování a chování obecně.</a:t>
            </a:r>
          </a:p>
          <a:p>
            <a:pPr lvl="1">
              <a:buFont typeface="Arial" panose="020B0604020202020204" pitchFamily="34" charset="0"/>
              <a:buChar char="•"/>
            </a:pPr>
            <a:r>
              <a:rPr lang="cs-CZ" sz="2400" b="1" dirty="0">
                <a:solidFill>
                  <a:srgbClr val="002060"/>
                </a:solidFill>
              </a:rPr>
              <a:t>Vizuální komunikace </a:t>
            </a:r>
            <a:r>
              <a:rPr lang="cs-CZ" sz="2400" dirty="0">
                <a:solidFill>
                  <a:srgbClr val="002060"/>
                </a:solidFill>
              </a:rPr>
              <a:t>- způsob zobrazení informací a prvků.</a:t>
            </a:r>
          </a:p>
          <a:p>
            <a:pPr lvl="1">
              <a:buFont typeface="Arial" panose="020B0604020202020204" pitchFamily="34" charset="0"/>
              <a:buChar char="•"/>
            </a:pPr>
            <a:r>
              <a:rPr lang="cs-CZ" sz="2400" b="1" dirty="0">
                <a:solidFill>
                  <a:srgbClr val="002060"/>
                </a:solidFill>
              </a:rPr>
              <a:t>Interakční design </a:t>
            </a:r>
            <a:r>
              <a:rPr lang="cs-CZ" sz="2400" dirty="0">
                <a:solidFill>
                  <a:srgbClr val="002060"/>
                </a:solidFill>
              </a:rPr>
              <a:t>- jak přimět člověka klikat na tlačítka, postupovat webem.</a:t>
            </a:r>
          </a:p>
          <a:p>
            <a:pPr lvl="1">
              <a:buFont typeface="Arial" panose="020B0604020202020204" pitchFamily="34" charset="0"/>
              <a:buChar char="•"/>
            </a:pPr>
            <a:r>
              <a:rPr lang="cs-CZ" sz="2400" b="1" dirty="0">
                <a:solidFill>
                  <a:srgbClr val="002060"/>
                </a:solidFill>
              </a:rPr>
              <a:t>Branding</a:t>
            </a:r>
            <a:r>
              <a:rPr lang="cs-CZ" sz="2400" dirty="0">
                <a:solidFill>
                  <a:srgbClr val="002060"/>
                </a:solidFill>
              </a:rPr>
              <a:t> - </a:t>
            </a:r>
            <a:r>
              <a:rPr lang="en-US" sz="2400" dirty="0" err="1">
                <a:solidFill>
                  <a:srgbClr val="002060"/>
                </a:solidFill>
              </a:rPr>
              <a:t>vzhled</a:t>
            </a:r>
            <a:r>
              <a:rPr lang="en-US" sz="2400" dirty="0">
                <a:solidFill>
                  <a:srgbClr val="002060"/>
                </a:solidFill>
              </a:rPr>
              <a:t> </a:t>
            </a:r>
            <a:r>
              <a:rPr lang="en-US" sz="2400" dirty="0" err="1">
                <a:solidFill>
                  <a:srgbClr val="002060"/>
                </a:solidFill>
              </a:rPr>
              <a:t>webu</a:t>
            </a:r>
            <a:r>
              <a:rPr lang="en-US" sz="2400" dirty="0">
                <a:solidFill>
                  <a:srgbClr val="002060"/>
                </a:solidFill>
              </a:rPr>
              <a:t> v </a:t>
            </a:r>
            <a:r>
              <a:rPr lang="en-US" sz="2400" dirty="0" err="1">
                <a:solidFill>
                  <a:srgbClr val="002060"/>
                </a:solidFill>
              </a:rPr>
              <a:t>kontextu</a:t>
            </a:r>
            <a:r>
              <a:rPr lang="en-US" sz="2400" dirty="0">
                <a:solidFill>
                  <a:srgbClr val="002060"/>
                </a:solidFill>
              </a:rPr>
              <a:t> s </a:t>
            </a:r>
            <a:r>
              <a:rPr lang="en-US" sz="2400" dirty="0" err="1">
                <a:solidFill>
                  <a:srgbClr val="002060"/>
                </a:solidFill>
              </a:rPr>
              <a:t>identitou</a:t>
            </a:r>
            <a:r>
              <a:rPr lang="en-US" sz="2400" dirty="0">
                <a:solidFill>
                  <a:srgbClr val="002060"/>
                </a:solidFill>
              </a:rPr>
              <a:t> </a:t>
            </a:r>
            <a:r>
              <a:rPr lang="en-US" sz="2400" dirty="0" err="1">
                <a:solidFill>
                  <a:srgbClr val="002060"/>
                </a:solidFill>
              </a:rPr>
              <a:t>značky</a:t>
            </a:r>
            <a:r>
              <a:rPr lang="en-US" sz="2400" dirty="0">
                <a:solidFill>
                  <a:srgbClr val="002060"/>
                </a:solidFill>
              </a:rPr>
              <a:t> - </a:t>
            </a:r>
            <a:r>
              <a:rPr lang="en-US" sz="2400" dirty="0" err="1">
                <a:solidFill>
                  <a:srgbClr val="002060"/>
                </a:solidFill>
              </a:rPr>
              <a:t>barvy</a:t>
            </a:r>
            <a:r>
              <a:rPr lang="en-US" sz="2400" dirty="0">
                <a:solidFill>
                  <a:srgbClr val="002060"/>
                </a:solidFill>
              </a:rPr>
              <a:t>, </a:t>
            </a:r>
            <a:r>
              <a:rPr lang="en-US" sz="2400" dirty="0" err="1">
                <a:solidFill>
                  <a:srgbClr val="002060"/>
                </a:solidFill>
              </a:rPr>
              <a:t>tvary</a:t>
            </a:r>
            <a:r>
              <a:rPr lang="en-US" sz="2400" dirty="0">
                <a:solidFill>
                  <a:srgbClr val="002060"/>
                </a:solidFill>
              </a:rPr>
              <a:t>, </a:t>
            </a:r>
            <a:r>
              <a:rPr lang="en-US" sz="2400" dirty="0" err="1">
                <a:solidFill>
                  <a:srgbClr val="002060"/>
                </a:solidFill>
              </a:rPr>
              <a:t>tón</a:t>
            </a:r>
            <a:r>
              <a:rPr lang="cs-CZ" sz="2400" dirty="0">
                <a:solidFill>
                  <a:srgbClr val="002060"/>
                </a:solidFill>
              </a:rPr>
              <a:t>.</a:t>
            </a:r>
          </a:p>
          <a:p>
            <a:endParaRPr lang="cs-CZ" altLang="cs-CZ" sz="24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6912768" cy="507703"/>
          </a:xfrm>
        </p:spPr>
        <p:txBody>
          <a:bodyPr/>
          <a:lstStyle/>
          <a:p>
            <a:r>
              <a:rPr lang="cs-CZ" dirty="0"/>
              <a:t>Tvorba webové stránky – mezioborová disciplína</a:t>
            </a:r>
          </a:p>
        </p:txBody>
      </p:sp>
    </p:spTree>
    <p:extLst>
      <p:ext uri="{BB962C8B-B14F-4D97-AF65-F5344CB8AC3E}">
        <p14:creationId xmlns:p14="http://schemas.microsoft.com/office/powerpoint/2010/main" val="10568282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179512" y="1059582"/>
            <a:ext cx="8280920" cy="3024336"/>
          </a:xfrm>
          <a:prstGeom prst="rect">
            <a:avLst/>
          </a:prstGeom>
        </p:spPr>
        <p:txBody>
          <a:bodyPr>
            <a:noAutofit/>
          </a:bodyPr>
          <a:lstStyle/>
          <a:p>
            <a:pPr lvl="1">
              <a:buFont typeface="Arial" panose="020B0604020202020204" pitchFamily="34" charset="0"/>
              <a:buChar char="•"/>
            </a:pPr>
            <a:r>
              <a:rPr lang="cs-CZ" sz="2400" b="1" dirty="0">
                <a:solidFill>
                  <a:srgbClr val="002060"/>
                </a:solidFill>
              </a:rPr>
              <a:t>Copywriting</a:t>
            </a:r>
            <a:r>
              <a:rPr lang="cs-CZ" sz="2400" dirty="0">
                <a:solidFill>
                  <a:srgbClr val="002060"/>
                </a:solidFill>
              </a:rPr>
              <a:t> - textace webu. </a:t>
            </a:r>
          </a:p>
          <a:p>
            <a:pPr lvl="1">
              <a:buFont typeface="Arial" panose="020B0604020202020204" pitchFamily="34" charset="0"/>
              <a:buChar char="•"/>
            </a:pPr>
            <a:r>
              <a:rPr lang="cs-CZ" sz="2400" b="1" dirty="0">
                <a:solidFill>
                  <a:srgbClr val="002060"/>
                </a:solidFill>
              </a:rPr>
              <a:t>Gamifikace</a:t>
            </a:r>
            <a:r>
              <a:rPr lang="cs-CZ" sz="2400" dirty="0">
                <a:solidFill>
                  <a:srgbClr val="002060"/>
                </a:solidFill>
              </a:rPr>
              <a:t> - “prodej hrou”.</a:t>
            </a:r>
          </a:p>
          <a:p>
            <a:pPr lvl="1">
              <a:buFont typeface="Arial" panose="020B0604020202020204" pitchFamily="34" charset="0"/>
              <a:buChar char="•"/>
            </a:pPr>
            <a:r>
              <a:rPr lang="cs-CZ" sz="2400" b="1" dirty="0">
                <a:solidFill>
                  <a:srgbClr val="002060"/>
                </a:solidFill>
              </a:rPr>
              <a:t>Programování</a:t>
            </a:r>
            <a:r>
              <a:rPr lang="cs-CZ" sz="2400" dirty="0">
                <a:solidFill>
                  <a:srgbClr val="002060"/>
                </a:solidFill>
              </a:rPr>
              <a:t> - nastavení webu, aby vše fungovalo jak má.</a:t>
            </a:r>
          </a:p>
          <a:p>
            <a:pPr lvl="1">
              <a:buFont typeface="Arial" panose="020B0604020202020204" pitchFamily="34" charset="0"/>
              <a:buChar char="•"/>
            </a:pPr>
            <a:r>
              <a:rPr lang="cs-CZ" sz="2400" b="1" dirty="0">
                <a:solidFill>
                  <a:srgbClr val="002060"/>
                </a:solidFill>
              </a:rPr>
              <a:t>Grafika</a:t>
            </a:r>
            <a:r>
              <a:rPr lang="cs-CZ" sz="2400" dirty="0">
                <a:solidFill>
                  <a:srgbClr val="002060"/>
                </a:solidFill>
              </a:rPr>
              <a:t> – vizuál.</a:t>
            </a:r>
          </a:p>
          <a:p>
            <a:pPr lvl="1">
              <a:buFont typeface="Arial" panose="020B0604020202020204" pitchFamily="34" charset="0"/>
              <a:buChar char="•"/>
            </a:pPr>
            <a:r>
              <a:rPr lang="cs-CZ" sz="2400" b="1" dirty="0">
                <a:solidFill>
                  <a:srgbClr val="002060"/>
                </a:solidFill>
              </a:rPr>
              <a:t>Výzkum</a:t>
            </a:r>
            <a:r>
              <a:rPr lang="cs-CZ" sz="2400" dirty="0">
                <a:solidFill>
                  <a:srgbClr val="002060"/>
                </a:solidFill>
              </a:rPr>
              <a:t> - sběr dat pro rozhodování o vzhledu, funkcích a celkovém návrhu webu.</a:t>
            </a:r>
          </a:p>
          <a:p>
            <a:endParaRPr lang="cs-CZ" sz="2400" dirty="0">
              <a:solidFill>
                <a:srgbClr val="002060"/>
              </a:solidFill>
            </a:endParaRPr>
          </a:p>
          <a:p>
            <a:endParaRPr lang="cs-CZ" altLang="cs-CZ" sz="24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6912768" cy="507703"/>
          </a:xfrm>
        </p:spPr>
        <p:txBody>
          <a:bodyPr/>
          <a:lstStyle/>
          <a:p>
            <a:r>
              <a:rPr lang="cs-CZ" dirty="0"/>
              <a:t>Tvorba webové stránky – mezioborová disciplína</a:t>
            </a:r>
          </a:p>
        </p:txBody>
      </p:sp>
    </p:spTree>
    <p:extLst>
      <p:ext uri="{BB962C8B-B14F-4D97-AF65-F5344CB8AC3E}">
        <p14:creationId xmlns:p14="http://schemas.microsoft.com/office/powerpoint/2010/main" val="11401373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200" b="1" dirty="0">
                <a:solidFill>
                  <a:srgbClr val="002060"/>
                </a:solidFill>
              </a:rPr>
              <a:t>Objevování</a:t>
            </a:r>
            <a:r>
              <a:rPr lang="cs-CZ" sz="2200" dirty="0">
                <a:solidFill>
                  <a:srgbClr val="002060"/>
                </a:solidFill>
              </a:rPr>
              <a:t> - Pochopení klienta (Kdo je? Co dělá? Proč by někdo měl chtít jeho službu? Kdo jsou jeho zákazníci? Jaká má očekávání vzhledem k webu? Jak web zapadá do celkové komunikace společnosti? Na jakém trhu působí?).</a:t>
            </a:r>
          </a:p>
          <a:p>
            <a:r>
              <a:rPr lang="cs-CZ" sz="2200" b="1" dirty="0">
                <a:solidFill>
                  <a:srgbClr val="002060"/>
                </a:solidFill>
              </a:rPr>
              <a:t>Uživatelský výzkum </a:t>
            </a:r>
            <a:r>
              <a:rPr lang="cs-CZ" sz="2200" dirty="0">
                <a:solidFill>
                  <a:srgbClr val="002060"/>
                </a:solidFill>
              </a:rPr>
              <a:t>- Pochopení návštěvníků webu (Analýza konkurenčních webů a jejich USP, analýza klíčových slov, segmenty, persony, hloubkové rozhovory, …).</a:t>
            </a:r>
          </a:p>
          <a:p>
            <a:r>
              <a:rPr lang="cs-CZ" sz="2200" b="1" dirty="0">
                <a:solidFill>
                  <a:srgbClr val="002060"/>
                </a:solidFill>
              </a:rPr>
              <a:t>Návrh webu </a:t>
            </a:r>
            <a:r>
              <a:rPr lang="cs-CZ" sz="2200" dirty="0">
                <a:solidFill>
                  <a:srgbClr val="002060"/>
                </a:solidFill>
              </a:rPr>
              <a:t>- Návrh informační architektury, mapa webu, skicování, </a:t>
            </a:r>
            <a:r>
              <a:rPr lang="cs-CZ" sz="2200" dirty="0" err="1">
                <a:solidFill>
                  <a:srgbClr val="002060"/>
                </a:solidFill>
              </a:rPr>
              <a:t>wireframy</a:t>
            </a:r>
            <a:r>
              <a:rPr lang="cs-CZ" sz="2200" dirty="0">
                <a:solidFill>
                  <a:srgbClr val="002060"/>
                </a:solidFill>
              </a:rPr>
              <a:t> , grafický návrh, vytvoření.</a:t>
            </a:r>
          </a:p>
          <a:p>
            <a:r>
              <a:rPr lang="cs-CZ" sz="2200" b="1" dirty="0">
                <a:solidFill>
                  <a:srgbClr val="002060"/>
                </a:solidFill>
              </a:rPr>
              <a:t>Evaluace</a:t>
            </a:r>
            <a:r>
              <a:rPr lang="cs-CZ" sz="2200" dirty="0">
                <a:solidFill>
                  <a:srgbClr val="002060"/>
                </a:solidFill>
              </a:rPr>
              <a:t> - Uživatelské testování, </a:t>
            </a:r>
            <a:r>
              <a:rPr lang="cs-CZ" sz="2200" dirty="0" err="1">
                <a:solidFill>
                  <a:srgbClr val="002060"/>
                </a:solidFill>
              </a:rPr>
              <a:t>eye</a:t>
            </a:r>
            <a:r>
              <a:rPr lang="cs-CZ" sz="2200" dirty="0">
                <a:solidFill>
                  <a:srgbClr val="002060"/>
                </a:solidFill>
              </a:rPr>
              <a:t> </a:t>
            </a:r>
            <a:r>
              <a:rPr lang="cs-CZ" sz="2200" dirty="0" err="1">
                <a:solidFill>
                  <a:srgbClr val="002060"/>
                </a:solidFill>
              </a:rPr>
              <a:t>tracking</a:t>
            </a:r>
            <a:r>
              <a:rPr lang="cs-CZ" sz="2200" dirty="0">
                <a:solidFill>
                  <a:srgbClr val="002060"/>
                </a:solidFill>
              </a:rPr>
              <a:t> , checklisty, A/B testování, expertní zpětná.</a:t>
            </a:r>
            <a:endParaRPr lang="cs-CZ" altLang="cs-CZ" sz="22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Fáze návrhu webu (Řezáč)</a:t>
            </a:r>
          </a:p>
        </p:txBody>
      </p:sp>
    </p:spTree>
    <p:extLst>
      <p:ext uri="{BB962C8B-B14F-4D97-AF65-F5344CB8AC3E}">
        <p14:creationId xmlns:p14="http://schemas.microsoft.com/office/powerpoint/2010/main" val="10590212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424936" cy="3024336"/>
          </a:xfrm>
          <a:prstGeom prst="rect">
            <a:avLst/>
          </a:prstGeom>
        </p:spPr>
        <p:txBody>
          <a:bodyPr>
            <a:noAutofit/>
          </a:bodyPr>
          <a:lstStyle/>
          <a:p>
            <a:r>
              <a:rPr lang="cs-CZ" sz="2200" dirty="0">
                <a:solidFill>
                  <a:srgbClr val="002060"/>
                </a:solidFill>
              </a:rPr>
              <a:t>Čeká nás mnoho výzkumu, plánování, návrhů, to vše v mnoha iteracích (opakováních).</a:t>
            </a:r>
          </a:p>
          <a:p>
            <a:r>
              <a:rPr lang="cs-CZ" sz="2200" dirty="0">
                <a:solidFill>
                  <a:srgbClr val="002060"/>
                </a:solidFill>
              </a:rPr>
              <a:t>Definujeme účel webu, cíl webu (prodej, povědomí, akvizice zákazníků, komunikace, obsah, leady, servis apod.) a cílovou skupinu.</a:t>
            </a:r>
          </a:p>
          <a:p>
            <a:r>
              <a:rPr lang="cs-CZ" sz="2200" dirty="0">
                <a:solidFill>
                  <a:srgbClr val="002060"/>
                </a:solidFill>
              </a:rPr>
              <a:t>Sestavíme seznam funkcí a obsahu, které chceme na webu zahrnout.</a:t>
            </a:r>
          </a:p>
          <a:p>
            <a:r>
              <a:rPr lang="cs-CZ" sz="2200" dirty="0">
                <a:solidFill>
                  <a:srgbClr val="002060"/>
                </a:solidFill>
              </a:rPr>
              <a:t>Vymyslíme název domény (adresy webu), zkontrolujeme její dostupnost a zaregistrujeme. </a:t>
            </a:r>
          </a:p>
          <a:p>
            <a:r>
              <a:rPr lang="cs-CZ" altLang="cs-CZ" sz="2200" dirty="0">
                <a:solidFill>
                  <a:srgbClr val="002060"/>
                </a:solidFill>
                <a:latin typeface="Times New Roman" panose="02020603050405020304" pitchFamily="18" charset="0"/>
                <a:cs typeface="Times New Roman" panose="02020603050405020304" pitchFamily="18" charset="0"/>
              </a:rPr>
              <a:t>Vybereme hosting a zaregistrujeme.</a:t>
            </a:r>
          </a:p>
          <a:p>
            <a:r>
              <a:rPr lang="cs-CZ" altLang="cs-CZ" sz="2200" dirty="0">
                <a:solidFill>
                  <a:srgbClr val="002060"/>
                </a:solidFill>
                <a:latin typeface="Times New Roman" panose="02020603050405020304" pitchFamily="18" charset="0"/>
                <a:cs typeface="Times New Roman" panose="02020603050405020304" pitchFamily="18" charset="0"/>
              </a:rPr>
              <a:t>Vybereme si CMS.</a:t>
            </a:r>
          </a:p>
          <a:p>
            <a:r>
              <a:rPr lang="cs-CZ" altLang="cs-CZ" sz="2200" dirty="0">
                <a:solidFill>
                  <a:srgbClr val="002060"/>
                </a:solidFill>
                <a:latin typeface="Times New Roman" panose="02020603050405020304" pitchFamily="18" charset="0"/>
                <a:cs typeface="Times New Roman" panose="02020603050405020304" pitchFamily="18" charset="0"/>
              </a:rPr>
              <a:t>Začínáme návrh webu – výzkum, z toho pak tvorba </a:t>
            </a:r>
            <a:r>
              <a:rPr lang="cs-CZ" altLang="cs-CZ" sz="2200" dirty="0" err="1">
                <a:solidFill>
                  <a:srgbClr val="002060"/>
                </a:solidFill>
                <a:latin typeface="Times New Roman" panose="02020603050405020304" pitchFamily="18" charset="0"/>
                <a:cs typeface="Times New Roman" panose="02020603050405020304" pitchFamily="18" charset="0"/>
              </a:rPr>
              <a:t>wireframu</a:t>
            </a:r>
            <a:r>
              <a:rPr lang="cs-CZ" altLang="cs-CZ" sz="2200" dirty="0">
                <a:solidFill>
                  <a:srgbClr val="002060"/>
                </a:solidFill>
                <a:latin typeface="Times New Roman" panose="02020603050405020304" pitchFamily="18" charset="0"/>
                <a:cs typeface="Times New Roman" panose="02020603050405020304" pitchFamily="18" charset="0"/>
              </a:rPr>
              <a:t>.</a:t>
            </a:r>
          </a:p>
        </p:txBody>
      </p:sp>
      <p:sp>
        <p:nvSpPr>
          <p:cNvPr id="6" name="Nadpis 5"/>
          <p:cNvSpPr>
            <a:spLocks noGrp="1"/>
          </p:cNvSpPr>
          <p:nvPr>
            <p:ph type="title"/>
          </p:nvPr>
        </p:nvSpPr>
        <p:spPr>
          <a:xfrm>
            <a:off x="179512" y="195486"/>
            <a:ext cx="4392488" cy="507703"/>
          </a:xfrm>
        </p:spPr>
        <p:txBody>
          <a:bodyPr/>
          <a:lstStyle/>
          <a:p>
            <a:r>
              <a:rPr lang="cs-CZ" dirty="0"/>
              <a:t>Takže jak začneme?</a:t>
            </a:r>
          </a:p>
        </p:txBody>
      </p:sp>
    </p:spTree>
    <p:extLst>
      <p:ext uri="{BB962C8B-B14F-4D97-AF65-F5344CB8AC3E}">
        <p14:creationId xmlns:p14="http://schemas.microsoft.com/office/powerpoint/2010/main" val="27683270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400" dirty="0">
                <a:solidFill>
                  <a:srgbClr val="002060"/>
                </a:solidFill>
              </a:rPr>
              <a:t>Doména určuje jednoznačnou pozici webových stránek v internetovém prostředí. Je to v podstatě adresa. Pravidla pro tvorbu: krátká, výstižná, dobře zapamatovatelná, snadno </a:t>
            </a:r>
            <a:r>
              <a:rPr lang="cs-CZ" sz="2400" dirty="0" err="1">
                <a:solidFill>
                  <a:srgbClr val="002060"/>
                </a:solidFill>
              </a:rPr>
              <a:t>napsatelná</a:t>
            </a:r>
            <a:r>
              <a:rPr lang="cs-CZ" sz="2400" dirty="0">
                <a:solidFill>
                  <a:srgbClr val="002060"/>
                </a:solidFill>
              </a:rPr>
              <a:t>, etická.</a:t>
            </a:r>
          </a:p>
          <a:p>
            <a:r>
              <a:rPr lang="cs-CZ" sz="2400" dirty="0">
                <a:solidFill>
                  <a:srgbClr val="002060"/>
                </a:solidFill>
              </a:rPr>
              <a:t>Odkazuje na hosting, kde je uložen váš web.</a:t>
            </a:r>
          </a:p>
          <a:p>
            <a:r>
              <a:rPr lang="cs-CZ" altLang="cs-CZ" sz="2400" dirty="0">
                <a:solidFill>
                  <a:srgbClr val="002060"/>
                </a:solidFill>
                <a:latin typeface="Times New Roman" panose="02020603050405020304" pitchFamily="18" charset="0"/>
                <a:cs typeface="Times New Roman" panose="02020603050405020304" pitchFamily="18" charset="0"/>
              </a:rPr>
              <a:t>Nákup domény – vybírám si koncovku, ceny podle atraktivity, nákupy v jednotkách: rok. Spekulace s doménami. Různí poskytovatelé pak mají různé poplatky za služby.</a:t>
            </a:r>
          </a:p>
        </p:txBody>
      </p:sp>
      <p:sp>
        <p:nvSpPr>
          <p:cNvPr id="6" name="Nadpis 5"/>
          <p:cNvSpPr>
            <a:spLocks noGrp="1"/>
          </p:cNvSpPr>
          <p:nvPr>
            <p:ph type="title"/>
          </p:nvPr>
        </p:nvSpPr>
        <p:spPr>
          <a:xfrm>
            <a:off x="179512" y="195486"/>
            <a:ext cx="4392488" cy="507703"/>
          </a:xfrm>
        </p:spPr>
        <p:txBody>
          <a:bodyPr/>
          <a:lstStyle/>
          <a:p>
            <a:r>
              <a:rPr lang="cs-CZ" dirty="0"/>
              <a:t>Doména</a:t>
            </a:r>
          </a:p>
        </p:txBody>
      </p:sp>
    </p:spTree>
    <p:extLst>
      <p:ext uri="{BB962C8B-B14F-4D97-AF65-F5344CB8AC3E}">
        <p14:creationId xmlns:p14="http://schemas.microsoft.com/office/powerpoint/2010/main" val="808295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400" dirty="0">
                <a:solidFill>
                  <a:srgbClr val="002060"/>
                </a:solidFill>
              </a:rPr>
              <a:t>Webhosting (hosting) pronájem místa na internetu pro vaše webové stránky.</a:t>
            </a:r>
          </a:p>
          <a:p>
            <a:r>
              <a:rPr lang="cs-CZ" sz="2400" dirty="0">
                <a:solidFill>
                  <a:srgbClr val="002060"/>
                </a:solidFill>
              </a:rPr>
              <a:t>V podstatě si představte místo na disku serveru, který běží nepřetržitě a někdo se o něj stará. </a:t>
            </a:r>
          </a:p>
          <a:p>
            <a:r>
              <a:rPr lang="cs-CZ" sz="2400" dirty="0">
                <a:solidFill>
                  <a:srgbClr val="002060"/>
                </a:solidFill>
              </a:rPr>
              <a:t>Vy si zde nahrajete svůj obsah a odkazujete na něj pomocí domény.</a:t>
            </a:r>
          </a:p>
        </p:txBody>
      </p:sp>
      <p:sp>
        <p:nvSpPr>
          <p:cNvPr id="6" name="Nadpis 5"/>
          <p:cNvSpPr>
            <a:spLocks noGrp="1"/>
          </p:cNvSpPr>
          <p:nvPr>
            <p:ph type="title"/>
          </p:nvPr>
        </p:nvSpPr>
        <p:spPr>
          <a:xfrm>
            <a:off x="179512" y="195486"/>
            <a:ext cx="4392488" cy="507703"/>
          </a:xfrm>
        </p:spPr>
        <p:txBody>
          <a:bodyPr/>
          <a:lstStyle/>
          <a:p>
            <a:r>
              <a:rPr lang="cs-CZ" dirty="0"/>
              <a:t>Hosting</a:t>
            </a:r>
          </a:p>
        </p:txBody>
      </p:sp>
    </p:spTree>
    <p:extLst>
      <p:ext uri="{BB962C8B-B14F-4D97-AF65-F5344CB8AC3E}">
        <p14:creationId xmlns:p14="http://schemas.microsoft.com/office/powerpoint/2010/main" val="29265674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400" dirty="0" err="1">
                <a:solidFill>
                  <a:srgbClr val="002060"/>
                </a:solidFill>
              </a:rPr>
              <a:t>Wireframe</a:t>
            </a:r>
            <a:r>
              <a:rPr lang="cs-CZ" sz="2400" dirty="0">
                <a:solidFill>
                  <a:srgbClr val="002060"/>
                </a:solidFill>
              </a:rPr>
              <a:t> je základní náčrt nebo plán struktury webové stránky nebo aplikace. </a:t>
            </a:r>
          </a:p>
          <a:p>
            <a:r>
              <a:rPr lang="cs-CZ" sz="2400" dirty="0">
                <a:solidFill>
                  <a:srgbClr val="002060"/>
                </a:solidFill>
              </a:rPr>
              <a:t>Slouží k vizualizaci rozložení prvků na stránce a hierarchii obsahu. </a:t>
            </a:r>
          </a:p>
          <a:p>
            <a:r>
              <a:rPr lang="cs-CZ" sz="2400" dirty="0" err="1">
                <a:solidFill>
                  <a:srgbClr val="002060"/>
                </a:solidFill>
              </a:rPr>
              <a:t>Wireframe</a:t>
            </a:r>
            <a:r>
              <a:rPr lang="cs-CZ" sz="2400" dirty="0">
                <a:solidFill>
                  <a:srgbClr val="002060"/>
                </a:solidFill>
              </a:rPr>
              <a:t> je vytvořen v rané fázi návrhu, než začnete pracovat na grafickém designu a programování.</a:t>
            </a:r>
          </a:p>
          <a:p>
            <a:r>
              <a:rPr lang="cs-CZ" sz="2400" dirty="0">
                <a:solidFill>
                  <a:srgbClr val="002060"/>
                </a:solidFill>
              </a:rPr>
              <a:t>Ruční kreslení vs. Grafické programy vs. Online </a:t>
            </a:r>
            <a:r>
              <a:rPr lang="cs-CZ" sz="2400" dirty="0" err="1">
                <a:solidFill>
                  <a:srgbClr val="002060"/>
                </a:solidFill>
              </a:rPr>
              <a:t>wireframe</a:t>
            </a:r>
            <a:r>
              <a:rPr lang="cs-CZ" sz="2400" dirty="0">
                <a:solidFill>
                  <a:srgbClr val="002060"/>
                </a:solidFill>
              </a:rPr>
              <a:t> nástroje.</a:t>
            </a:r>
          </a:p>
        </p:txBody>
      </p:sp>
      <p:sp>
        <p:nvSpPr>
          <p:cNvPr id="6" name="Nadpis 5"/>
          <p:cNvSpPr>
            <a:spLocks noGrp="1"/>
          </p:cNvSpPr>
          <p:nvPr>
            <p:ph type="title"/>
          </p:nvPr>
        </p:nvSpPr>
        <p:spPr>
          <a:xfrm>
            <a:off x="179512" y="195486"/>
            <a:ext cx="4392488" cy="507703"/>
          </a:xfrm>
        </p:spPr>
        <p:txBody>
          <a:bodyPr/>
          <a:lstStyle/>
          <a:p>
            <a:r>
              <a:rPr lang="cs-CZ" dirty="0" err="1"/>
              <a:t>Wireframe</a:t>
            </a:r>
            <a:endParaRPr lang="cs-CZ" dirty="0"/>
          </a:p>
        </p:txBody>
      </p:sp>
    </p:spTree>
    <p:extLst>
      <p:ext uri="{BB962C8B-B14F-4D97-AF65-F5344CB8AC3E}">
        <p14:creationId xmlns:p14="http://schemas.microsoft.com/office/powerpoint/2010/main" val="40365024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4392488" cy="507703"/>
          </a:xfrm>
        </p:spPr>
        <p:txBody>
          <a:bodyPr/>
          <a:lstStyle/>
          <a:p>
            <a:r>
              <a:rPr lang="cs-CZ" dirty="0" err="1"/>
              <a:t>Wireframe</a:t>
            </a:r>
            <a:r>
              <a:rPr lang="cs-CZ" dirty="0"/>
              <a:t> - </a:t>
            </a:r>
            <a:r>
              <a:rPr lang="cs-CZ" dirty="0">
                <a:hlinkClick r:id="rId3"/>
              </a:rPr>
              <a:t>příklad</a:t>
            </a:r>
            <a:endParaRPr lang="cs-CZ" dirty="0"/>
          </a:p>
        </p:txBody>
      </p:sp>
      <p:pic>
        <p:nvPicPr>
          <p:cNvPr id="1026" name="Picture 2" descr="sketch website wireframe example">
            <a:extLst>
              <a:ext uri="{FF2B5EF4-FFF2-40B4-BE49-F238E27FC236}">
                <a16:creationId xmlns:a16="http://schemas.microsoft.com/office/drawing/2014/main" id="{8929DBF1-4E66-1A3B-A39B-A2C230D05E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771550"/>
            <a:ext cx="5832648" cy="3839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496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059582"/>
            <a:ext cx="8640960" cy="3024336"/>
          </a:xfrm>
          <a:prstGeom prst="rect">
            <a:avLst/>
          </a:prstGeom>
        </p:spPr>
        <p:txBody>
          <a:bodyPr>
            <a:noAutofit/>
          </a:bodyPr>
          <a:lstStyle/>
          <a:p>
            <a:r>
              <a:rPr lang="cs-CZ" sz="2200" dirty="0">
                <a:solidFill>
                  <a:srgbClr val="002060"/>
                </a:solidFill>
              </a:rPr>
              <a:t>A skoro celou tuto historii zaznívají hlasy, že </a:t>
            </a:r>
            <a:r>
              <a:rPr lang="cs-CZ" sz="2200" b="1" dirty="0">
                <a:solidFill>
                  <a:srgbClr val="FF0000"/>
                </a:solidFill>
              </a:rPr>
              <a:t>Facebook umírá</a:t>
            </a:r>
            <a:r>
              <a:rPr lang="cs-CZ" sz="2200" dirty="0">
                <a:solidFill>
                  <a:srgbClr val="002060"/>
                </a:solidFill>
              </a:rPr>
              <a:t>! Je to nuda, je to staré, nic tam není – jen reklamy, bojím se tam psát, jsou tam jen staří, támhle je nějaká </a:t>
            </a:r>
            <a:r>
              <a:rPr lang="cs-CZ" sz="2200" dirty="0" err="1">
                <a:solidFill>
                  <a:srgbClr val="002060"/>
                </a:solidFill>
              </a:rPr>
              <a:t>fancy</a:t>
            </a:r>
            <a:r>
              <a:rPr lang="cs-CZ" sz="2200" dirty="0">
                <a:solidFill>
                  <a:srgbClr val="002060"/>
                </a:solidFill>
              </a:rPr>
              <a:t> </a:t>
            </a:r>
            <a:r>
              <a:rPr lang="cs-CZ" sz="2200" dirty="0" err="1">
                <a:solidFill>
                  <a:srgbClr val="002060"/>
                </a:solidFill>
              </a:rPr>
              <a:t>new</a:t>
            </a:r>
            <a:r>
              <a:rPr lang="cs-CZ" sz="2200" dirty="0">
                <a:solidFill>
                  <a:srgbClr val="002060"/>
                </a:solidFill>
              </a:rPr>
              <a:t> síť atp.</a:t>
            </a:r>
          </a:p>
          <a:p>
            <a:r>
              <a:rPr lang="cs-CZ" altLang="cs-CZ" sz="2200" dirty="0">
                <a:solidFill>
                  <a:srgbClr val="002060"/>
                </a:solidFill>
                <a:latin typeface="Times New Roman" panose="02020603050405020304" pitchFamily="18" charset="0"/>
                <a:cs typeface="Times New Roman" panose="02020603050405020304" pitchFamily="18" charset="0"/>
              </a:rPr>
              <a:t>Jak to, že tedy neumřel?</a:t>
            </a:r>
          </a:p>
          <a:p>
            <a:r>
              <a:rPr lang="cs-CZ" altLang="cs-CZ" sz="2200" dirty="0">
                <a:solidFill>
                  <a:srgbClr val="002060"/>
                </a:solidFill>
                <a:latin typeface="Times New Roman" panose="02020603050405020304" pitchFamily="18" charset="0"/>
                <a:cs typeface="Times New Roman" panose="02020603050405020304" pitchFamily="18" charset="0"/>
              </a:rPr>
              <a:t>Neustálá adaptace! Kupování jiných úspěšných sítí a aplikování jejich nápadů (Instagram – </a:t>
            </a:r>
            <a:r>
              <a:rPr lang="cs-CZ" altLang="cs-CZ" sz="2200" dirty="0" err="1">
                <a:solidFill>
                  <a:srgbClr val="002060"/>
                </a:solidFill>
                <a:latin typeface="Times New Roman" panose="02020603050405020304" pitchFamily="18" charset="0"/>
                <a:cs typeface="Times New Roman" panose="02020603050405020304" pitchFamily="18" charset="0"/>
              </a:rPr>
              <a:t>Reels</a:t>
            </a:r>
            <a:r>
              <a:rPr lang="cs-CZ" altLang="cs-CZ" sz="2200" dirty="0">
                <a:solidFill>
                  <a:srgbClr val="002060"/>
                </a:solidFill>
                <a:latin typeface="Times New Roman" panose="02020603050405020304" pitchFamily="18" charset="0"/>
                <a:cs typeface="Times New Roman" panose="02020603050405020304" pitchFamily="18" charset="0"/>
              </a:rPr>
              <a:t>, WhatsApp – Messenger), kradení nápadů (Snapchat – </a:t>
            </a:r>
            <a:r>
              <a:rPr lang="cs-CZ" altLang="cs-CZ" sz="2200" dirty="0" err="1">
                <a:solidFill>
                  <a:srgbClr val="002060"/>
                </a:solidFill>
                <a:latin typeface="Times New Roman" panose="02020603050405020304" pitchFamily="18" charset="0"/>
                <a:cs typeface="Times New Roman" panose="02020603050405020304" pitchFamily="18" charset="0"/>
              </a:rPr>
              <a:t>Stories</a:t>
            </a:r>
            <a:r>
              <a:rPr lang="cs-CZ" altLang="cs-CZ" sz="2200" dirty="0">
                <a:solidFill>
                  <a:srgbClr val="002060"/>
                </a:solidFill>
                <a:latin typeface="Times New Roman" panose="02020603050405020304" pitchFamily="18" charset="0"/>
                <a:cs typeface="Times New Roman" panose="02020603050405020304" pitchFamily="18" charset="0"/>
              </a:rPr>
              <a:t>, </a:t>
            </a:r>
            <a:r>
              <a:rPr lang="cs-CZ" altLang="cs-CZ" sz="2200" dirty="0" err="1">
                <a:solidFill>
                  <a:srgbClr val="002060"/>
                </a:solidFill>
                <a:latin typeface="Times New Roman" panose="02020603050405020304" pitchFamily="18" charset="0"/>
                <a:cs typeface="Times New Roman" panose="02020603050405020304" pitchFamily="18" charset="0"/>
              </a:rPr>
              <a:t>Threads</a:t>
            </a:r>
            <a:r>
              <a:rPr lang="cs-CZ" altLang="cs-CZ" sz="2200" dirty="0">
                <a:solidFill>
                  <a:srgbClr val="002060"/>
                </a:solidFill>
                <a:latin typeface="Times New Roman" panose="02020603050405020304" pitchFamily="18" charset="0"/>
                <a:cs typeface="Times New Roman" panose="02020603050405020304" pitchFamily="18" charset="0"/>
              </a:rPr>
              <a:t> – kopie Twitteru), ale hlavně neustálý vývoj algoritmu </a:t>
            </a:r>
            <a:r>
              <a:rPr lang="cs-CZ" altLang="cs-CZ" sz="2200" dirty="0" err="1">
                <a:solidFill>
                  <a:srgbClr val="002060"/>
                </a:solidFill>
                <a:latin typeface="Times New Roman" panose="02020603050405020304" pitchFamily="18" charset="0"/>
                <a:cs typeface="Times New Roman" panose="02020603050405020304" pitchFamily="18" charset="0"/>
              </a:rPr>
              <a:t>Feedu</a:t>
            </a:r>
            <a:r>
              <a:rPr lang="cs-CZ" altLang="cs-CZ" sz="2200" dirty="0">
                <a:solidFill>
                  <a:srgbClr val="002060"/>
                </a:solidFill>
                <a:latin typeface="Times New Roman" panose="02020603050405020304" pitchFamily="18" charset="0"/>
                <a:cs typeface="Times New Roman" panose="02020603050405020304" pitchFamily="18" charset="0"/>
              </a:rPr>
              <a:t>, formátů, nových možností apod.</a:t>
            </a:r>
          </a:p>
        </p:txBody>
      </p:sp>
      <p:sp>
        <p:nvSpPr>
          <p:cNvPr id="6" name="Nadpis 5"/>
          <p:cNvSpPr>
            <a:spLocks noGrp="1"/>
          </p:cNvSpPr>
          <p:nvPr>
            <p:ph type="title"/>
          </p:nvPr>
        </p:nvSpPr>
        <p:spPr>
          <a:xfrm>
            <a:off x="179512" y="195486"/>
            <a:ext cx="4392488" cy="507703"/>
          </a:xfrm>
        </p:spPr>
        <p:txBody>
          <a:bodyPr/>
          <a:lstStyle/>
          <a:p>
            <a:r>
              <a:rPr lang="cs-CZ" dirty="0"/>
              <a:t>Rychlá historie</a:t>
            </a:r>
          </a:p>
        </p:txBody>
      </p:sp>
    </p:spTree>
    <p:extLst>
      <p:ext uri="{BB962C8B-B14F-4D97-AF65-F5344CB8AC3E}">
        <p14:creationId xmlns:p14="http://schemas.microsoft.com/office/powerpoint/2010/main" val="7007909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400" dirty="0">
                <a:solidFill>
                  <a:srgbClr val="002060"/>
                </a:solidFill>
              </a:rPr>
              <a:t>Vytvoříme web ve zvoleném CMS systému.</a:t>
            </a:r>
          </a:p>
          <a:p>
            <a:r>
              <a:rPr lang="cs-CZ" sz="2400" dirty="0">
                <a:solidFill>
                  <a:srgbClr val="002060"/>
                </a:solidFill>
              </a:rPr>
              <a:t>Zavedeme zvolenou funkcionalitu.</a:t>
            </a:r>
          </a:p>
          <a:p>
            <a:r>
              <a:rPr lang="cs-CZ" sz="2400" dirty="0">
                <a:solidFill>
                  <a:srgbClr val="002060"/>
                </a:solidFill>
              </a:rPr>
              <a:t>Napojíme systémy a databáze.</a:t>
            </a:r>
          </a:p>
          <a:p>
            <a:endParaRPr lang="cs-CZ" sz="2400" dirty="0">
              <a:solidFill>
                <a:srgbClr val="002060"/>
              </a:solidFill>
            </a:endParaRPr>
          </a:p>
          <a:p>
            <a:r>
              <a:rPr lang="cs-CZ" sz="2400" dirty="0">
                <a:solidFill>
                  <a:srgbClr val="002060"/>
                </a:solidFill>
              </a:rPr>
              <a:t>Podrobnosti v předmětu Design a správa webové stránky.</a:t>
            </a:r>
          </a:p>
        </p:txBody>
      </p:sp>
      <p:sp>
        <p:nvSpPr>
          <p:cNvPr id="6" name="Nadpis 5"/>
          <p:cNvSpPr>
            <a:spLocks noGrp="1"/>
          </p:cNvSpPr>
          <p:nvPr>
            <p:ph type="title"/>
          </p:nvPr>
        </p:nvSpPr>
        <p:spPr>
          <a:xfrm>
            <a:off x="179512" y="195486"/>
            <a:ext cx="4392488" cy="507703"/>
          </a:xfrm>
        </p:spPr>
        <p:txBody>
          <a:bodyPr/>
          <a:lstStyle/>
          <a:p>
            <a:r>
              <a:rPr lang="cs-CZ" dirty="0"/>
              <a:t>Vývoj webu a implementace</a:t>
            </a:r>
          </a:p>
        </p:txBody>
      </p:sp>
    </p:spTree>
    <p:extLst>
      <p:ext uri="{BB962C8B-B14F-4D97-AF65-F5344CB8AC3E}">
        <p14:creationId xmlns:p14="http://schemas.microsoft.com/office/powerpoint/2010/main" val="35132219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400" dirty="0">
                <a:solidFill>
                  <a:srgbClr val="002060"/>
                </a:solidFill>
              </a:rPr>
              <a:t>Otestujte webové stránky v různých prohlížečích a na různých zařízeních, abyste zajistili jejich správnou funkčnost a vzhled.</a:t>
            </a:r>
          </a:p>
          <a:p>
            <a:r>
              <a:rPr lang="cs-CZ" sz="2400" dirty="0">
                <a:solidFill>
                  <a:srgbClr val="002060"/>
                </a:solidFill>
              </a:rPr>
              <a:t>Zkontrolujte, zda všechny odkazy, formuláře a funkce pracují správně.</a:t>
            </a:r>
          </a:p>
          <a:p>
            <a:r>
              <a:rPr lang="cs-CZ" sz="2400" dirty="0">
                <a:solidFill>
                  <a:srgbClr val="002060"/>
                </a:solidFill>
              </a:rPr>
              <a:t>Přidávejte relevantní klíčová slova do obsahu a meta popisů.</a:t>
            </a:r>
          </a:p>
          <a:p>
            <a:r>
              <a:rPr lang="cs-CZ" sz="2400" dirty="0">
                <a:solidFill>
                  <a:srgbClr val="002060"/>
                </a:solidFill>
              </a:rPr>
              <a:t>Ujistěte se, že web je dobře strukturovaný a má srozumitelné URL adresy.</a:t>
            </a:r>
          </a:p>
          <a:p>
            <a:endParaRPr lang="cs-CZ" sz="2400" dirty="0">
              <a:solidFill>
                <a:srgbClr val="002060"/>
              </a:solidFill>
            </a:endParaRPr>
          </a:p>
          <a:p>
            <a:r>
              <a:rPr lang="cs-CZ" sz="2400" dirty="0">
                <a:solidFill>
                  <a:srgbClr val="002060"/>
                </a:solidFill>
              </a:rPr>
              <a:t>Pokud jsme spokojeni – web PUBLIKUJEME! (Gratuluji </a:t>
            </a:r>
            <a:r>
              <a:rPr lang="cs-CZ" sz="2400" dirty="0">
                <a:solidFill>
                  <a:srgbClr val="002060"/>
                </a:solidFill>
                <a:sym typeface="Wingdings" panose="05000000000000000000" pitchFamily="2" charset="2"/>
              </a:rPr>
              <a:t> </a:t>
            </a:r>
            <a:endParaRPr lang="cs-CZ" sz="2400" dirty="0">
              <a:solidFill>
                <a:srgbClr val="002060"/>
              </a:solidFill>
            </a:endParaRPr>
          </a:p>
        </p:txBody>
      </p:sp>
      <p:sp>
        <p:nvSpPr>
          <p:cNvPr id="6" name="Nadpis 5"/>
          <p:cNvSpPr>
            <a:spLocks noGrp="1"/>
          </p:cNvSpPr>
          <p:nvPr>
            <p:ph type="title"/>
          </p:nvPr>
        </p:nvSpPr>
        <p:spPr>
          <a:xfrm>
            <a:off x="179512" y="195486"/>
            <a:ext cx="4392488" cy="507703"/>
          </a:xfrm>
        </p:spPr>
        <p:txBody>
          <a:bodyPr/>
          <a:lstStyle/>
          <a:p>
            <a:r>
              <a:rPr lang="cs-CZ" dirty="0"/>
              <a:t>Testování webu a optimalizace</a:t>
            </a:r>
          </a:p>
        </p:txBody>
      </p:sp>
    </p:spTree>
    <p:extLst>
      <p:ext uri="{BB962C8B-B14F-4D97-AF65-F5344CB8AC3E}">
        <p14:creationId xmlns:p14="http://schemas.microsoft.com/office/powerpoint/2010/main" val="379524137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400" dirty="0">
                <a:solidFill>
                  <a:srgbClr val="002060"/>
                </a:solidFill>
              </a:rPr>
              <a:t>Je důležité mít na paměti, že tvorba webu je kontinuální proces. </a:t>
            </a:r>
          </a:p>
          <a:p>
            <a:r>
              <a:rPr lang="cs-CZ" sz="2400" dirty="0">
                <a:solidFill>
                  <a:srgbClr val="002060"/>
                </a:solidFill>
              </a:rPr>
              <a:t>Web již žije a my vidíme data v Google </a:t>
            </a:r>
            <a:r>
              <a:rPr lang="cs-CZ" sz="2400" dirty="0" err="1">
                <a:solidFill>
                  <a:srgbClr val="002060"/>
                </a:solidFill>
              </a:rPr>
              <a:t>Analytics</a:t>
            </a:r>
            <a:r>
              <a:rPr lang="cs-CZ" sz="2400" dirty="0">
                <a:solidFill>
                  <a:srgbClr val="002060"/>
                </a:solidFill>
              </a:rPr>
              <a:t>, dostáváme zpětnou vazbu od zákazníků, sledujeme konkurenční řešení apod.</a:t>
            </a:r>
          </a:p>
          <a:p>
            <a:r>
              <a:rPr lang="cs-CZ" sz="2400" dirty="0">
                <a:solidFill>
                  <a:srgbClr val="002060"/>
                </a:solidFill>
              </a:rPr>
              <a:t>Pravidelně aktualizujeme obsah a zabezpečení webu.</a:t>
            </a:r>
          </a:p>
          <a:p>
            <a:r>
              <a:rPr lang="cs-CZ" sz="2400" dirty="0">
                <a:solidFill>
                  <a:srgbClr val="002060"/>
                </a:solidFill>
              </a:rPr>
              <a:t>Zálohujeme soubory a databázi.</a:t>
            </a:r>
          </a:p>
          <a:p>
            <a:r>
              <a:rPr lang="cs-CZ" sz="2400" dirty="0">
                <a:solidFill>
                  <a:srgbClr val="002060"/>
                </a:solidFill>
              </a:rPr>
              <a:t>Reagujte na zpětnou vazbu uživatelů a sledujte výkon webu.</a:t>
            </a:r>
          </a:p>
        </p:txBody>
      </p:sp>
      <p:sp>
        <p:nvSpPr>
          <p:cNvPr id="6" name="Nadpis 5"/>
          <p:cNvSpPr>
            <a:spLocks noGrp="1"/>
          </p:cNvSpPr>
          <p:nvPr>
            <p:ph type="title"/>
          </p:nvPr>
        </p:nvSpPr>
        <p:spPr>
          <a:xfrm>
            <a:off x="179512" y="195486"/>
            <a:ext cx="4392488" cy="507703"/>
          </a:xfrm>
        </p:spPr>
        <p:txBody>
          <a:bodyPr/>
          <a:lstStyle/>
          <a:p>
            <a:r>
              <a:rPr lang="cs-CZ" dirty="0"/>
              <a:t>Udržování a aktualizace</a:t>
            </a:r>
          </a:p>
        </p:txBody>
      </p:sp>
    </p:spTree>
    <p:extLst>
      <p:ext uri="{BB962C8B-B14F-4D97-AF65-F5344CB8AC3E}">
        <p14:creationId xmlns:p14="http://schemas.microsoft.com/office/powerpoint/2010/main" val="242354719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latin typeface="Times New Roman" panose="02020603050405020304" pitchFamily="18" charset="0"/>
                <a:cs typeface="Times New Roman" panose="02020603050405020304" pitchFamily="18" charset="0"/>
              </a:rPr>
              <a:t>Nakreslit svůj web - na papír - na šířku - každý list jedna stránka</a:t>
            </a:r>
          </a:p>
          <a:p>
            <a:r>
              <a:rPr lang="cs-CZ" sz="2000" dirty="0">
                <a:solidFill>
                  <a:srgbClr val="002060"/>
                </a:solidFill>
                <a:latin typeface="Times New Roman" panose="02020603050405020304" pitchFamily="18" charset="0"/>
                <a:cs typeface="Times New Roman" panose="02020603050405020304" pitchFamily="18" charset="0"/>
              </a:rPr>
              <a:t>Nabízíte služby v oblasti e-marketingu</a:t>
            </a:r>
          </a:p>
          <a:p>
            <a:r>
              <a:rPr lang="cs-CZ" sz="2000" dirty="0">
                <a:solidFill>
                  <a:srgbClr val="002060"/>
                </a:solidFill>
                <a:latin typeface="Times New Roman" panose="02020603050405020304" pitchFamily="18" charset="0"/>
                <a:cs typeface="Times New Roman" panose="02020603050405020304" pitchFamily="18" charset="0"/>
              </a:rPr>
              <a:t>Stránky</a:t>
            </a:r>
          </a:p>
          <a:p>
            <a:r>
              <a:rPr lang="cs-CZ" sz="2000" dirty="0">
                <a:solidFill>
                  <a:srgbClr val="002060"/>
                </a:solidFill>
                <a:latin typeface="Times New Roman" panose="02020603050405020304" pitchFamily="18" charset="0"/>
                <a:cs typeface="Times New Roman" panose="02020603050405020304" pitchFamily="18" charset="0"/>
              </a:rPr>
              <a:t>Domovská stránka - design + hlavní sdělení (</a:t>
            </a:r>
            <a:r>
              <a:rPr lang="cs-CZ" sz="2000" dirty="0" err="1">
                <a:solidFill>
                  <a:srgbClr val="002060"/>
                </a:solidFill>
                <a:latin typeface="Times New Roman" panose="02020603050405020304" pitchFamily="18" charset="0"/>
                <a:cs typeface="Times New Roman" panose="02020603050405020304" pitchFamily="18" charset="0"/>
              </a:rPr>
              <a:t>claim</a:t>
            </a:r>
            <a:r>
              <a:rPr lang="cs-CZ" sz="2000" dirty="0">
                <a:solidFill>
                  <a:srgbClr val="002060"/>
                </a:solidFill>
                <a:latin typeface="Times New Roman" panose="02020603050405020304" pitchFamily="18" charset="0"/>
                <a:cs typeface="Times New Roman" panose="02020603050405020304" pitchFamily="18" charset="0"/>
              </a:rPr>
              <a:t>) - představení služby</a:t>
            </a:r>
          </a:p>
          <a:p>
            <a:r>
              <a:rPr lang="cs-CZ" sz="2000" dirty="0">
                <a:solidFill>
                  <a:srgbClr val="002060"/>
                </a:solidFill>
                <a:latin typeface="Times New Roman" panose="02020603050405020304" pitchFamily="18" charset="0"/>
                <a:cs typeface="Times New Roman" panose="02020603050405020304" pitchFamily="18" charset="0"/>
              </a:rPr>
              <a:t>Představení - kdo jste? Co děláte? Proč bych si vás měl “koupit”?</a:t>
            </a:r>
          </a:p>
          <a:p>
            <a:r>
              <a:rPr lang="cs-CZ" sz="2000" dirty="0">
                <a:solidFill>
                  <a:srgbClr val="002060"/>
                </a:solidFill>
                <a:latin typeface="Times New Roman" panose="02020603050405020304" pitchFamily="18" charset="0"/>
                <a:cs typeface="Times New Roman" panose="02020603050405020304" pitchFamily="18" charset="0"/>
              </a:rPr>
              <a:t>Popis služby - co nabízíte? Jaké konkrétní služby? Kolik stojí?</a:t>
            </a:r>
          </a:p>
          <a:p>
            <a:r>
              <a:rPr lang="cs-CZ" sz="2000" dirty="0">
                <a:solidFill>
                  <a:srgbClr val="002060"/>
                </a:solidFill>
                <a:latin typeface="Times New Roman" panose="02020603050405020304" pitchFamily="18" charset="0"/>
                <a:cs typeface="Times New Roman" panose="02020603050405020304" pitchFamily="18" charset="0"/>
              </a:rPr>
              <a:t>Blog - Jaké články byste napsali pro podporu prodeje? 5 témat (nadpisů)</a:t>
            </a:r>
          </a:p>
          <a:p>
            <a:r>
              <a:rPr lang="cs-CZ" sz="2000" dirty="0">
                <a:solidFill>
                  <a:srgbClr val="002060"/>
                </a:solidFill>
                <a:latin typeface="Times New Roman" panose="02020603050405020304" pitchFamily="18" charset="0"/>
                <a:cs typeface="Times New Roman" panose="02020603050405020304" pitchFamily="18" charset="0"/>
              </a:rPr>
              <a:t>Jak byste na web přiváděli zákazníky? Aspoň 3 marketingové kanály</a:t>
            </a:r>
          </a:p>
          <a:p>
            <a:endParaRPr lang="cs-CZ" altLang="cs-CZ" sz="20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3888432" cy="507703"/>
          </a:xfrm>
        </p:spPr>
        <p:txBody>
          <a:bodyPr/>
          <a:lstStyle/>
          <a:p>
            <a:r>
              <a:rPr lang="cs-CZ" dirty="0"/>
              <a:t>Úkol č. 5 do seminární práce</a:t>
            </a:r>
          </a:p>
        </p:txBody>
      </p:sp>
    </p:spTree>
    <p:extLst>
      <p:ext uri="{BB962C8B-B14F-4D97-AF65-F5344CB8AC3E}">
        <p14:creationId xmlns:p14="http://schemas.microsoft.com/office/powerpoint/2010/main" val="13006993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263" y="555525"/>
            <a:ext cx="1699500" cy="1325611"/>
          </a:xfrm>
          <a:prstGeom prst="rect">
            <a:avLst/>
          </a:prstGeom>
        </p:spPr>
      </p:pic>
      <p:sp>
        <p:nvSpPr>
          <p:cNvPr id="7" name="Obdélník 6"/>
          <p:cNvSpPr/>
          <p:nvPr/>
        </p:nvSpPr>
        <p:spPr>
          <a:xfrm>
            <a:off x="251520" y="252626"/>
            <a:ext cx="561662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467544" y="699542"/>
            <a:ext cx="5112568" cy="2160240"/>
          </a:xfrm>
          <a:prstGeom prst="rect">
            <a:avLst/>
          </a:prstGeom>
        </p:spPr>
        <p:txBody>
          <a:bodyPr anchor="t">
            <a:normAutofit/>
          </a:bodyPr>
          <a:lstStyle/>
          <a:p>
            <a:pPr algn="l"/>
            <a:r>
              <a:rPr lang="cs-CZ" sz="4000" b="1" dirty="0">
                <a:solidFill>
                  <a:schemeClr val="bg1"/>
                </a:solidFill>
                <a:latin typeface="Times New Roman" panose="02020603050405020304" pitchFamily="18" charset="0"/>
                <a:cs typeface="Times New Roman" panose="02020603050405020304" pitchFamily="18" charset="0"/>
              </a:rPr>
              <a:t>Influencer marketing</a:t>
            </a:r>
          </a:p>
        </p:txBody>
      </p:sp>
      <p:sp>
        <p:nvSpPr>
          <p:cNvPr id="9" name="Podnadpis 2"/>
          <p:cNvSpPr txBox="1">
            <a:spLocks/>
          </p:cNvSpPr>
          <p:nvPr/>
        </p:nvSpPr>
        <p:spPr>
          <a:xfrm>
            <a:off x="6228184" y="4083918"/>
            <a:ext cx="2604505" cy="79208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1200" b="1" dirty="0">
                <a:solidFill>
                  <a:srgbClr val="307871"/>
                </a:solidFill>
                <a:latin typeface="Times New Roman" panose="02020603050405020304" pitchFamily="18" charset="0"/>
                <a:cs typeface="Times New Roman" panose="02020603050405020304" pitchFamily="18" charset="0"/>
              </a:rPr>
              <a:t>Ing. Veronika Kopřivová, Ph.D.</a:t>
            </a:r>
          </a:p>
          <a:p>
            <a:pPr algn="r"/>
            <a:r>
              <a:rPr lang="cs-CZ" altLang="cs-CZ" sz="1200" dirty="0">
                <a:solidFill>
                  <a:srgbClr val="307871"/>
                </a:solidFill>
                <a:latin typeface="Times New Roman" panose="02020603050405020304" pitchFamily="18" charset="0"/>
                <a:cs typeface="Times New Roman" panose="02020603050405020304" pitchFamily="18" charset="0"/>
              </a:rPr>
              <a:t>E-marketing</a:t>
            </a:r>
          </a:p>
        </p:txBody>
      </p:sp>
    </p:spTree>
    <p:extLst>
      <p:ext uri="{BB962C8B-B14F-4D97-AF65-F5344CB8AC3E}">
        <p14:creationId xmlns:p14="http://schemas.microsoft.com/office/powerpoint/2010/main" val="309033053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1584" y="267494"/>
            <a:ext cx="7508768" cy="792088"/>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6" name="Nadpis 1"/>
          <p:cNvSpPr txBox="1">
            <a:spLocks/>
          </p:cNvSpPr>
          <p:nvPr/>
        </p:nvSpPr>
        <p:spPr>
          <a:xfrm>
            <a:off x="231584" y="411510"/>
            <a:ext cx="7508767"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Co je influencer marketing?</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3" name="Obdĺžnik 2">
            <a:extLst>
              <a:ext uri="{FF2B5EF4-FFF2-40B4-BE49-F238E27FC236}">
                <a16:creationId xmlns:a16="http://schemas.microsoft.com/office/drawing/2014/main" id="{EC191CD4-A160-42D5-A449-53AE3DC5E643}"/>
              </a:ext>
            </a:extLst>
          </p:cNvPr>
          <p:cNvSpPr/>
          <p:nvPr/>
        </p:nvSpPr>
        <p:spPr>
          <a:xfrm>
            <a:off x="169544" y="1471276"/>
            <a:ext cx="8804912" cy="2396618"/>
          </a:xfrm>
          <a:prstGeom prst="rect">
            <a:avLst/>
          </a:prstGeom>
        </p:spPr>
        <p:txBody>
          <a:bodyPr wrap="square">
            <a:spAutoFit/>
          </a:bodyPr>
          <a:lstStyle/>
          <a:p>
            <a:pPr marL="285750" indent="-285750">
              <a:lnSpc>
                <a:spcPct val="150000"/>
              </a:lnSpc>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Marketingový nástroj, který využívá vlivných osobností k propagaci výrobku, služby nebo značky.</a:t>
            </a:r>
          </a:p>
          <a:p>
            <a:pPr marL="285750" indent="-285750">
              <a:lnSpc>
                <a:spcPct val="150000"/>
              </a:lnSpc>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Lavinově se šířící způsob získávání trhu.</a:t>
            </a:r>
          </a:p>
          <a:p>
            <a:pPr>
              <a:lnSpc>
                <a:spcPct val="150000"/>
              </a:lnSpc>
              <a:spcAft>
                <a:spcPts val="2000"/>
              </a:spcAft>
              <a:buClr>
                <a:srgbClr val="000000"/>
              </a:buClr>
            </a:pPr>
            <a:endParaRPr lang="cs-CZ" sz="2000" b="1" dirty="0">
              <a:solidFill>
                <a:srgbClr val="000000"/>
              </a:solidFill>
              <a:latin typeface="TimesNewRomanPS-BoldMT"/>
            </a:endParaRPr>
          </a:p>
        </p:txBody>
      </p:sp>
      <p:pic>
        <p:nvPicPr>
          <p:cNvPr id="5" name="Obrázok 4">
            <a:extLst>
              <a:ext uri="{FF2B5EF4-FFF2-40B4-BE49-F238E27FC236}">
                <a16:creationId xmlns:a16="http://schemas.microsoft.com/office/drawing/2014/main" id="{27532B46-EC27-4F05-B3DA-0A7B251767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080" y="2408456"/>
            <a:ext cx="3517368" cy="1840755"/>
          </a:xfrm>
          <a:prstGeom prst="rect">
            <a:avLst/>
          </a:prstGeom>
        </p:spPr>
      </p:pic>
      <p:sp>
        <p:nvSpPr>
          <p:cNvPr id="8" name="Obdĺžnik 7">
            <a:extLst>
              <a:ext uri="{FF2B5EF4-FFF2-40B4-BE49-F238E27FC236}">
                <a16:creationId xmlns:a16="http://schemas.microsoft.com/office/drawing/2014/main" id="{052B80E1-71D9-46F2-89CC-6B51184EFA2A}"/>
              </a:ext>
            </a:extLst>
          </p:cNvPr>
          <p:cNvSpPr/>
          <p:nvPr/>
        </p:nvSpPr>
        <p:spPr>
          <a:xfrm>
            <a:off x="5885220" y="4270325"/>
            <a:ext cx="2331087" cy="461665"/>
          </a:xfrm>
          <a:prstGeom prst="rect">
            <a:avLst/>
          </a:prstGeom>
        </p:spPr>
        <p:txBody>
          <a:bodyPr wrap="none">
            <a:spAutoFit/>
          </a:bodyPr>
          <a:lstStyle/>
          <a:p>
            <a:r>
              <a:rPr lang="cs-CZ" sz="2400" b="1" dirty="0">
                <a:latin typeface="+mj-lt"/>
                <a:ea typeface="Calibri" panose="020F0502020204030204" pitchFamily="34" charset="0"/>
                <a:cs typeface="Arial" panose="020B0604020202020204" pitchFamily="34" charset="0"/>
              </a:rPr>
              <a:t>#</a:t>
            </a:r>
            <a:r>
              <a:rPr lang="cs-CZ" sz="2400" b="1" dirty="0" err="1">
                <a:latin typeface="+mj-lt"/>
                <a:ea typeface="Calibri" panose="020F0502020204030204" pitchFamily="34" charset="0"/>
                <a:cs typeface="Arial" panose="020B0604020202020204" pitchFamily="34" charset="0"/>
              </a:rPr>
              <a:t>spoluprace</a:t>
            </a:r>
            <a:r>
              <a:rPr lang="cs-CZ" sz="2400" b="1" dirty="0">
                <a:latin typeface="+mj-lt"/>
                <a:ea typeface="Calibri" panose="020F0502020204030204" pitchFamily="34" charset="0"/>
                <a:cs typeface="Arial" panose="020B0604020202020204" pitchFamily="34" charset="0"/>
              </a:rPr>
              <a:t> #ad</a:t>
            </a:r>
            <a:endParaRPr lang="cs-CZ" sz="2400" b="1" dirty="0">
              <a:latin typeface="+mj-lt"/>
            </a:endParaRPr>
          </a:p>
        </p:txBody>
      </p:sp>
      <p:sp>
        <p:nvSpPr>
          <p:cNvPr id="9" name="Obdĺžnik 8">
            <a:extLst>
              <a:ext uri="{FF2B5EF4-FFF2-40B4-BE49-F238E27FC236}">
                <a16:creationId xmlns:a16="http://schemas.microsoft.com/office/drawing/2014/main" id="{A271B11D-287D-4057-A219-724F1E4CE53A}"/>
              </a:ext>
            </a:extLst>
          </p:cNvPr>
          <p:cNvSpPr/>
          <p:nvPr/>
        </p:nvSpPr>
        <p:spPr>
          <a:xfrm>
            <a:off x="169544" y="3411622"/>
            <a:ext cx="4921178" cy="960328"/>
          </a:xfrm>
          <a:prstGeom prst="rect">
            <a:avLst/>
          </a:prstGeom>
        </p:spPr>
        <p:txBody>
          <a:bodyPr wrap="square">
            <a:spAutoFit/>
          </a:bodyPr>
          <a:lstStyle/>
          <a:p>
            <a:pPr marL="285750" indent="-285750">
              <a:lnSpc>
                <a:spcPct val="150000"/>
              </a:lnSpc>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Z pohledu práva je na influencer marketing nahlíženo jako na reklamu.</a:t>
            </a:r>
          </a:p>
        </p:txBody>
      </p:sp>
    </p:spTree>
    <p:extLst>
      <p:ext uri="{BB962C8B-B14F-4D97-AF65-F5344CB8AC3E}">
        <p14:creationId xmlns:p14="http://schemas.microsoft.com/office/powerpoint/2010/main" val="326092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1969744" y="406378"/>
            <a:ext cx="4032448"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Motivace ke komunikaci</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3" name="Obdĺžnik 2">
            <a:extLst>
              <a:ext uri="{FF2B5EF4-FFF2-40B4-BE49-F238E27FC236}">
                <a16:creationId xmlns:a16="http://schemas.microsoft.com/office/drawing/2014/main" id="{EC191CD4-A160-42D5-A449-53AE3DC5E643}"/>
              </a:ext>
            </a:extLst>
          </p:cNvPr>
          <p:cNvSpPr/>
          <p:nvPr/>
        </p:nvSpPr>
        <p:spPr>
          <a:xfrm>
            <a:off x="231584" y="1360746"/>
            <a:ext cx="7868808" cy="3371244"/>
          </a:xfrm>
          <a:prstGeom prst="rect">
            <a:avLst/>
          </a:prstGeom>
        </p:spPr>
        <p:txBody>
          <a:bodyPr wrap="square">
            <a:spAutoFit/>
          </a:bodyPr>
          <a:lstStyle/>
          <a:p>
            <a:pPr marL="285750" indent="-285750">
              <a:lnSpc>
                <a:spcPct val="150000"/>
              </a:lnSpc>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Kdokoli, kdo má určitý vliv a dosah na své specifické publikum.</a:t>
            </a:r>
          </a:p>
          <a:p>
            <a:pPr marL="285750" indent="-285750">
              <a:lnSpc>
                <a:spcPct val="150000"/>
              </a:lnSpc>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Novinář, celebrita, sportovec, odborník na určitou oblast</a:t>
            </a:r>
            <a:r>
              <a:rPr lang="sk-SK" sz="2000" b="1" dirty="0">
                <a:solidFill>
                  <a:srgbClr val="000000"/>
                </a:solidFill>
                <a:latin typeface="TimesNewRomanPS-BoldMT"/>
              </a:rPr>
              <a:t>...</a:t>
            </a:r>
          </a:p>
          <a:p>
            <a:pPr marL="285750" indent="-285750">
              <a:lnSpc>
                <a:spcPct val="150000"/>
              </a:lnSpc>
              <a:spcAft>
                <a:spcPts val="2000"/>
              </a:spcAft>
              <a:buClr>
                <a:srgbClr val="000000"/>
              </a:buClr>
              <a:buFont typeface="Wingdings" panose="05000000000000000000" pitchFamily="2" charset="2"/>
              <a:buChar char="Ø"/>
            </a:pPr>
            <a:r>
              <a:rPr lang="sk-SK" sz="2000" b="1" dirty="0">
                <a:solidFill>
                  <a:srgbClr val="000000"/>
                </a:solidFill>
                <a:latin typeface="TimesNewRomanPS-BoldMT"/>
              </a:rPr>
              <a:t>Platón, Sokrates, Aristoteles, </a:t>
            </a:r>
            <a:r>
              <a:rPr lang="cs-CZ" sz="2000" b="1" dirty="0">
                <a:solidFill>
                  <a:srgbClr val="000000"/>
                </a:solidFill>
                <a:latin typeface="TimesNewRomanPS-BoldMT"/>
              </a:rPr>
              <a:t>Jan</a:t>
            </a:r>
            <a:r>
              <a:rPr lang="sk-SK" sz="2000" b="1" dirty="0">
                <a:solidFill>
                  <a:srgbClr val="000000"/>
                </a:solidFill>
                <a:latin typeface="TimesNewRomanPS-BoldMT"/>
              </a:rPr>
              <a:t> Hus...</a:t>
            </a:r>
          </a:p>
          <a:p>
            <a:pPr marL="285750" indent="-285750">
              <a:lnSpc>
                <a:spcPct val="150000"/>
              </a:lnSpc>
              <a:spcAft>
                <a:spcPts val="2000"/>
              </a:spcAft>
              <a:buClr>
                <a:srgbClr val="000000"/>
              </a:buClr>
              <a:buFont typeface="Wingdings" panose="05000000000000000000" pitchFamily="2" charset="2"/>
              <a:buChar char="Ø"/>
            </a:pPr>
            <a:r>
              <a:rPr lang="sk-SK" sz="2000" b="1" dirty="0" err="1">
                <a:solidFill>
                  <a:srgbClr val="000000"/>
                </a:solidFill>
                <a:latin typeface="TimesNewRomanPS-BoldMT"/>
              </a:rPr>
              <a:t>Nancy</a:t>
            </a:r>
            <a:r>
              <a:rPr lang="sk-SK" sz="2000" b="1" dirty="0">
                <a:solidFill>
                  <a:srgbClr val="000000"/>
                </a:solidFill>
                <a:latin typeface="TimesNewRomanPS-BoldMT"/>
              </a:rPr>
              <a:t> Green – Davis </a:t>
            </a:r>
            <a:r>
              <a:rPr lang="sk-SK" sz="2000" b="1" dirty="0" err="1">
                <a:solidFill>
                  <a:srgbClr val="000000"/>
                </a:solidFill>
                <a:latin typeface="TimesNewRomanPS-BoldMT"/>
              </a:rPr>
              <a:t>Milling</a:t>
            </a:r>
            <a:r>
              <a:rPr lang="sk-SK" sz="2000" b="1" dirty="0">
                <a:solidFill>
                  <a:srgbClr val="000000"/>
                </a:solidFill>
                <a:latin typeface="TimesNewRomanPS-BoldMT"/>
              </a:rPr>
              <a:t> </a:t>
            </a:r>
            <a:r>
              <a:rPr lang="sk-SK" sz="2000" b="1" dirty="0" err="1">
                <a:solidFill>
                  <a:srgbClr val="000000"/>
                </a:solidFill>
                <a:latin typeface="TimesNewRomanPS-BoldMT"/>
              </a:rPr>
              <a:t>Company</a:t>
            </a:r>
            <a:r>
              <a:rPr lang="sk-SK" sz="2000" b="1" dirty="0">
                <a:solidFill>
                  <a:srgbClr val="000000"/>
                </a:solidFill>
                <a:latin typeface="TimesNewRomanPS-BoldMT"/>
              </a:rPr>
              <a:t>.</a:t>
            </a:r>
          </a:p>
          <a:p>
            <a:pPr marL="285750" indent="-285750">
              <a:lnSpc>
                <a:spcPct val="150000"/>
              </a:lnSpc>
              <a:spcAft>
                <a:spcPts val="2000"/>
              </a:spcAft>
              <a:buClr>
                <a:srgbClr val="000000"/>
              </a:buClr>
              <a:buFont typeface="Wingdings" panose="05000000000000000000" pitchFamily="2" charset="2"/>
              <a:buChar char="Ø"/>
            </a:pPr>
            <a:r>
              <a:rPr lang="sk-SK" sz="2000" b="1" dirty="0">
                <a:solidFill>
                  <a:srgbClr val="000000"/>
                </a:solidFill>
                <a:latin typeface="TimesNewRomanPS-BoldMT"/>
              </a:rPr>
              <a:t>Influencer x </a:t>
            </a:r>
            <a:r>
              <a:rPr lang="cs-CZ" sz="2000" b="1" dirty="0">
                <a:solidFill>
                  <a:srgbClr val="000000"/>
                </a:solidFill>
                <a:latin typeface="TimesNewRomanPS-BoldMT"/>
              </a:rPr>
              <a:t>Ambasador</a:t>
            </a:r>
          </a:p>
        </p:txBody>
      </p:sp>
      <p:sp>
        <p:nvSpPr>
          <p:cNvPr id="8" name="Obdélník 1">
            <a:extLst>
              <a:ext uri="{FF2B5EF4-FFF2-40B4-BE49-F238E27FC236}">
                <a16:creationId xmlns:a16="http://schemas.microsoft.com/office/drawing/2014/main" id="{6EC465A5-6E4D-4ED2-A004-556C1637804F}"/>
              </a:ext>
            </a:extLst>
          </p:cNvPr>
          <p:cNvSpPr/>
          <p:nvPr/>
        </p:nvSpPr>
        <p:spPr>
          <a:xfrm>
            <a:off x="231584" y="267494"/>
            <a:ext cx="7508768" cy="792088"/>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9" name="Nadpis 1">
            <a:extLst>
              <a:ext uri="{FF2B5EF4-FFF2-40B4-BE49-F238E27FC236}">
                <a16:creationId xmlns:a16="http://schemas.microsoft.com/office/drawing/2014/main" id="{A3BD9555-1B43-41E8-8AA4-B5A57FADE9B2}"/>
              </a:ext>
            </a:extLst>
          </p:cNvPr>
          <p:cNvSpPr txBox="1">
            <a:spLocks/>
          </p:cNvSpPr>
          <p:nvPr/>
        </p:nvSpPr>
        <p:spPr>
          <a:xfrm>
            <a:off x="231584" y="411510"/>
            <a:ext cx="7508767"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Kdo může být influencerem?</a:t>
            </a:r>
          </a:p>
        </p:txBody>
      </p:sp>
    </p:spTree>
    <p:extLst>
      <p:ext uri="{BB962C8B-B14F-4D97-AF65-F5344CB8AC3E}">
        <p14:creationId xmlns:p14="http://schemas.microsoft.com/office/powerpoint/2010/main" val="71816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1969744" y="406378"/>
            <a:ext cx="4032448"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Motivace ke komunikaci</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3" name="Obdĺžnik 2">
            <a:extLst>
              <a:ext uri="{FF2B5EF4-FFF2-40B4-BE49-F238E27FC236}">
                <a16:creationId xmlns:a16="http://schemas.microsoft.com/office/drawing/2014/main" id="{EC191CD4-A160-42D5-A449-53AE3DC5E643}"/>
              </a:ext>
            </a:extLst>
          </p:cNvPr>
          <p:cNvSpPr/>
          <p:nvPr/>
        </p:nvSpPr>
        <p:spPr>
          <a:xfrm>
            <a:off x="231584" y="1111535"/>
            <a:ext cx="8912416" cy="3909853"/>
          </a:xfrm>
          <a:prstGeom prst="rect">
            <a:avLst/>
          </a:prstGeom>
        </p:spPr>
        <p:txBody>
          <a:bodyPr wrap="square">
            <a:spAutoFit/>
          </a:bodyPr>
          <a:lstStyle/>
          <a:p>
            <a:pPr marL="285750" indent="-285750">
              <a:lnSpc>
                <a:spcPct val="150000"/>
              </a:lnSpc>
              <a:spcAft>
                <a:spcPts val="1000"/>
              </a:spcAft>
              <a:buClr>
                <a:srgbClr val="000000"/>
              </a:buClr>
              <a:buFont typeface="Wingdings" panose="05000000000000000000" pitchFamily="2" charset="2"/>
              <a:buChar char="Ø"/>
            </a:pPr>
            <a:r>
              <a:rPr lang="sk-SK" sz="2000" b="1" dirty="0">
                <a:solidFill>
                  <a:srgbClr val="000000"/>
                </a:solidFill>
                <a:latin typeface="TimesNewRomanPS-BoldMT"/>
              </a:rPr>
              <a:t>Roboti – </a:t>
            </a:r>
            <a:r>
              <a:rPr lang="sk-SK" sz="2000" b="1" dirty="0" err="1">
                <a:solidFill>
                  <a:srgbClr val="000000"/>
                </a:solidFill>
                <a:latin typeface="TimesNewRomanPS-BoldMT"/>
              </a:rPr>
              <a:t>virtuální</a:t>
            </a:r>
            <a:r>
              <a:rPr lang="sk-SK" sz="2000" b="1" dirty="0">
                <a:solidFill>
                  <a:srgbClr val="000000"/>
                </a:solidFill>
                <a:latin typeface="TimesNewRomanPS-BoldMT"/>
              </a:rPr>
              <a:t> </a:t>
            </a:r>
            <a:r>
              <a:rPr lang="sk-SK" sz="2000" b="1" dirty="0" err="1">
                <a:solidFill>
                  <a:srgbClr val="000000"/>
                </a:solidFill>
                <a:latin typeface="TimesNewRomanPS-BoldMT"/>
              </a:rPr>
              <a:t>influenceři</a:t>
            </a:r>
            <a:r>
              <a:rPr lang="sk-SK" sz="2000" b="1" dirty="0">
                <a:solidFill>
                  <a:srgbClr val="000000"/>
                </a:solidFill>
                <a:latin typeface="TimesNewRomanPS-BoldMT"/>
              </a:rPr>
              <a:t> </a:t>
            </a:r>
            <a:r>
              <a:rPr lang="sk-SK" sz="2000" b="1" dirty="0" err="1">
                <a:solidFill>
                  <a:srgbClr val="000000"/>
                </a:solidFill>
                <a:latin typeface="TimesNewRomanPS-BoldMT"/>
              </a:rPr>
              <a:t>vytvoření</a:t>
            </a:r>
            <a:r>
              <a:rPr lang="sk-SK" sz="2000" b="1" dirty="0">
                <a:solidFill>
                  <a:srgbClr val="000000"/>
                </a:solidFill>
                <a:latin typeface="TimesNewRomanPS-BoldMT"/>
              </a:rPr>
              <a:t> v grafických </a:t>
            </a:r>
            <a:r>
              <a:rPr lang="sk-SK" sz="2000" b="1" dirty="0" err="1">
                <a:solidFill>
                  <a:srgbClr val="000000"/>
                </a:solidFill>
                <a:latin typeface="TimesNewRomanPS-BoldMT"/>
              </a:rPr>
              <a:t>studiích</a:t>
            </a:r>
            <a:r>
              <a:rPr lang="sk-SK" sz="2000" b="1" dirty="0">
                <a:solidFill>
                  <a:srgbClr val="000000"/>
                </a:solidFill>
                <a:latin typeface="TimesNewRomanPS-BoldMT"/>
              </a:rPr>
              <a:t>.</a:t>
            </a:r>
            <a:endParaRPr lang="cs-CZ" sz="2000" b="1" dirty="0">
              <a:solidFill>
                <a:srgbClr val="000000"/>
              </a:solidFill>
              <a:latin typeface="TimesNewRomanPS-BoldMT"/>
            </a:endParaRPr>
          </a:p>
          <a:p>
            <a:pPr marL="285750" indent="-285750">
              <a:lnSpc>
                <a:spcPct val="150000"/>
              </a:lnSpc>
              <a:spcAft>
                <a:spcPts val="1000"/>
              </a:spcAft>
              <a:buClr>
                <a:srgbClr val="000000"/>
              </a:buClr>
              <a:buFont typeface="Wingdings" panose="05000000000000000000" pitchFamily="2" charset="2"/>
              <a:buChar char="Ø"/>
            </a:pPr>
            <a:r>
              <a:rPr lang="sk-SK" sz="2000" b="1" dirty="0" err="1">
                <a:solidFill>
                  <a:srgbClr val="000000"/>
                </a:solidFill>
                <a:latin typeface="TimesNewRomanPS-BoldMT"/>
              </a:rPr>
              <a:t>Nemějí</a:t>
            </a:r>
            <a:r>
              <a:rPr lang="sk-SK" sz="2000" b="1" dirty="0">
                <a:solidFill>
                  <a:srgbClr val="000000"/>
                </a:solidFill>
                <a:latin typeface="TimesNewRomanPS-BoldMT"/>
              </a:rPr>
              <a:t> zlou náladu či </a:t>
            </a:r>
            <a:r>
              <a:rPr lang="sk-SK" sz="2000" b="1" dirty="0" err="1">
                <a:solidFill>
                  <a:srgbClr val="000000"/>
                </a:solidFill>
                <a:latin typeface="TimesNewRomanPS-BoldMT"/>
              </a:rPr>
              <a:t>jiné</a:t>
            </a:r>
            <a:r>
              <a:rPr lang="sk-SK" sz="2000" b="1" dirty="0">
                <a:solidFill>
                  <a:srgbClr val="000000"/>
                </a:solidFill>
                <a:latin typeface="TimesNewRomanPS-BoldMT"/>
              </a:rPr>
              <a:t> </a:t>
            </a:r>
            <a:r>
              <a:rPr lang="sk-SK" sz="2000" b="1" dirty="0" err="1">
                <a:solidFill>
                  <a:srgbClr val="000000"/>
                </a:solidFill>
                <a:latin typeface="TimesNewRomanPS-BoldMT"/>
              </a:rPr>
              <a:t>indispozice</a:t>
            </a:r>
            <a:r>
              <a:rPr lang="sk-SK" sz="2000" b="1" dirty="0">
                <a:solidFill>
                  <a:srgbClr val="000000"/>
                </a:solidFill>
                <a:latin typeface="TimesNewRomanPS-BoldMT"/>
              </a:rPr>
              <a:t>, </a:t>
            </a:r>
            <a:r>
              <a:rPr lang="sk-SK" sz="2000" b="1" dirty="0" err="1">
                <a:solidFill>
                  <a:srgbClr val="000000"/>
                </a:solidFill>
                <a:latin typeface="TimesNewRomanPS-BoldMT"/>
              </a:rPr>
              <a:t>umí</a:t>
            </a:r>
            <a:r>
              <a:rPr lang="sk-SK" sz="2000" b="1" dirty="0">
                <a:solidFill>
                  <a:srgbClr val="000000"/>
                </a:solidFill>
                <a:latin typeface="TimesNewRomanPS-BoldMT"/>
              </a:rPr>
              <a:t> </a:t>
            </a:r>
            <a:r>
              <a:rPr lang="sk-SK" sz="2000" b="1" dirty="0" err="1">
                <a:solidFill>
                  <a:srgbClr val="000000"/>
                </a:solidFill>
                <a:latin typeface="TimesNewRomanPS-BoldMT"/>
              </a:rPr>
              <a:t>pracovat</a:t>
            </a:r>
            <a:r>
              <a:rPr lang="sk-SK" sz="2000" b="1" dirty="0">
                <a:solidFill>
                  <a:srgbClr val="000000"/>
                </a:solidFill>
                <a:latin typeface="TimesNewRomanPS-BoldMT"/>
              </a:rPr>
              <a:t> nonstop.</a:t>
            </a:r>
          </a:p>
          <a:p>
            <a:pPr marL="285750" indent="-285750">
              <a:lnSpc>
                <a:spcPct val="150000"/>
              </a:lnSpc>
              <a:spcAft>
                <a:spcPts val="1000"/>
              </a:spcAft>
              <a:buClr>
                <a:srgbClr val="000000"/>
              </a:buClr>
              <a:buFont typeface="Wingdings" panose="05000000000000000000" pitchFamily="2" charset="2"/>
              <a:buChar char="Ø"/>
            </a:pPr>
            <a:r>
              <a:rPr lang="sk-SK" sz="2000" b="1" dirty="0">
                <a:solidFill>
                  <a:srgbClr val="000000"/>
                </a:solidFill>
                <a:latin typeface="TimesNewRomanPS-BoldMT"/>
              </a:rPr>
              <a:t>Ani život robota </a:t>
            </a:r>
            <a:r>
              <a:rPr lang="sk-SK" sz="2000" b="1" dirty="0" err="1">
                <a:solidFill>
                  <a:srgbClr val="000000"/>
                </a:solidFill>
                <a:latin typeface="TimesNewRomanPS-BoldMT"/>
              </a:rPr>
              <a:t>není</a:t>
            </a:r>
            <a:r>
              <a:rPr lang="sk-SK" sz="2000" b="1" dirty="0">
                <a:solidFill>
                  <a:srgbClr val="000000"/>
                </a:solidFill>
                <a:latin typeface="TimesNewRomanPS-BoldMT"/>
              </a:rPr>
              <a:t> zadarmo</a:t>
            </a:r>
            <a:r>
              <a:rPr lang="sk-SK" sz="2000" dirty="0">
                <a:solidFill>
                  <a:srgbClr val="000000"/>
                </a:solidFill>
                <a:latin typeface="TimesNewRomanPS-BoldMT"/>
              </a:rPr>
              <a:t> (</a:t>
            </a:r>
            <a:r>
              <a:rPr lang="cs-CZ" sz="2000" dirty="0">
                <a:solidFill>
                  <a:srgbClr val="000000"/>
                </a:solidFill>
              </a:rPr>
              <a:t>týmy složené z marketérů, sociologů, </a:t>
            </a:r>
            <a:r>
              <a:rPr lang="cs-CZ" sz="2000" dirty="0" err="1">
                <a:solidFill>
                  <a:srgbClr val="000000"/>
                </a:solidFill>
              </a:rPr>
              <a:t>videomakerů</a:t>
            </a:r>
            <a:r>
              <a:rPr lang="cs-CZ" sz="2000" dirty="0">
                <a:solidFill>
                  <a:srgbClr val="000000"/>
                </a:solidFill>
              </a:rPr>
              <a:t>, fotografů a samozřejmě grafiků).</a:t>
            </a:r>
            <a:endParaRPr lang="sk-SK" sz="2000" b="1" dirty="0">
              <a:solidFill>
                <a:srgbClr val="000000"/>
              </a:solidFill>
              <a:latin typeface="TimesNewRomanPS-BoldMT"/>
            </a:endParaRPr>
          </a:p>
          <a:p>
            <a:pPr marL="285750" indent="-285750">
              <a:lnSpc>
                <a:spcPct val="150000"/>
              </a:lnSpc>
              <a:spcAft>
                <a:spcPts val="1000"/>
              </a:spcAft>
              <a:buClr>
                <a:srgbClr val="000000"/>
              </a:buClr>
              <a:buFont typeface="Wingdings" panose="05000000000000000000" pitchFamily="2" charset="2"/>
              <a:buChar char="Ø"/>
            </a:pPr>
            <a:r>
              <a:rPr lang="sk-SK" sz="2000" b="1" dirty="0">
                <a:solidFill>
                  <a:srgbClr val="000000"/>
                </a:solidFill>
                <a:latin typeface="TimesNewRomanPS-BoldMT"/>
              </a:rPr>
              <a:t>Nejasné </a:t>
            </a:r>
            <a:r>
              <a:rPr lang="sk-SK" sz="2000" b="1" dirty="0" err="1">
                <a:solidFill>
                  <a:srgbClr val="000000"/>
                </a:solidFill>
                <a:latin typeface="TimesNewRomanPS-BoldMT"/>
              </a:rPr>
              <a:t>právní</a:t>
            </a:r>
            <a:r>
              <a:rPr lang="sk-SK" sz="2000" b="1" dirty="0">
                <a:solidFill>
                  <a:srgbClr val="000000"/>
                </a:solidFill>
                <a:latin typeface="TimesNewRomanPS-BoldMT"/>
              </a:rPr>
              <a:t> </a:t>
            </a:r>
            <a:r>
              <a:rPr lang="sk-SK" sz="2000" b="1" dirty="0" err="1">
                <a:solidFill>
                  <a:srgbClr val="000000"/>
                </a:solidFill>
                <a:latin typeface="TimesNewRomanPS-BoldMT"/>
              </a:rPr>
              <a:t>odpovědnost</a:t>
            </a:r>
            <a:r>
              <a:rPr lang="sk-SK" sz="2000" b="1" dirty="0">
                <a:solidFill>
                  <a:srgbClr val="000000"/>
                </a:solidFill>
                <a:latin typeface="TimesNewRomanPS-BoldMT"/>
              </a:rPr>
              <a:t>.</a:t>
            </a:r>
          </a:p>
          <a:p>
            <a:pPr marL="285750" indent="-285750">
              <a:lnSpc>
                <a:spcPct val="150000"/>
              </a:lnSpc>
              <a:spcAft>
                <a:spcPts val="1000"/>
              </a:spcAft>
              <a:buClr>
                <a:srgbClr val="000000"/>
              </a:buClr>
              <a:buFont typeface="Wingdings" panose="05000000000000000000" pitchFamily="2" charset="2"/>
              <a:buChar char="Ø"/>
            </a:pPr>
            <a:r>
              <a:rPr lang="sk-SK" sz="2000" b="1" dirty="0">
                <a:solidFill>
                  <a:srgbClr val="000000"/>
                </a:solidFill>
                <a:latin typeface="TimesNewRomanPS-BoldMT"/>
              </a:rPr>
              <a:t>Do 2025 </a:t>
            </a:r>
            <a:r>
              <a:rPr lang="sk-SK" sz="2000" b="1" dirty="0" err="1">
                <a:solidFill>
                  <a:srgbClr val="000000"/>
                </a:solidFill>
                <a:latin typeface="TimesNewRomanPS-BoldMT"/>
              </a:rPr>
              <a:t>shrábnou</a:t>
            </a:r>
            <a:r>
              <a:rPr lang="sk-SK" sz="2000" b="1" dirty="0">
                <a:solidFill>
                  <a:srgbClr val="000000"/>
                </a:solidFill>
                <a:latin typeface="TimesNewRomanPS-BoldMT"/>
              </a:rPr>
              <a:t> 30 % </a:t>
            </a:r>
            <a:r>
              <a:rPr lang="sk-SK" sz="2000" b="1" dirty="0" err="1">
                <a:solidFill>
                  <a:srgbClr val="000000"/>
                </a:solidFill>
                <a:latin typeface="TimesNewRomanPS-BoldMT"/>
              </a:rPr>
              <a:t>rozpočtů</a:t>
            </a:r>
            <a:r>
              <a:rPr lang="sk-SK" sz="2000" b="1" dirty="0">
                <a:solidFill>
                  <a:srgbClr val="000000"/>
                </a:solidFill>
                <a:latin typeface="TimesNewRomanPS-BoldMT"/>
              </a:rPr>
              <a:t> na IM.</a:t>
            </a:r>
          </a:p>
          <a:p>
            <a:pPr marL="285750" indent="-285750">
              <a:lnSpc>
                <a:spcPct val="150000"/>
              </a:lnSpc>
              <a:spcAft>
                <a:spcPts val="1000"/>
              </a:spcAft>
              <a:buClr>
                <a:srgbClr val="000000"/>
              </a:buClr>
              <a:buFont typeface="Wingdings" panose="05000000000000000000" pitchFamily="2" charset="2"/>
              <a:buChar char="Ø"/>
            </a:pPr>
            <a:r>
              <a:rPr lang="cs-CZ" sz="2000" b="1" dirty="0">
                <a:solidFill>
                  <a:srgbClr val="000000"/>
                </a:solidFill>
                <a:latin typeface="TimesNewRomanPS-BoldMT"/>
              </a:rPr>
              <a:t>@</a:t>
            </a:r>
            <a:r>
              <a:rPr lang="cs-CZ" sz="2000" b="1" dirty="0" err="1">
                <a:solidFill>
                  <a:srgbClr val="000000"/>
                </a:solidFill>
                <a:latin typeface="TimesNewRomanPS-BoldMT"/>
              </a:rPr>
              <a:t>lilmiquela</a:t>
            </a:r>
            <a:r>
              <a:rPr lang="cs-CZ" sz="2000" b="1" dirty="0">
                <a:solidFill>
                  <a:srgbClr val="000000"/>
                </a:solidFill>
                <a:latin typeface="TimesNewRomanPS-BoldMT"/>
              </a:rPr>
              <a:t>, </a:t>
            </a:r>
            <a:r>
              <a:rPr lang="cs-CZ" sz="2000" b="1" dirty="0" err="1">
                <a:solidFill>
                  <a:srgbClr val="000000"/>
                </a:solidFill>
                <a:latin typeface="TimesNewRomanPS-BoldMT"/>
              </a:rPr>
              <a:t>Bejby</a:t>
            </a:r>
            <a:r>
              <a:rPr lang="cs-CZ" sz="2000" b="1" dirty="0">
                <a:solidFill>
                  <a:srgbClr val="000000"/>
                </a:solidFill>
                <a:latin typeface="TimesNewRomanPS-BoldMT"/>
              </a:rPr>
              <a:t> Blue,…</a:t>
            </a:r>
          </a:p>
        </p:txBody>
      </p:sp>
      <p:sp>
        <p:nvSpPr>
          <p:cNvPr id="8" name="Obdélník 1">
            <a:extLst>
              <a:ext uri="{FF2B5EF4-FFF2-40B4-BE49-F238E27FC236}">
                <a16:creationId xmlns:a16="http://schemas.microsoft.com/office/drawing/2014/main" id="{6EC465A5-6E4D-4ED2-A004-556C1637804F}"/>
              </a:ext>
            </a:extLst>
          </p:cNvPr>
          <p:cNvSpPr/>
          <p:nvPr/>
        </p:nvSpPr>
        <p:spPr>
          <a:xfrm>
            <a:off x="231584" y="267494"/>
            <a:ext cx="7508768" cy="792088"/>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9" name="Nadpis 1">
            <a:extLst>
              <a:ext uri="{FF2B5EF4-FFF2-40B4-BE49-F238E27FC236}">
                <a16:creationId xmlns:a16="http://schemas.microsoft.com/office/drawing/2014/main" id="{A3BD9555-1B43-41E8-8AA4-B5A57FADE9B2}"/>
              </a:ext>
            </a:extLst>
          </p:cNvPr>
          <p:cNvSpPr txBox="1">
            <a:spLocks/>
          </p:cNvSpPr>
          <p:nvPr/>
        </p:nvSpPr>
        <p:spPr>
          <a:xfrm>
            <a:off x="231584" y="411510"/>
            <a:ext cx="7508767"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Kdo může být influencerem?</a:t>
            </a:r>
          </a:p>
        </p:txBody>
      </p:sp>
      <p:pic>
        <p:nvPicPr>
          <p:cNvPr id="4" name="Obrázok 3">
            <a:extLst>
              <a:ext uri="{FF2B5EF4-FFF2-40B4-BE49-F238E27FC236}">
                <a16:creationId xmlns:a16="http://schemas.microsoft.com/office/drawing/2014/main" id="{191E9648-11B9-45E9-B085-1AEB1B2C95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3406737"/>
            <a:ext cx="3765004" cy="1509824"/>
          </a:xfrm>
          <a:prstGeom prst="rect">
            <a:avLst/>
          </a:prstGeom>
        </p:spPr>
      </p:pic>
    </p:spTree>
    <p:extLst>
      <p:ext uri="{BB962C8B-B14F-4D97-AF65-F5344CB8AC3E}">
        <p14:creationId xmlns:p14="http://schemas.microsoft.com/office/powerpoint/2010/main" val="313752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1288486" y="411510"/>
            <a:ext cx="5394963"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Jak zajistit efektivní komunikaci?</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10" name="Nadpis 1">
            <a:extLst>
              <a:ext uri="{FF2B5EF4-FFF2-40B4-BE49-F238E27FC236}">
                <a16:creationId xmlns:a16="http://schemas.microsoft.com/office/drawing/2014/main" id="{99849949-0BC0-44C3-BD6E-072396117945}"/>
              </a:ext>
            </a:extLst>
          </p:cNvPr>
          <p:cNvSpPr txBox="1">
            <a:spLocks/>
          </p:cNvSpPr>
          <p:nvPr/>
        </p:nvSpPr>
        <p:spPr>
          <a:xfrm>
            <a:off x="231584" y="306024"/>
            <a:ext cx="7508768" cy="936104"/>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Kolik lidí v průměru měsíčně hledá známé influencery ČR?</a:t>
            </a:r>
          </a:p>
        </p:txBody>
      </p:sp>
      <p:sp>
        <p:nvSpPr>
          <p:cNvPr id="12" name="Nadpis 1">
            <a:extLst>
              <a:ext uri="{FF2B5EF4-FFF2-40B4-BE49-F238E27FC236}">
                <a16:creationId xmlns:a16="http://schemas.microsoft.com/office/drawing/2014/main" id="{B177F044-1D2D-4F86-B5AB-94176E2CEFAB}"/>
              </a:ext>
            </a:extLst>
          </p:cNvPr>
          <p:cNvSpPr txBox="1">
            <a:spLocks/>
          </p:cNvSpPr>
          <p:nvPr/>
        </p:nvSpPr>
        <p:spPr>
          <a:xfrm>
            <a:off x="231584" y="411510"/>
            <a:ext cx="7508768"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Influencer marketing v ČR</a:t>
            </a:r>
          </a:p>
        </p:txBody>
      </p:sp>
      <p:sp>
        <p:nvSpPr>
          <p:cNvPr id="9" name="Obdélník 1">
            <a:extLst>
              <a:ext uri="{FF2B5EF4-FFF2-40B4-BE49-F238E27FC236}">
                <a16:creationId xmlns:a16="http://schemas.microsoft.com/office/drawing/2014/main" id="{0C9BADC5-5659-4253-A174-FB7FB103900A}"/>
              </a:ext>
            </a:extLst>
          </p:cNvPr>
          <p:cNvSpPr/>
          <p:nvPr/>
        </p:nvSpPr>
        <p:spPr>
          <a:xfrm>
            <a:off x="231584" y="267494"/>
            <a:ext cx="7508768" cy="792088"/>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3" name="Nadpis 1">
            <a:extLst>
              <a:ext uri="{FF2B5EF4-FFF2-40B4-BE49-F238E27FC236}">
                <a16:creationId xmlns:a16="http://schemas.microsoft.com/office/drawing/2014/main" id="{6B04380E-6F7F-449B-80F2-61C7BAF42C87}"/>
              </a:ext>
            </a:extLst>
          </p:cNvPr>
          <p:cNvSpPr txBox="1">
            <a:spLocks/>
          </p:cNvSpPr>
          <p:nvPr/>
        </p:nvSpPr>
        <p:spPr>
          <a:xfrm>
            <a:off x="231584" y="411510"/>
            <a:ext cx="7508767"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Kdo může být influencerem?</a:t>
            </a:r>
          </a:p>
        </p:txBody>
      </p:sp>
      <p:pic>
        <p:nvPicPr>
          <p:cNvPr id="3" name="Obrázok 2">
            <a:hlinkClick r:id="rId4"/>
            <a:extLst>
              <a:ext uri="{FF2B5EF4-FFF2-40B4-BE49-F238E27FC236}">
                <a16:creationId xmlns:a16="http://schemas.microsoft.com/office/drawing/2014/main" id="{20832D21-7559-45AB-BF66-390603BB49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712" y="1923678"/>
            <a:ext cx="4847753" cy="2423877"/>
          </a:xfrm>
          <a:prstGeom prst="rect">
            <a:avLst/>
          </a:prstGeom>
        </p:spPr>
      </p:pic>
    </p:spTree>
    <p:extLst>
      <p:ext uri="{BB962C8B-B14F-4D97-AF65-F5344CB8AC3E}">
        <p14:creationId xmlns:p14="http://schemas.microsoft.com/office/powerpoint/2010/main" val="37897833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1288486" y="411510"/>
            <a:ext cx="5394963"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Jak zajistit efektivní komunikaci?</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10" name="Nadpis 1">
            <a:extLst>
              <a:ext uri="{FF2B5EF4-FFF2-40B4-BE49-F238E27FC236}">
                <a16:creationId xmlns:a16="http://schemas.microsoft.com/office/drawing/2014/main" id="{99849949-0BC0-44C3-BD6E-072396117945}"/>
              </a:ext>
            </a:extLst>
          </p:cNvPr>
          <p:cNvSpPr txBox="1">
            <a:spLocks/>
          </p:cNvSpPr>
          <p:nvPr/>
        </p:nvSpPr>
        <p:spPr>
          <a:xfrm>
            <a:off x="231584" y="306024"/>
            <a:ext cx="7508768" cy="936104"/>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Kolik lidí v průměru měsíčně hledá známé influencery ČR?</a:t>
            </a:r>
          </a:p>
        </p:txBody>
      </p:sp>
      <p:pic>
        <p:nvPicPr>
          <p:cNvPr id="4" name="Obrázok 3">
            <a:extLst>
              <a:ext uri="{FF2B5EF4-FFF2-40B4-BE49-F238E27FC236}">
                <a16:creationId xmlns:a16="http://schemas.microsoft.com/office/drawing/2014/main" id="{A6742A19-E32D-4692-8FC4-3F0AD4B381C0}"/>
              </a:ext>
            </a:extLst>
          </p:cNvPr>
          <p:cNvPicPr>
            <a:picLocks noChangeAspect="1"/>
          </p:cNvPicPr>
          <p:nvPr/>
        </p:nvPicPr>
        <p:blipFill rotWithShape="1">
          <a:blip r:embed="rId4">
            <a:extLst>
              <a:ext uri="{28A0092B-C50C-407E-A947-70E740481C1C}">
                <a14:useLocalDpi xmlns:a14="http://schemas.microsoft.com/office/drawing/2010/main" val="0"/>
              </a:ext>
            </a:extLst>
          </a:blip>
          <a:srcRect t="9713" r="6432" b="4812"/>
          <a:stretch/>
        </p:blipFill>
        <p:spPr>
          <a:xfrm>
            <a:off x="683568" y="1347614"/>
            <a:ext cx="7056784" cy="3601976"/>
          </a:xfrm>
          <a:prstGeom prst="rect">
            <a:avLst/>
          </a:prstGeom>
        </p:spPr>
      </p:pic>
      <p:sp>
        <p:nvSpPr>
          <p:cNvPr id="12" name="Nadpis 1">
            <a:extLst>
              <a:ext uri="{FF2B5EF4-FFF2-40B4-BE49-F238E27FC236}">
                <a16:creationId xmlns:a16="http://schemas.microsoft.com/office/drawing/2014/main" id="{B177F044-1D2D-4F86-B5AB-94176E2CEFAB}"/>
              </a:ext>
            </a:extLst>
          </p:cNvPr>
          <p:cNvSpPr txBox="1">
            <a:spLocks/>
          </p:cNvSpPr>
          <p:nvPr/>
        </p:nvSpPr>
        <p:spPr>
          <a:xfrm>
            <a:off x="231584" y="411510"/>
            <a:ext cx="7508768"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Influencer marketing v ČR</a:t>
            </a:r>
          </a:p>
        </p:txBody>
      </p:sp>
      <p:sp>
        <p:nvSpPr>
          <p:cNvPr id="2" name="BlokTextu 1">
            <a:extLst>
              <a:ext uri="{FF2B5EF4-FFF2-40B4-BE49-F238E27FC236}">
                <a16:creationId xmlns:a16="http://schemas.microsoft.com/office/drawing/2014/main" id="{0F956CFD-7439-499F-B598-3102803F80E3}"/>
              </a:ext>
            </a:extLst>
          </p:cNvPr>
          <p:cNvSpPr txBox="1"/>
          <p:nvPr/>
        </p:nvSpPr>
        <p:spPr>
          <a:xfrm>
            <a:off x="7874400" y="4612256"/>
            <a:ext cx="1172064" cy="369332"/>
          </a:xfrm>
          <a:prstGeom prst="rect">
            <a:avLst/>
          </a:prstGeom>
          <a:noFill/>
        </p:spPr>
        <p:txBody>
          <a:bodyPr wrap="square" rtlCol="0">
            <a:spAutoFit/>
          </a:bodyPr>
          <a:lstStyle/>
          <a:p>
            <a:pPr algn="ctr"/>
            <a:r>
              <a:rPr lang="cs-CZ" b="1" dirty="0" err="1">
                <a:hlinkClick r:id="rId5"/>
              </a:rPr>
              <a:t>Collabim</a:t>
            </a:r>
            <a:endParaRPr lang="cs-CZ" b="1" dirty="0"/>
          </a:p>
        </p:txBody>
      </p:sp>
      <p:sp>
        <p:nvSpPr>
          <p:cNvPr id="13" name="Obdélník 1">
            <a:extLst>
              <a:ext uri="{FF2B5EF4-FFF2-40B4-BE49-F238E27FC236}">
                <a16:creationId xmlns:a16="http://schemas.microsoft.com/office/drawing/2014/main" id="{22A7300D-A964-440D-99A6-8D170B5999A1}"/>
              </a:ext>
            </a:extLst>
          </p:cNvPr>
          <p:cNvSpPr/>
          <p:nvPr/>
        </p:nvSpPr>
        <p:spPr>
          <a:xfrm>
            <a:off x="231584" y="267494"/>
            <a:ext cx="7508768" cy="792088"/>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4" name="Nadpis 1">
            <a:extLst>
              <a:ext uri="{FF2B5EF4-FFF2-40B4-BE49-F238E27FC236}">
                <a16:creationId xmlns:a16="http://schemas.microsoft.com/office/drawing/2014/main" id="{C7124DBE-DA66-4388-809E-228438AF6CB2}"/>
              </a:ext>
            </a:extLst>
          </p:cNvPr>
          <p:cNvSpPr txBox="1">
            <a:spLocks/>
          </p:cNvSpPr>
          <p:nvPr/>
        </p:nvSpPr>
        <p:spPr>
          <a:xfrm>
            <a:off x="231584" y="411510"/>
            <a:ext cx="7508767"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Kdo může být influencerem?</a:t>
            </a:r>
          </a:p>
        </p:txBody>
      </p:sp>
    </p:spTree>
    <p:extLst>
      <p:ext uri="{BB962C8B-B14F-4D97-AF65-F5344CB8AC3E}">
        <p14:creationId xmlns:p14="http://schemas.microsoft.com/office/powerpoint/2010/main" val="3898041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059582"/>
            <a:ext cx="8640960" cy="3024336"/>
          </a:xfrm>
          <a:prstGeom prst="rect">
            <a:avLst/>
          </a:prstGeom>
        </p:spPr>
        <p:txBody>
          <a:bodyPr>
            <a:noAutofit/>
          </a:bodyPr>
          <a:lstStyle/>
          <a:p>
            <a:r>
              <a:rPr lang="cs-CZ" sz="2200" dirty="0">
                <a:solidFill>
                  <a:srgbClr val="002060"/>
                </a:solidFill>
              </a:rPr>
              <a:t>Skupiny mohou sdružovat lidi s podobnými zájmy a mohou pomoci vytvořit živou komunitu.</a:t>
            </a:r>
          </a:p>
          <a:p>
            <a:r>
              <a:rPr lang="cs-CZ" altLang="cs-CZ" sz="2200" dirty="0">
                <a:solidFill>
                  <a:srgbClr val="002060"/>
                </a:solidFill>
                <a:latin typeface="Times New Roman" panose="02020603050405020304" pitchFamily="18" charset="0"/>
                <a:cs typeface="Times New Roman" panose="02020603050405020304" pitchFamily="18" charset="0"/>
              </a:rPr>
              <a:t>Veřejné, soukromé, tajné.</a:t>
            </a:r>
          </a:p>
          <a:p>
            <a:r>
              <a:rPr lang="cs-CZ" altLang="cs-CZ" sz="2200" dirty="0">
                <a:solidFill>
                  <a:srgbClr val="002060"/>
                </a:solidFill>
                <a:latin typeface="Times New Roman" panose="02020603050405020304" pitchFamily="18" charset="0"/>
                <a:cs typeface="Times New Roman" panose="02020603050405020304" pitchFamily="18" charset="0"/>
              </a:rPr>
              <a:t>Upadající zájem o reklamy zobrazované ve </a:t>
            </a:r>
            <a:r>
              <a:rPr lang="cs-CZ" altLang="cs-CZ" sz="2200" dirty="0" err="1">
                <a:solidFill>
                  <a:srgbClr val="002060"/>
                </a:solidFill>
                <a:latin typeface="Times New Roman" panose="02020603050405020304" pitchFamily="18" charset="0"/>
                <a:cs typeface="Times New Roman" panose="02020603050405020304" pitchFamily="18" charset="0"/>
              </a:rPr>
              <a:t>Feedu</a:t>
            </a:r>
            <a:r>
              <a:rPr lang="cs-CZ" altLang="cs-CZ" sz="2200" dirty="0">
                <a:solidFill>
                  <a:srgbClr val="002060"/>
                </a:solidFill>
                <a:latin typeface="Times New Roman" panose="02020603050405020304" pitchFamily="18" charset="0"/>
                <a:cs typeface="Times New Roman" panose="02020603050405020304" pitchFamily="18" charset="0"/>
              </a:rPr>
              <a:t> – útěk uživatelů do skupin - úpravy algoritmu, aby více zobrazoval obsah skupin ve </a:t>
            </a:r>
            <a:r>
              <a:rPr lang="cs-CZ" altLang="cs-CZ" sz="2200" dirty="0" err="1">
                <a:solidFill>
                  <a:srgbClr val="002060"/>
                </a:solidFill>
                <a:latin typeface="Times New Roman" panose="02020603050405020304" pitchFamily="18" charset="0"/>
                <a:cs typeface="Times New Roman" panose="02020603050405020304" pitchFamily="18" charset="0"/>
              </a:rPr>
              <a:t>Feedu</a:t>
            </a:r>
            <a:r>
              <a:rPr lang="cs-CZ" altLang="cs-CZ" sz="2200" dirty="0">
                <a:solidFill>
                  <a:srgbClr val="002060"/>
                </a:solidFill>
                <a:latin typeface="Times New Roman" panose="02020603050405020304" pitchFamily="18" charset="0"/>
                <a:cs typeface="Times New Roman" panose="02020603050405020304" pitchFamily="18" charset="0"/>
              </a:rPr>
              <a:t>.</a:t>
            </a:r>
          </a:p>
          <a:p>
            <a:r>
              <a:rPr lang="cs-CZ" altLang="cs-CZ" sz="2200" dirty="0">
                <a:solidFill>
                  <a:srgbClr val="002060"/>
                </a:solidFill>
                <a:latin typeface="Times New Roman" panose="02020603050405020304" pitchFamily="18" charset="0"/>
                <a:cs typeface="Times New Roman" panose="02020603050405020304" pitchFamily="18" charset="0"/>
              </a:rPr>
              <a:t>Business se skupinami – prodám 10000 uživatelů. </a:t>
            </a:r>
          </a:p>
          <a:p>
            <a:r>
              <a:rPr lang="cs-CZ" altLang="cs-CZ" sz="2200" dirty="0">
                <a:solidFill>
                  <a:srgbClr val="002060"/>
                </a:solidFill>
                <a:latin typeface="Times New Roman" panose="02020603050405020304" pitchFamily="18" charset="0"/>
                <a:cs typeface="Times New Roman" panose="02020603050405020304" pitchFamily="18" charset="0"/>
              </a:rPr>
              <a:t>Kvalita skupiny - uvádí přehled všeho, co Facebook provedl, aby ve skupině, kterou spravujete, nedocházelo k porušování zásad komunity.</a:t>
            </a:r>
          </a:p>
        </p:txBody>
      </p:sp>
      <p:sp>
        <p:nvSpPr>
          <p:cNvPr id="6" name="Nadpis 5"/>
          <p:cNvSpPr>
            <a:spLocks noGrp="1"/>
          </p:cNvSpPr>
          <p:nvPr>
            <p:ph type="title"/>
          </p:nvPr>
        </p:nvSpPr>
        <p:spPr>
          <a:xfrm>
            <a:off x="179512" y="195486"/>
            <a:ext cx="4392488" cy="507703"/>
          </a:xfrm>
        </p:spPr>
        <p:txBody>
          <a:bodyPr/>
          <a:lstStyle/>
          <a:p>
            <a:r>
              <a:rPr lang="cs-CZ" dirty="0"/>
              <a:t>Příklad adaptace - skupiny</a:t>
            </a:r>
          </a:p>
        </p:txBody>
      </p:sp>
    </p:spTree>
    <p:extLst>
      <p:ext uri="{BB962C8B-B14F-4D97-AF65-F5344CB8AC3E}">
        <p14:creationId xmlns:p14="http://schemas.microsoft.com/office/powerpoint/2010/main" val="236868022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1288486" y="411510"/>
            <a:ext cx="5394963"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Jak zajistit efektivní komunikaci?</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10" name="Nadpis 1">
            <a:extLst>
              <a:ext uri="{FF2B5EF4-FFF2-40B4-BE49-F238E27FC236}">
                <a16:creationId xmlns:a16="http://schemas.microsoft.com/office/drawing/2014/main" id="{99849949-0BC0-44C3-BD6E-072396117945}"/>
              </a:ext>
            </a:extLst>
          </p:cNvPr>
          <p:cNvSpPr txBox="1">
            <a:spLocks/>
          </p:cNvSpPr>
          <p:nvPr/>
        </p:nvSpPr>
        <p:spPr>
          <a:xfrm>
            <a:off x="231584" y="306024"/>
            <a:ext cx="7508768" cy="936104"/>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Kolik lidí v průměru měsíčně hledá známé influencery ČR?</a:t>
            </a:r>
          </a:p>
        </p:txBody>
      </p:sp>
      <p:pic>
        <p:nvPicPr>
          <p:cNvPr id="5" name="Obrázok 4">
            <a:extLst>
              <a:ext uri="{FF2B5EF4-FFF2-40B4-BE49-F238E27FC236}">
                <a16:creationId xmlns:a16="http://schemas.microsoft.com/office/drawing/2014/main" id="{3F499E18-2150-4AB0-A419-227A48471D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64" y="1"/>
            <a:ext cx="5041292" cy="5157318"/>
          </a:xfrm>
          <a:prstGeom prst="rect">
            <a:avLst/>
          </a:prstGeom>
        </p:spPr>
      </p:pic>
      <p:pic>
        <p:nvPicPr>
          <p:cNvPr id="13" name="Obrázok 12">
            <a:extLst>
              <a:ext uri="{FF2B5EF4-FFF2-40B4-BE49-F238E27FC236}">
                <a16:creationId xmlns:a16="http://schemas.microsoft.com/office/drawing/2014/main" id="{B12614CA-2229-4FA6-9562-563C33B85AF0}"/>
              </a:ext>
            </a:extLst>
          </p:cNvPr>
          <p:cNvPicPr>
            <a:picLocks noChangeAspect="1"/>
          </p:cNvPicPr>
          <p:nvPr/>
        </p:nvPicPr>
        <p:blipFill rotWithShape="1">
          <a:blip r:embed="rId5">
            <a:extLst>
              <a:ext uri="{28A0092B-C50C-407E-A947-70E740481C1C}">
                <a14:useLocalDpi xmlns:a14="http://schemas.microsoft.com/office/drawing/2010/main" val="0"/>
              </a:ext>
            </a:extLst>
          </a:blip>
          <a:srcRect t="1291" r="2737"/>
          <a:stretch/>
        </p:blipFill>
        <p:spPr>
          <a:xfrm>
            <a:off x="1043608" y="-13819"/>
            <a:ext cx="6528492" cy="5143500"/>
          </a:xfrm>
          <a:prstGeom prst="rect">
            <a:avLst/>
          </a:prstGeom>
          <a:ln w="19050">
            <a:solidFill>
              <a:schemeClr val="tx1"/>
            </a:solidFill>
          </a:ln>
        </p:spPr>
      </p:pic>
      <p:pic>
        <p:nvPicPr>
          <p:cNvPr id="15" name="Obrázok 14">
            <a:extLst>
              <a:ext uri="{FF2B5EF4-FFF2-40B4-BE49-F238E27FC236}">
                <a16:creationId xmlns:a16="http://schemas.microsoft.com/office/drawing/2014/main" id="{C9A8E66A-196B-4F76-995F-3801008BE4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0075" y="13819"/>
            <a:ext cx="5015349" cy="5143500"/>
          </a:xfrm>
          <a:prstGeom prst="rect">
            <a:avLst/>
          </a:prstGeom>
          <a:ln w="19050">
            <a:solidFill>
              <a:srgbClr val="000000"/>
            </a:solidFill>
          </a:ln>
        </p:spPr>
      </p:pic>
    </p:spTree>
    <p:extLst>
      <p:ext uri="{BB962C8B-B14F-4D97-AF65-F5344CB8AC3E}">
        <p14:creationId xmlns:p14="http://schemas.microsoft.com/office/powerpoint/2010/main" val="428684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2337818" y="411510"/>
            <a:ext cx="3296300"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Aktivně vs. pasivně</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3" name="Obdĺžnik 2">
            <a:extLst>
              <a:ext uri="{FF2B5EF4-FFF2-40B4-BE49-F238E27FC236}">
                <a16:creationId xmlns:a16="http://schemas.microsoft.com/office/drawing/2014/main" id="{EC191CD4-A160-42D5-A449-53AE3DC5E643}"/>
              </a:ext>
            </a:extLst>
          </p:cNvPr>
          <p:cNvSpPr/>
          <p:nvPr/>
        </p:nvSpPr>
        <p:spPr>
          <a:xfrm>
            <a:off x="323528" y="1635646"/>
            <a:ext cx="8588888" cy="2653099"/>
          </a:xfrm>
          <a:prstGeom prst="rect">
            <a:avLst/>
          </a:prstGeom>
        </p:spPr>
        <p:txBody>
          <a:bodyPr wrap="square">
            <a:spAutoFit/>
          </a:bodyPr>
          <a:lstStyle/>
          <a:p>
            <a:pPr marL="285750" indent="-285750">
              <a:lnSpc>
                <a:spcPct val="150000"/>
              </a:lnSpc>
              <a:spcAft>
                <a:spcPts val="2000"/>
              </a:spcAft>
              <a:buFont typeface="Wingdings" panose="05000000000000000000" pitchFamily="2" charset="2"/>
              <a:buChar char="Ø"/>
            </a:pPr>
            <a:r>
              <a:rPr lang="cs-CZ" sz="2000" b="1" dirty="0" err="1">
                <a:solidFill>
                  <a:srgbClr val="000000"/>
                </a:solidFill>
                <a:latin typeface="TimesNewRomanPS-BoldMT"/>
              </a:rPr>
              <a:t>Nano</a:t>
            </a:r>
            <a:r>
              <a:rPr lang="cs-CZ" sz="2000" b="1" dirty="0">
                <a:solidFill>
                  <a:srgbClr val="000000"/>
                </a:solidFill>
                <a:latin typeface="TimesNewRomanPS-BoldMT"/>
              </a:rPr>
              <a:t> influencer (500 – 1 000 sledujících)</a:t>
            </a:r>
          </a:p>
          <a:p>
            <a:pPr marL="285750" indent="-285750">
              <a:lnSpc>
                <a:spcPct val="150000"/>
              </a:lnSpc>
              <a:spcAft>
                <a:spcPts val="2000"/>
              </a:spcAft>
              <a:buFont typeface="Wingdings" panose="05000000000000000000" pitchFamily="2" charset="2"/>
              <a:buChar char="Ø"/>
            </a:pPr>
            <a:r>
              <a:rPr lang="cs-CZ" sz="2000" b="1" dirty="0">
                <a:solidFill>
                  <a:srgbClr val="000000"/>
                </a:solidFill>
                <a:latin typeface="TimesNewRomanPS-BoldMT"/>
              </a:rPr>
              <a:t>Mikro influencer (1 000 – 10 000 sledujících)</a:t>
            </a:r>
          </a:p>
          <a:p>
            <a:pPr marL="285750" indent="-285750">
              <a:lnSpc>
                <a:spcPct val="150000"/>
              </a:lnSpc>
              <a:spcAft>
                <a:spcPts val="2000"/>
              </a:spcAft>
              <a:buFont typeface="Wingdings" panose="05000000000000000000" pitchFamily="2" charset="2"/>
              <a:buChar char="Ø"/>
            </a:pPr>
            <a:r>
              <a:rPr lang="cs-CZ" sz="2000" b="1" dirty="0">
                <a:solidFill>
                  <a:srgbClr val="000000"/>
                </a:solidFill>
                <a:latin typeface="TimesNewRomanPS-BoldMT"/>
              </a:rPr>
              <a:t>Makro influencer (10 000 – 100 000 sledujících)</a:t>
            </a:r>
          </a:p>
          <a:p>
            <a:pPr marL="285750" indent="-285750">
              <a:lnSpc>
                <a:spcPct val="150000"/>
              </a:lnSpc>
              <a:spcAft>
                <a:spcPts val="2000"/>
              </a:spcAft>
              <a:buFont typeface="Wingdings" panose="05000000000000000000" pitchFamily="2" charset="2"/>
              <a:buChar char="Ø"/>
            </a:pPr>
            <a:r>
              <a:rPr lang="cs-CZ" sz="2000" b="1" dirty="0" err="1">
                <a:solidFill>
                  <a:srgbClr val="000000"/>
                </a:solidFill>
                <a:latin typeface="TimesNewRomanPS-BoldMT"/>
              </a:rPr>
              <a:t>Mega</a:t>
            </a:r>
            <a:r>
              <a:rPr lang="cs-CZ" sz="2000" b="1" dirty="0">
                <a:solidFill>
                  <a:srgbClr val="000000"/>
                </a:solidFill>
                <a:latin typeface="TimesNewRomanPS-BoldMT"/>
              </a:rPr>
              <a:t> influencer (100 000 a více sledujících)</a:t>
            </a:r>
          </a:p>
        </p:txBody>
      </p:sp>
      <p:sp>
        <p:nvSpPr>
          <p:cNvPr id="8" name="Obdélník 1">
            <a:extLst>
              <a:ext uri="{FF2B5EF4-FFF2-40B4-BE49-F238E27FC236}">
                <a16:creationId xmlns:a16="http://schemas.microsoft.com/office/drawing/2014/main" id="{C4F32088-6F4F-4680-BB0C-345E313B6ABD}"/>
              </a:ext>
            </a:extLst>
          </p:cNvPr>
          <p:cNvSpPr/>
          <p:nvPr/>
        </p:nvSpPr>
        <p:spPr>
          <a:xfrm>
            <a:off x="231584" y="267494"/>
            <a:ext cx="7508768" cy="792088"/>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9" name="Nadpis 1">
            <a:extLst>
              <a:ext uri="{FF2B5EF4-FFF2-40B4-BE49-F238E27FC236}">
                <a16:creationId xmlns:a16="http://schemas.microsoft.com/office/drawing/2014/main" id="{762233B8-F767-4B1E-99CF-964B9795A108}"/>
              </a:ext>
            </a:extLst>
          </p:cNvPr>
          <p:cNvSpPr txBox="1">
            <a:spLocks/>
          </p:cNvSpPr>
          <p:nvPr/>
        </p:nvSpPr>
        <p:spPr>
          <a:xfrm>
            <a:off x="231584" y="411510"/>
            <a:ext cx="7508768"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Rozdělení influencerů</a:t>
            </a:r>
          </a:p>
        </p:txBody>
      </p:sp>
    </p:spTree>
    <p:extLst>
      <p:ext uri="{BB962C8B-B14F-4D97-AF65-F5344CB8AC3E}">
        <p14:creationId xmlns:p14="http://schemas.microsoft.com/office/powerpoint/2010/main" val="201065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1584" y="222481"/>
            <a:ext cx="7508768" cy="792088"/>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6" name="Nadpis 1"/>
          <p:cNvSpPr txBox="1">
            <a:spLocks/>
          </p:cNvSpPr>
          <p:nvPr/>
        </p:nvSpPr>
        <p:spPr>
          <a:xfrm>
            <a:off x="231584" y="371762"/>
            <a:ext cx="7508768"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Proč využít influencer marketing?</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3" name="Obdĺžnik 2">
            <a:extLst>
              <a:ext uri="{FF2B5EF4-FFF2-40B4-BE49-F238E27FC236}">
                <a16:creationId xmlns:a16="http://schemas.microsoft.com/office/drawing/2014/main" id="{EC191CD4-A160-42D5-A449-53AE3DC5E643}"/>
              </a:ext>
            </a:extLst>
          </p:cNvPr>
          <p:cNvSpPr/>
          <p:nvPr/>
        </p:nvSpPr>
        <p:spPr>
          <a:xfrm>
            <a:off x="231584" y="1347614"/>
            <a:ext cx="8588888" cy="3230180"/>
          </a:xfrm>
          <a:prstGeom prst="rect">
            <a:avLst/>
          </a:prstGeom>
        </p:spPr>
        <p:txBody>
          <a:bodyPr wrap="square">
            <a:spAutoFit/>
          </a:bodyPr>
          <a:lstStyle/>
          <a:p>
            <a:pPr marL="342900" indent="-342900">
              <a:lnSpc>
                <a:spcPct val="200000"/>
              </a:lnSpc>
              <a:spcAft>
                <a:spcPts val="2000"/>
              </a:spcAft>
              <a:buClr>
                <a:srgbClr val="000000"/>
              </a:buClr>
              <a:buFont typeface="Wingdings" panose="05000000000000000000" pitchFamily="2" charset="2"/>
              <a:buChar char="Ø"/>
            </a:pPr>
            <a:r>
              <a:rPr lang="cs-CZ" sz="2000" b="1" dirty="0">
                <a:solidFill>
                  <a:srgbClr val="000000"/>
                </a:solidFill>
                <a:latin typeface="+mj-lt"/>
              </a:rPr>
              <a:t>Lidé věří lidem, ne značkám.</a:t>
            </a:r>
          </a:p>
          <a:p>
            <a:pPr marL="342900" indent="-342900">
              <a:lnSpc>
                <a:spcPct val="200000"/>
              </a:lnSpc>
              <a:spcAft>
                <a:spcPts val="2000"/>
              </a:spcAft>
              <a:buClr>
                <a:srgbClr val="000000"/>
              </a:buClr>
              <a:buFont typeface="Wingdings" panose="05000000000000000000" pitchFamily="2" charset="2"/>
              <a:buChar char="Ø"/>
            </a:pPr>
            <a:r>
              <a:rPr lang="cs-CZ" sz="2000" b="1" dirty="0">
                <a:solidFill>
                  <a:srgbClr val="000000"/>
                </a:solidFill>
                <a:latin typeface="+mj-lt"/>
              </a:rPr>
              <a:t>Přesvědčování v nejčistší možné podobě.</a:t>
            </a:r>
          </a:p>
          <a:p>
            <a:pPr marL="342900" indent="-342900">
              <a:lnSpc>
                <a:spcPct val="200000"/>
              </a:lnSpc>
              <a:spcAft>
                <a:spcPts val="2000"/>
              </a:spcAft>
              <a:buClr>
                <a:srgbClr val="000000"/>
              </a:buClr>
              <a:buFont typeface="Wingdings" panose="05000000000000000000" pitchFamily="2" charset="2"/>
              <a:buChar char="Ø"/>
            </a:pPr>
            <a:r>
              <a:rPr lang="cs-CZ" sz="2000" b="1" dirty="0">
                <a:solidFill>
                  <a:srgbClr val="000000"/>
                </a:solidFill>
                <a:latin typeface="+mj-lt"/>
              </a:rPr>
              <a:t>Využívá platformy, kde lidé dobrovolně tráví svůj čas.</a:t>
            </a:r>
          </a:p>
          <a:p>
            <a:pPr marL="342900" indent="-342900">
              <a:lnSpc>
                <a:spcPct val="200000"/>
              </a:lnSpc>
              <a:spcAft>
                <a:spcPts val="2000"/>
              </a:spcAft>
              <a:buClr>
                <a:srgbClr val="000000"/>
              </a:buClr>
              <a:buFont typeface="Wingdings" panose="05000000000000000000" pitchFamily="2" charset="2"/>
              <a:buChar char="Ø"/>
            </a:pPr>
            <a:r>
              <a:rPr lang="cs-CZ" sz="2000" b="1" dirty="0">
                <a:solidFill>
                  <a:srgbClr val="000000"/>
                </a:solidFill>
                <a:latin typeface="+mj-lt"/>
              </a:rPr>
              <a:t>Představuje velkou zkratku v cestě mezi produktem a zákazníkem.</a:t>
            </a:r>
          </a:p>
        </p:txBody>
      </p:sp>
    </p:spTree>
    <p:extLst>
      <p:ext uri="{BB962C8B-B14F-4D97-AF65-F5344CB8AC3E}">
        <p14:creationId xmlns:p14="http://schemas.microsoft.com/office/powerpoint/2010/main" val="59650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2302781" y="411510"/>
            <a:ext cx="3366374"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k-SK" sz="2800" b="1" dirty="0">
                <a:solidFill>
                  <a:schemeClr val="bg1"/>
                </a:solidFill>
                <a:latin typeface="Times New Roman" panose="02020603050405020304" pitchFamily="18" charset="0"/>
                <a:cs typeface="Times New Roman" panose="02020603050405020304" pitchFamily="18" charset="0"/>
              </a:rPr>
              <a:t>Komunikační</a:t>
            </a:r>
            <a:r>
              <a:rPr lang="cs-CZ" sz="2800" b="1" dirty="0">
                <a:solidFill>
                  <a:schemeClr val="bg1"/>
                </a:solidFill>
                <a:latin typeface="Times New Roman" panose="02020603050405020304" pitchFamily="18" charset="0"/>
                <a:cs typeface="Times New Roman" panose="02020603050405020304" pitchFamily="18" charset="0"/>
              </a:rPr>
              <a:t> proces</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5" name="Obdĺžnik 4">
            <a:extLst>
              <a:ext uri="{FF2B5EF4-FFF2-40B4-BE49-F238E27FC236}">
                <a16:creationId xmlns:a16="http://schemas.microsoft.com/office/drawing/2014/main" id="{7C38D527-3A2D-4DB0-B09C-87DFDDD249CF}"/>
              </a:ext>
            </a:extLst>
          </p:cNvPr>
          <p:cNvSpPr/>
          <p:nvPr/>
        </p:nvSpPr>
        <p:spPr>
          <a:xfrm>
            <a:off x="234887" y="1504762"/>
            <a:ext cx="8912416" cy="3371244"/>
          </a:xfrm>
          <a:prstGeom prst="rect">
            <a:avLst/>
          </a:prstGeom>
        </p:spPr>
        <p:txBody>
          <a:bodyPr wrap="square">
            <a:spAutoFit/>
          </a:bodyPr>
          <a:lstStyle/>
          <a:p>
            <a:pPr marL="285750" indent="-285750">
              <a:lnSpc>
                <a:spcPct val="150000"/>
              </a:lnSpc>
              <a:spcAft>
                <a:spcPts val="2000"/>
              </a:spcAft>
              <a:buClr>
                <a:srgbClr val="000000"/>
              </a:buClr>
              <a:buFont typeface="Wingdings" panose="05000000000000000000" pitchFamily="2" charset="2"/>
              <a:buChar char="Ø"/>
            </a:pPr>
            <a:r>
              <a:rPr lang="cs-CZ" sz="2000" b="1" dirty="0">
                <a:solidFill>
                  <a:srgbClr val="000000"/>
                </a:solidFill>
              </a:rPr>
              <a:t>„</a:t>
            </a:r>
            <a:r>
              <a:rPr lang="cs-CZ" sz="2000" b="1" dirty="0">
                <a:solidFill>
                  <a:srgbClr val="000000"/>
                </a:solidFill>
                <a:hlinkClick r:id="rId4"/>
              </a:rPr>
              <a:t>Změňte si svůj obývák během minuty</a:t>
            </a:r>
            <a:r>
              <a:rPr lang="cs-CZ" sz="2000" b="1" dirty="0">
                <a:solidFill>
                  <a:srgbClr val="000000"/>
                </a:solidFill>
              </a:rPr>
              <a:t>“ v hlavní roli s Lucii Benešovou.</a:t>
            </a:r>
          </a:p>
          <a:p>
            <a:pPr marL="285750" indent="-285750">
              <a:lnSpc>
                <a:spcPct val="150000"/>
              </a:lnSpc>
              <a:spcAft>
                <a:spcPts val="2000"/>
              </a:spcAft>
              <a:buClr>
                <a:srgbClr val="000000"/>
              </a:buClr>
              <a:buFont typeface="Wingdings" panose="05000000000000000000" pitchFamily="2" charset="2"/>
              <a:buChar char="Ø"/>
            </a:pPr>
            <a:r>
              <a:rPr lang="cs-CZ" sz="2000" b="1" dirty="0">
                <a:solidFill>
                  <a:srgbClr val="000000"/>
                </a:solidFill>
              </a:rPr>
              <a:t>Skutečný dům, skutečná Lucie (žádné kulisy ani hraní).</a:t>
            </a:r>
          </a:p>
          <a:p>
            <a:pPr marL="285750" indent="-285750">
              <a:lnSpc>
                <a:spcPct val="150000"/>
              </a:lnSpc>
              <a:spcAft>
                <a:spcPts val="2000"/>
              </a:spcAft>
              <a:buClr>
                <a:srgbClr val="000000"/>
              </a:buClr>
              <a:buFont typeface="Wingdings" panose="05000000000000000000" pitchFamily="2" charset="2"/>
              <a:buChar char="Ø"/>
            </a:pPr>
            <a:r>
              <a:rPr lang="cs-CZ" sz="2000" b="1" dirty="0">
                <a:solidFill>
                  <a:srgbClr val="000000"/>
                </a:solidFill>
              </a:rPr>
              <a:t>Web e-shopu, sociální sítě, </a:t>
            </a:r>
            <a:r>
              <a:rPr lang="cs-CZ" sz="2000" b="1" dirty="0" err="1">
                <a:solidFill>
                  <a:srgbClr val="000000"/>
                </a:solidFill>
              </a:rPr>
              <a:t>newslettery</a:t>
            </a:r>
            <a:r>
              <a:rPr lang="cs-CZ" sz="2000" b="1" dirty="0">
                <a:solidFill>
                  <a:srgbClr val="000000"/>
                </a:solidFill>
              </a:rPr>
              <a:t>,…</a:t>
            </a:r>
          </a:p>
          <a:p>
            <a:pPr marL="285750" indent="-285750">
              <a:lnSpc>
                <a:spcPct val="150000"/>
              </a:lnSpc>
              <a:spcAft>
                <a:spcPts val="2000"/>
              </a:spcAft>
              <a:buClr>
                <a:srgbClr val="000000"/>
              </a:buClr>
              <a:buFont typeface="Wingdings" panose="05000000000000000000" pitchFamily="2" charset="2"/>
              <a:buChar char="Ø"/>
            </a:pPr>
            <a:r>
              <a:rPr lang="cs-CZ" sz="2000" b="1" dirty="0">
                <a:solidFill>
                  <a:srgbClr val="000000"/>
                </a:solidFill>
              </a:rPr>
              <a:t>Blesk.cz, bleskprozeny.cz, Báječné nápady…</a:t>
            </a:r>
          </a:p>
          <a:p>
            <a:pPr marL="285750" indent="-285750">
              <a:lnSpc>
                <a:spcPct val="150000"/>
              </a:lnSpc>
              <a:spcAft>
                <a:spcPts val="2000"/>
              </a:spcAft>
              <a:buClr>
                <a:srgbClr val="000000"/>
              </a:buClr>
              <a:buFont typeface="Wingdings" panose="05000000000000000000" pitchFamily="2" charset="2"/>
              <a:buChar char="Ø"/>
            </a:pPr>
            <a:r>
              <a:rPr lang="cs-CZ" sz="2000" b="1" dirty="0">
                <a:solidFill>
                  <a:srgbClr val="000000"/>
                </a:solidFill>
              </a:rPr>
              <a:t>Tržby se zvýšily o téměř 80 %.</a:t>
            </a:r>
          </a:p>
        </p:txBody>
      </p:sp>
      <p:sp>
        <p:nvSpPr>
          <p:cNvPr id="8" name="Obdélník 1">
            <a:extLst>
              <a:ext uri="{FF2B5EF4-FFF2-40B4-BE49-F238E27FC236}">
                <a16:creationId xmlns:a16="http://schemas.microsoft.com/office/drawing/2014/main" id="{C11B9D38-98FD-42D9-9828-489027EC5EB0}"/>
              </a:ext>
            </a:extLst>
          </p:cNvPr>
          <p:cNvSpPr/>
          <p:nvPr/>
        </p:nvSpPr>
        <p:spPr>
          <a:xfrm>
            <a:off x="231584" y="267494"/>
            <a:ext cx="7508768" cy="1080120"/>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0" name="Nadpis 1">
            <a:extLst>
              <a:ext uri="{FF2B5EF4-FFF2-40B4-BE49-F238E27FC236}">
                <a16:creationId xmlns:a16="http://schemas.microsoft.com/office/drawing/2014/main" id="{AAB00E42-F5E1-4727-8D0A-395FAF390E0C}"/>
              </a:ext>
            </a:extLst>
          </p:cNvPr>
          <p:cNvSpPr txBox="1">
            <a:spLocks/>
          </p:cNvSpPr>
          <p:nvPr/>
        </p:nvSpPr>
        <p:spPr>
          <a:xfrm>
            <a:off x="231584" y="267494"/>
            <a:ext cx="7508768" cy="108012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Jak využít domácí pohodu k propagaci bytových doplňků?</a:t>
            </a:r>
          </a:p>
        </p:txBody>
      </p:sp>
      <p:pic>
        <p:nvPicPr>
          <p:cNvPr id="4" name="Obrázok 3">
            <a:hlinkClick r:id="rId5"/>
            <a:extLst>
              <a:ext uri="{FF2B5EF4-FFF2-40B4-BE49-F238E27FC236}">
                <a16:creationId xmlns:a16="http://schemas.microsoft.com/office/drawing/2014/main" id="{320DE847-B87E-461E-A120-EA3485CDE0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6256" y="2019351"/>
            <a:ext cx="2267744" cy="3142123"/>
          </a:xfrm>
          <a:prstGeom prst="rect">
            <a:avLst/>
          </a:prstGeom>
        </p:spPr>
      </p:pic>
    </p:spTree>
    <p:extLst>
      <p:ext uri="{BB962C8B-B14F-4D97-AF65-F5344CB8AC3E}">
        <p14:creationId xmlns:p14="http://schemas.microsoft.com/office/powerpoint/2010/main" val="427657321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1288486" y="411510"/>
            <a:ext cx="5394963"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Jak zajistit efektivní komunikaci?</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3" name="Obdĺžnik 2">
            <a:extLst>
              <a:ext uri="{FF2B5EF4-FFF2-40B4-BE49-F238E27FC236}">
                <a16:creationId xmlns:a16="http://schemas.microsoft.com/office/drawing/2014/main" id="{EC191CD4-A160-42D5-A449-53AE3DC5E643}"/>
              </a:ext>
            </a:extLst>
          </p:cNvPr>
          <p:cNvSpPr/>
          <p:nvPr/>
        </p:nvSpPr>
        <p:spPr>
          <a:xfrm>
            <a:off x="395536" y="1218194"/>
            <a:ext cx="4896544" cy="2083712"/>
          </a:xfrm>
          <a:prstGeom prst="rect">
            <a:avLst/>
          </a:prstGeom>
        </p:spPr>
        <p:txBody>
          <a:bodyPr wrap="square">
            <a:spAutoFit/>
          </a:bodyPr>
          <a:lstStyle/>
          <a:p>
            <a:pPr marL="285750" indent="-285750">
              <a:lnSpc>
                <a:spcPct val="150000"/>
              </a:lnSpc>
              <a:spcAft>
                <a:spcPts val="1000"/>
              </a:spcAft>
              <a:buClr>
                <a:srgbClr val="000000"/>
              </a:buClr>
              <a:buFont typeface="Wingdings" panose="05000000000000000000" pitchFamily="2" charset="2"/>
              <a:buChar char="Ø"/>
            </a:pPr>
            <a:r>
              <a:rPr lang="cs-CZ" sz="2000" b="1" dirty="0">
                <a:solidFill>
                  <a:srgbClr val="000000"/>
                </a:solidFill>
                <a:latin typeface="TimesNewRomanPS-BoldMT"/>
              </a:rPr>
              <a:t>Cílová skupina:</a:t>
            </a:r>
          </a:p>
          <a:p>
            <a:pPr marL="742950" lvl="1" indent="-285750">
              <a:lnSpc>
                <a:spcPct val="150000"/>
              </a:lnSpc>
              <a:spcAft>
                <a:spcPts val="1000"/>
              </a:spcAft>
              <a:buClr>
                <a:srgbClr val="000000"/>
              </a:buClr>
              <a:buFont typeface="Wingdings" panose="05000000000000000000" pitchFamily="2" charset="2"/>
              <a:buChar char="Ø"/>
            </a:pPr>
            <a:r>
              <a:rPr lang="cs-CZ" sz="1600" b="1" dirty="0">
                <a:solidFill>
                  <a:srgbClr val="000000"/>
                </a:solidFill>
                <a:latin typeface="TimesNewRomanPS-BoldMT"/>
              </a:rPr>
              <a:t>Celebrity s plošným dosahem.</a:t>
            </a:r>
          </a:p>
          <a:p>
            <a:pPr marL="742950" lvl="1" indent="-285750">
              <a:lnSpc>
                <a:spcPct val="150000"/>
              </a:lnSpc>
              <a:spcAft>
                <a:spcPts val="1000"/>
              </a:spcAft>
              <a:buClr>
                <a:srgbClr val="000000"/>
              </a:buClr>
              <a:buFont typeface="Wingdings" panose="05000000000000000000" pitchFamily="2" charset="2"/>
              <a:buChar char="Ø"/>
            </a:pPr>
            <a:r>
              <a:rPr lang="cs-CZ" sz="1600" b="1" dirty="0">
                <a:solidFill>
                  <a:srgbClr val="000000"/>
                </a:solidFill>
                <a:latin typeface="TimesNewRomanPS-BoldMT"/>
              </a:rPr>
              <a:t>Influenceři s konkrétním zájmem.</a:t>
            </a:r>
          </a:p>
          <a:p>
            <a:pPr marL="285750" indent="-285750">
              <a:lnSpc>
                <a:spcPct val="150000"/>
              </a:lnSpc>
              <a:spcAft>
                <a:spcPts val="1000"/>
              </a:spcAft>
              <a:buClr>
                <a:srgbClr val="000000"/>
              </a:buClr>
              <a:buFont typeface="Wingdings" panose="05000000000000000000" pitchFamily="2" charset="2"/>
              <a:buChar char="Ø"/>
            </a:pPr>
            <a:r>
              <a:rPr lang="cs-CZ" sz="2000" b="1" dirty="0">
                <a:solidFill>
                  <a:srgbClr val="000000"/>
                </a:solidFill>
                <a:latin typeface="TimesNewRomanPS-BoldMT"/>
              </a:rPr>
              <a:t>Míra a kvalita zapojení.</a:t>
            </a:r>
          </a:p>
        </p:txBody>
      </p:sp>
      <p:sp>
        <p:nvSpPr>
          <p:cNvPr id="9" name="Obdélník 1">
            <a:extLst>
              <a:ext uri="{FF2B5EF4-FFF2-40B4-BE49-F238E27FC236}">
                <a16:creationId xmlns:a16="http://schemas.microsoft.com/office/drawing/2014/main" id="{82DE9ABD-D174-4A7D-866C-E30A65F90844}"/>
              </a:ext>
            </a:extLst>
          </p:cNvPr>
          <p:cNvSpPr/>
          <p:nvPr/>
        </p:nvSpPr>
        <p:spPr>
          <a:xfrm>
            <a:off x="231584" y="267494"/>
            <a:ext cx="7508768" cy="792088"/>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0" name="Nadpis 1">
            <a:extLst>
              <a:ext uri="{FF2B5EF4-FFF2-40B4-BE49-F238E27FC236}">
                <a16:creationId xmlns:a16="http://schemas.microsoft.com/office/drawing/2014/main" id="{99849949-0BC0-44C3-BD6E-072396117945}"/>
              </a:ext>
            </a:extLst>
          </p:cNvPr>
          <p:cNvSpPr txBox="1">
            <a:spLocks/>
          </p:cNvSpPr>
          <p:nvPr/>
        </p:nvSpPr>
        <p:spPr>
          <a:xfrm>
            <a:off x="231584" y="411510"/>
            <a:ext cx="7508768"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Jak si vybrat správného influencera?</a:t>
            </a:r>
          </a:p>
        </p:txBody>
      </p:sp>
      <p:sp>
        <p:nvSpPr>
          <p:cNvPr id="11" name="Obdĺžnik 10">
            <a:extLst>
              <a:ext uri="{FF2B5EF4-FFF2-40B4-BE49-F238E27FC236}">
                <a16:creationId xmlns:a16="http://schemas.microsoft.com/office/drawing/2014/main" id="{9DC3994A-DB1E-4741-AD1C-D02F9EDA2C00}"/>
              </a:ext>
            </a:extLst>
          </p:cNvPr>
          <p:cNvSpPr/>
          <p:nvPr/>
        </p:nvSpPr>
        <p:spPr>
          <a:xfrm>
            <a:off x="2195736" y="3301906"/>
            <a:ext cx="4248472" cy="1678473"/>
          </a:xfrm>
          <a:prstGeom prst="rect">
            <a:avLst/>
          </a:prstGeom>
        </p:spPr>
        <p:txBody>
          <a:bodyPr wrap="square">
            <a:spAutoFit/>
          </a:bodyPr>
          <a:lstStyle/>
          <a:p>
            <a:pPr marL="285750" indent="-285750">
              <a:lnSpc>
                <a:spcPct val="150000"/>
              </a:lnSpc>
              <a:spcAft>
                <a:spcPts val="1000"/>
              </a:spcAft>
              <a:buClr>
                <a:srgbClr val="000000"/>
              </a:buClr>
              <a:buFont typeface="Wingdings" panose="05000000000000000000" pitchFamily="2" charset="2"/>
              <a:buChar char="Ø"/>
            </a:pPr>
            <a:r>
              <a:rPr lang="cs-CZ" sz="2000" b="1" dirty="0">
                <a:solidFill>
                  <a:srgbClr val="000000"/>
                </a:solidFill>
                <a:latin typeface="TimesNewRomanPS-BoldMT"/>
              </a:rPr>
              <a:t>Kvalita profilu.</a:t>
            </a:r>
          </a:p>
          <a:p>
            <a:pPr marL="285750" indent="-285750">
              <a:lnSpc>
                <a:spcPct val="150000"/>
              </a:lnSpc>
              <a:spcAft>
                <a:spcPts val="1000"/>
              </a:spcAft>
              <a:buClr>
                <a:srgbClr val="000000"/>
              </a:buClr>
              <a:buFont typeface="Wingdings" panose="05000000000000000000" pitchFamily="2" charset="2"/>
              <a:buChar char="Ø"/>
            </a:pPr>
            <a:r>
              <a:rPr lang="cs-CZ" sz="2000" b="1" dirty="0">
                <a:solidFill>
                  <a:srgbClr val="000000"/>
                </a:solidFill>
                <a:latin typeface="TimesNewRomanPS-BoldMT"/>
              </a:rPr>
              <a:t>Čísla a data.</a:t>
            </a:r>
          </a:p>
          <a:p>
            <a:pPr marL="285750" indent="-285750">
              <a:lnSpc>
                <a:spcPct val="150000"/>
              </a:lnSpc>
              <a:spcAft>
                <a:spcPts val="1000"/>
              </a:spcAft>
              <a:buClr>
                <a:srgbClr val="000000"/>
              </a:buClr>
              <a:buFont typeface="Wingdings" panose="05000000000000000000" pitchFamily="2" charset="2"/>
              <a:buChar char="Ø"/>
            </a:pPr>
            <a:r>
              <a:rPr lang="cs-CZ" sz="2000" b="1" dirty="0">
                <a:solidFill>
                  <a:srgbClr val="000000"/>
                </a:solidFill>
                <a:latin typeface="TimesNewRomanPS-BoldMT"/>
              </a:rPr>
              <a:t>Předchozí spolupráce influencera.</a:t>
            </a:r>
          </a:p>
        </p:txBody>
      </p:sp>
      <p:sp>
        <p:nvSpPr>
          <p:cNvPr id="2" name="Obdĺžnik 1">
            <a:extLst>
              <a:ext uri="{FF2B5EF4-FFF2-40B4-BE49-F238E27FC236}">
                <a16:creationId xmlns:a16="http://schemas.microsoft.com/office/drawing/2014/main" id="{3AF6B38B-389C-48CE-A01B-8DF6508FD89A}"/>
              </a:ext>
            </a:extLst>
          </p:cNvPr>
          <p:cNvSpPr/>
          <p:nvPr/>
        </p:nvSpPr>
        <p:spPr>
          <a:xfrm>
            <a:off x="5243403" y="2056467"/>
            <a:ext cx="3608180" cy="1678473"/>
          </a:xfrm>
          <a:prstGeom prst="rect">
            <a:avLst/>
          </a:prstGeom>
        </p:spPr>
        <p:txBody>
          <a:bodyPr wrap="square">
            <a:spAutoFit/>
          </a:bodyPr>
          <a:lstStyle/>
          <a:p>
            <a:pPr marL="285750" indent="-285750">
              <a:lnSpc>
                <a:spcPct val="150000"/>
              </a:lnSpc>
              <a:spcAft>
                <a:spcPts val="1000"/>
              </a:spcAft>
              <a:buClr>
                <a:srgbClr val="000000"/>
              </a:buClr>
              <a:buFont typeface="Wingdings" panose="05000000000000000000" pitchFamily="2" charset="2"/>
              <a:buChar char="Ø"/>
            </a:pPr>
            <a:r>
              <a:rPr lang="cs-CZ" sz="2000" b="1" dirty="0">
                <a:solidFill>
                  <a:srgbClr val="000000"/>
                </a:solidFill>
                <a:latin typeface="TimesNewRomanPS-BoldMT"/>
              </a:rPr>
              <a:t>Souznění se značkou.</a:t>
            </a:r>
          </a:p>
          <a:p>
            <a:pPr marL="285750" indent="-285750">
              <a:lnSpc>
                <a:spcPct val="150000"/>
              </a:lnSpc>
              <a:spcAft>
                <a:spcPts val="1000"/>
              </a:spcAft>
              <a:buClr>
                <a:srgbClr val="000000"/>
              </a:buClr>
              <a:buFont typeface="Wingdings" panose="05000000000000000000" pitchFamily="2" charset="2"/>
              <a:buChar char="Ø"/>
            </a:pPr>
            <a:r>
              <a:rPr lang="cs-CZ" sz="2000" b="1" dirty="0">
                <a:solidFill>
                  <a:srgbClr val="000000"/>
                </a:solidFill>
                <a:latin typeface="TimesNewRomanPS-BoldMT"/>
              </a:rPr>
              <a:t>Výběr sociální platformy.</a:t>
            </a:r>
          </a:p>
          <a:p>
            <a:pPr marL="285750" indent="-285750">
              <a:lnSpc>
                <a:spcPct val="150000"/>
              </a:lnSpc>
              <a:spcAft>
                <a:spcPts val="1000"/>
              </a:spcAft>
              <a:buClr>
                <a:srgbClr val="000000"/>
              </a:buClr>
              <a:buFont typeface="Wingdings" panose="05000000000000000000" pitchFamily="2" charset="2"/>
              <a:buChar char="Ø"/>
            </a:pPr>
            <a:r>
              <a:rPr lang="cs-CZ" sz="2000" b="1" dirty="0">
                <a:solidFill>
                  <a:srgbClr val="000000"/>
                </a:solidFill>
                <a:latin typeface="TimesNewRomanPS-BoldMT"/>
              </a:rPr>
              <a:t>Stanovení rozpočtu.</a:t>
            </a:r>
          </a:p>
        </p:txBody>
      </p:sp>
      <p:pic>
        <p:nvPicPr>
          <p:cNvPr id="14" name="Obrázok 13">
            <a:extLst>
              <a:ext uri="{FF2B5EF4-FFF2-40B4-BE49-F238E27FC236}">
                <a16:creationId xmlns:a16="http://schemas.microsoft.com/office/drawing/2014/main" id="{D571C4B4-2596-49D3-97A2-EEB20806D2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31686">
            <a:off x="4840942" y="893178"/>
            <a:ext cx="2855100" cy="775037"/>
          </a:xfrm>
          <a:prstGeom prst="rect">
            <a:avLst/>
          </a:prstGeom>
        </p:spPr>
      </p:pic>
      <p:sp>
        <p:nvSpPr>
          <p:cNvPr id="15" name="Obdĺžnik 14">
            <a:extLst>
              <a:ext uri="{FF2B5EF4-FFF2-40B4-BE49-F238E27FC236}">
                <a16:creationId xmlns:a16="http://schemas.microsoft.com/office/drawing/2014/main" id="{39B9EAA3-30F5-4410-8EC2-B34F8D19B2D9}"/>
              </a:ext>
            </a:extLst>
          </p:cNvPr>
          <p:cNvSpPr/>
          <p:nvPr/>
        </p:nvSpPr>
        <p:spPr>
          <a:xfrm>
            <a:off x="395536" y="1923930"/>
            <a:ext cx="8516880" cy="1943545"/>
          </a:xfrm>
          <a:prstGeom prst="rect">
            <a:avLst/>
          </a:prstGeom>
          <a:solidFill>
            <a:schemeClr val="tx1"/>
          </a:solidFill>
        </p:spPr>
        <p:txBody>
          <a:bodyPr wrap="square">
            <a:spAutoFit/>
          </a:bodyPr>
          <a:lstStyle/>
          <a:p>
            <a:pPr algn="ctr">
              <a:lnSpc>
                <a:spcPct val="150000"/>
              </a:lnSpc>
              <a:spcAft>
                <a:spcPts val="1000"/>
              </a:spcAft>
              <a:buClr>
                <a:srgbClr val="000000"/>
              </a:buClr>
            </a:pPr>
            <a:r>
              <a:rPr lang="cs-CZ" sz="7200" b="1" dirty="0">
                <a:solidFill>
                  <a:schemeClr val="bg1"/>
                </a:solidFill>
                <a:latin typeface="TimesNewRomanPS-BoldMT"/>
              </a:rPr>
              <a:t>Pozor na škody!</a:t>
            </a:r>
          </a:p>
          <a:p>
            <a:pPr algn="ctr">
              <a:lnSpc>
                <a:spcPct val="150000"/>
              </a:lnSpc>
              <a:spcAft>
                <a:spcPts val="1000"/>
              </a:spcAft>
              <a:buClr>
                <a:srgbClr val="000000"/>
              </a:buClr>
            </a:pPr>
            <a:endParaRPr lang="cs-CZ" sz="200" b="1" dirty="0">
              <a:solidFill>
                <a:schemeClr val="bg1"/>
              </a:solidFill>
              <a:latin typeface="TimesNewRomanPS-BoldMT"/>
            </a:endParaRPr>
          </a:p>
        </p:txBody>
      </p:sp>
    </p:spTree>
    <p:extLst>
      <p:ext uri="{BB962C8B-B14F-4D97-AF65-F5344CB8AC3E}">
        <p14:creationId xmlns:p14="http://schemas.microsoft.com/office/powerpoint/2010/main" val="707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left)">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wipe(left)">
                                      <p:cBhvr>
                                        <p:cTn id="32" dur="5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wipe(left)">
                                      <p:cBhvr>
                                        <p:cTn id="37" dur="500"/>
                                        <p:tgtEl>
                                          <p:spTgt spid="1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Effect transition="in" filter="wipe(left)">
                                      <p:cBhvr>
                                        <p:cTn id="42" dur="500"/>
                                        <p:tgtEl>
                                          <p:spTgt spid="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xEl>
                                              <p:pRg st="1" end="1"/>
                                            </p:txEl>
                                          </p:spTgt>
                                        </p:tgtEl>
                                        <p:attrNameLst>
                                          <p:attrName>style.visibility</p:attrName>
                                        </p:attrNameLst>
                                      </p:cBhvr>
                                      <p:to>
                                        <p:strVal val="visible"/>
                                      </p:to>
                                    </p:set>
                                    <p:animEffect transition="in" filter="wipe(left)">
                                      <p:cBhvr>
                                        <p:cTn id="47" dur="500"/>
                                        <p:tgtEl>
                                          <p:spTgt spid="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
                                            <p:txEl>
                                              <p:pRg st="2" end="2"/>
                                            </p:txEl>
                                          </p:spTgt>
                                        </p:tgtEl>
                                        <p:attrNameLst>
                                          <p:attrName>style.visibility</p:attrName>
                                        </p:attrNameLst>
                                      </p:cBhvr>
                                      <p:to>
                                        <p:strVal val="visible"/>
                                      </p:to>
                                    </p:set>
                                    <p:animEffect transition="in" filter="wipe(left)">
                                      <p:cBhvr>
                                        <p:cTn id="52" dur="500"/>
                                        <p:tgtEl>
                                          <p:spTgt spid="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5"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1288486" y="411510"/>
            <a:ext cx="5394963"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Jak zajistit efektivní komunikaci?</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9" name="Obdélník 1">
            <a:extLst>
              <a:ext uri="{FF2B5EF4-FFF2-40B4-BE49-F238E27FC236}">
                <a16:creationId xmlns:a16="http://schemas.microsoft.com/office/drawing/2014/main" id="{82DE9ABD-D174-4A7D-866C-E30A65F90844}"/>
              </a:ext>
            </a:extLst>
          </p:cNvPr>
          <p:cNvSpPr/>
          <p:nvPr/>
        </p:nvSpPr>
        <p:spPr>
          <a:xfrm>
            <a:off x="231584" y="267494"/>
            <a:ext cx="7508768" cy="792088"/>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0" name="Nadpis 1">
            <a:extLst>
              <a:ext uri="{FF2B5EF4-FFF2-40B4-BE49-F238E27FC236}">
                <a16:creationId xmlns:a16="http://schemas.microsoft.com/office/drawing/2014/main" id="{99849949-0BC0-44C3-BD6E-072396117945}"/>
              </a:ext>
            </a:extLst>
          </p:cNvPr>
          <p:cNvSpPr txBox="1">
            <a:spLocks/>
          </p:cNvSpPr>
          <p:nvPr/>
        </p:nvSpPr>
        <p:spPr>
          <a:xfrm>
            <a:off x="231584" y="411510"/>
            <a:ext cx="7508768" cy="504056"/>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err="1">
                <a:solidFill>
                  <a:schemeClr val="bg1"/>
                </a:solidFill>
                <a:latin typeface="Times New Roman" panose="02020603050405020304" pitchFamily="18" charset="0"/>
                <a:cs typeface="Times New Roman" panose="02020603050405020304" pitchFamily="18" charset="0"/>
              </a:rPr>
              <a:t>Mia</a:t>
            </a:r>
            <a:r>
              <a:rPr lang="cs-CZ" sz="2800" b="1" dirty="0">
                <a:solidFill>
                  <a:schemeClr val="bg1"/>
                </a:solidFill>
                <a:latin typeface="Times New Roman" panose="02020603050405020304" pitchFamily="18" charset="0"/>
                <a:cs typeface="Times New Roman" panose="02020603050405020304" pitchFamily="18" charset="0"/>
              </a:rPr>
              <a:t> </a:t>
            </a:r>
            <a:r>
              <a:rPr lang="cs-CZ" sz="2800" b="1" dirty="0" err="1">
                <a:solidFill>
                  <a:schemeClr val="bg1"/>
                </a:solidFill>
                <a:latin typeface="Times New Roman" panose="02020603050405020304" pitchFamily="18" charset="0"/>
                <a:cs typeface="Times New Roman" panose="02020603050405020304" pitchFamily="18" charset="0"/>
              </a:rPr>
              <a:t>Khalifa</a:t>
            </a:r>
            <a:r>
              <a:rPr lang="cs-CZ" sz="2800" b="1" dirty="0">
                <a:solidFill>
                  <a:schemeClr val="bg1"/>
                </a:solidFill>
                <a:latin typeface="Times New Roman" panose="02020603050405020304" pitchFamily="18" charset="0"/>
                <a:cs typeface="Times New Roman" panose="02020603050405020304" pitchFamily="18" charset="0"/>
              </a:rPr>
              <a:t> a Playboy </a:t>
            </a:r>
          </a:p>
        </p:txBody>
      </p:sp>
      <p:pic>
        <p:nvPicPr>
          <p:cNvPr id="5" name="Obrázok 4">
            <a:extLst>
              <a:ext uri="{FF2B5EF4-FFF2-40B4-BE49-F238E27FC236}">
                <a16:creationId xmlns:a16="http://schemas.microsoft.com/office/drawing/2014/main" id="{18BDCD2C-DD0F-4D46-A41E-CFD0C40B5C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176" y="1499449"/>
            <a:ext cx="2147331" cy="3232541"/>
          </a:xfrm>
          <a:prstGeom prst="rect">
            <a:avLst/>
          </a:prstGeom>
        </p:spPr>
      </p:pic>
      <p:sp>
        <p:nvSpPr>
          <p:cNvPr id="11" name="Obdĺžnik 10">
            <a:extLst>
              <a:ext uri="{FF2B5EF4-FFF2-40B4-BE49-F238E27FC236}">
                <a16:creationId xmlns:a16="http://schemas.microsoft.com/office/drawing/2014/main" id="{7244C637-0693-42D2-B0A8-DAFD81D47822}"/>
              </a:ext>
            </a:extLst>
          </p:cNvPr>
          <p:cNvSpPr/>
          <p:nvPr/>
        </p:nvSpPr>
        <p:spPr>
          <a:xfrm>
            <a:off x="231584" y="1347614"/>
            <a:ext cx="5780576" cy="3332772"/>
          </a:xfrm>
          <a:prstGeom prst="rect">
            <a:avLst/>
          </a:prstGeom>
        </p:spPr>
        <p:txBody>
          <a:bodyPr wrap="square">
            <a:spAutoFit/>
          </a:bodyPr>
          <a:lstStyle/>
          <a:p>
            <a:pPr marL="342900" indent="-342900">
              <a:lnSpc>
                <a:spcPct val="200000"/>
              </a:lnSpc>
              <a:spcAft>
                <a:spcPts val="2000"/>
              </a:spcAft>
              <a:buClr>
                <a:srgbClr val="000000"/>
              </a:buClr>
              <a:buFont typeface="Wingdings" panose="05000000000000000000" pitchFamily="2" charset="2"/>
              <a:buChar char="Ø"/>
            </a:pPr>
            <a:r>
              <a:rPr lang="cs-CZ" sz="2000" b="1" dirty="0" err="1">
                <a:solidFill>
                  <a:srgbClr val="000000"/>
                </a:solidFill>
                <a:latin typeface="+mj-lt"/>
              </a:rPr>
              <a:t>Mia</a:t>
            </a:r>
            <a:r>
              <a:rPr lang="cs-CZ" sz="2000" b="1" dirty="0">
                <a:solidFill>
                  <a:srgbClr val="000000"/>
                </a:solidFill>
                <a:latin typeface="+mj-lt"/>
              </a:rPr>
              <a:t> </a:t>
            </a:r>
            <a:r>
              <a:rPr lang="cs-CZ" sz="2000" b="1" dirty="0" err="1">
                <a:solidFill>
                  <a:srgbClr val="000000"/>
                </a:solidFill>
                <a:latin typeface="+mj-lt"/>
              </a:rPr>
              <a:t>Khalifa</a:t>
            </a:r>
            <a:r>
              <a:rPr lang="cs-CZ" sz="2000" b="1" dirty="0">
                <a:solidFill>
                  <a:srgbClr val="000000"/>
                </a:solidFill>
                <a:latin typeface="+mj-lt"/>
              </a:rPr>
              <a:t> podpořila </a:t>
            </a:r>
            <a:r>
              <a:rPr lang="cs-CZ" sz="2000" b="1" dirty="0" err="1">
                <a:solidFill>
                  <a:srgbClr val="000000"/>
                </a:solidFill>
                <a:latin typeface="+mj-lt"/>
              </a:rPr>
              <a:t>Hamás</a:t>
            </a:r>
            <a:r>
              <a:rPr lang="cs-CZ" sz="2000" b="1" dirty="0">
                <a:solidFill>
                  <a:srgbClr val="000000"/>
                </a:solidFill>
                <a:latin typeface="+mj-lt"/>
              </a:rPr>
              <a:t>.</a:t>
            </a:r>
          </a:p>
          <a:p>
            <a:pPr marL="342900" indent="-342900">
              <a:lnSpc>
                <a:spcPct val="200000"/>
              </a:lnSpc>
              <a:spcAft>
                <a:spcPts val="2000"/>
              </a:spcAft>
              <a:buClr>
                <a:srgbClr val="000000"/>
              </a:buClr>
              <a:buFont typeface="Wingdings" panose="05000000000000000000" pitchFamily="2" charset="2"/>
              <a:buChar char="Ø"/>
            </a:pPr>
            <a:r>
              <a:rPr lang="cs-CZ" sz="2000" b="1" dirty="0">
                <a:solidFill>
                  <a:srgbClr val="000000"/>
                </a:solidFill>
                <a:latin typeface="+mj-lt"/>
              </a:rPr>
              <a:t>Playboy ukončil s </a:t>
            </a:r>
            <a:r>
              <a:rPr lang="cs-CZ" sz="2000" b="1" dirty="0" err="1">
                <a:solidFill>
                  <a:srgbClr val="000000"/>
                </a:solidFill>
                <a:latin typeface="+mj-lt"/>
              </a:rPr>
              <a:t>expornoherečkou</a:t>
            </a:r>
            <a:r>
              <a:rPr lang="cs-CZ" sz="2000" b="1" dirty="0">
                <a:solidFill>
                  <a:srgbClr val="000000"/>
                </a:solidFill>
                <a:latin typeface="+mj-lt"/>
              </a:rPr>
              <a:t> spolupráci kvůli: „</a:t>
            </a:r>
            <a:r>
              <a:rPr lang="cs-CZ" sz="2000" b="1" i="1" dirty="0">
                <a:solidFill>
                  <a:srgbClr val="000000"/>
                </a:solidFill>
                <a:latin typeface="+mj-lt"/>
              </a:rPr>
              <a:t>odporným a neomluvitelným komentářům, které oslavovaly útoky </a:t>
            </a:r>
            <a:r>
              <a:rPr lang="cs-CZ" sz="2000" b="1" i="1" dirty="0" err="1">
                <a:solidFill>
                  <a:srgbClr val="000000"/>
                </a:solidFill>
                <a:latin typeface="+mj-lt"/>
              </a:rPr>
              <a:t>Hamásu</a:t>
            </a:r>
            <a:r>
              <a:rPr lang="cs-CZ" sz="2000" b="1" i="1" dirty="0">
                <a:solidFill>
                  <a:srgbClr val="000000"/>
                </a:solidFill>
                <a:latin typeface="+mj-lt"/>
              </a:rPr>
              <a:t> v Izraeli a vraždy nevinných mužů, žen a dětí</a:t>
            </a:r>
            <a:r>
              <a:rPr lang="cs-CZ" sz="2000" b="1" dirty="0">
                <a:solidFill>
                  <a:srgbClr val="000000"/>
                </a:solidFill>
                <a:latin typeface="+mj-lt"/>
              </a:rPr>
              <a:t>.“ </a:t>
            </a:r>
          </a:p>
        </p:txBody>
      </p:sp>
    </p:spTree>
    <p:extLst>
      <p:ext uri="{BB962C8B-B14F-4D97-AF65-F5344CB8AC3E}">
        <p14:creationId xmlns:p14="http://schemas.microsoft.com/office/powerpoint/2010/main" val="295263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1288486" y="411510"/>
            <a:ext cx="5394963"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Jak zajistit efektivní komunikaci?</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3" name="Obdĺžnik 2">
            <a:extLst>
              <a:ext uri="{FF2B5EF4-FFF2-40B4-BE49-F238E27FC236}">
                <a16:creationId xmlns:a16="http://schemas.microsoft.com/office/drawing/2014/main" id="{EC191CD4-A160-42D5-A449-53AE3DC5E643}"/>
              </a:ext>
            </a:extLst>
          </p:cNvPr>
          <p:cNvSpPr/>
          <p:nvPr/>
        </p:nvSpPr>
        <p:spPr>
          <a:xfrm>
            <a:off x="519706" y="1329687"/>
            <a:ext cx="4896544" cy="1990288"/>
          </a:xfrm>
          <a:prstGeom prst="rect">
            <a:avLst/>
          </a:prstGeom>
        </p:spPr>
        <p:txBody>
          <a:bodyPr wrap="square">
            <a:spAutoFit/>
          </a:bodyPr>
          <a:lstStyle/>
          <a:p>
            <a:pPr marL="285750" indent="-285750">
              <a:spcAft>
                <a:spcPts val="1000"/>
              </a:spcAft>
              <a:buClr>
                <a:srgbClr val="000000"/>
              </a:buClr>
              <a:buFont typeface="Wingdings" panose="05000000000000000000" pitchFamily="2" charset="2"/>
              <a:buChar char="Ø"/>
            </a:pPr>
            <a:r>
              <a:rPr lang="cs-CZ" b="1" dirty="0">
                <a:latin typeface="TimesNewRomanPS-BoldMT"/>
              </a:rPr>
              <a:t>Barter</a:t>
            </a:r>
          </a:p>
          <a:p>
            <a:pPr marL="285750" indent="-285750">
              <a:spcAft>
                <a:spcPts val="1000"/>
              </a:spcAft>
              <a:buClr>
                <a:srgbClr val="000000"/>
              </a:buClr>
              <a:buFont typeface="Wingdings" panose="05000000000000000000" pitchFamily="2" charset="2"/>
              <a:buChar char="Ø"/>
            </a:pPr>
            <a:r>
              <a:rPr lang="cs-CZ" b="1" dirty="0">
                <a:latin typeface="TimesNewRomanPS-BoldMT"/>
              </a:rPr>
              <a:t>Placené partnerství</a:t>
            </a:r>
          </a:p>
          <a:p>
            <a:pPr marL="285750" indent="-285750">
              <a:spcAft>
                <a:spcPts val="1000"/>
              </a:spcAft>
              <a:buClr>
                <a:srgbClr val="000000"/>
              </a:buClr>
              <a:buFont typeface="Wingdings" panose="05000000000000000000" pitchFamily="2" charset="2"/>
              <a:buChar char="Ø"/>
            </a:pPr>
            <a:r>
              <a:rPr lang="cs-CZ" b="1" dirty="0">
                <a:solidFill>
                  <a:srgbClr val="000000"/>
                </a:solidFill>
                <a:latin typeface="TimesNewRomanPS-BoldMT"/>
              </a:rPr>
              <a:t>Exkluzivní obsah</a:t>
            </a:r>
          </a:p>
          <a:p>
            <a:pPr marL="285750" indent="-285750">
              <a:spcAft>
                <a:spcPts val="1000"/>
              </a:spcAft>
              <a:buClr>
                <a:srgbClr val="000000"/>
              </a:buClr>
              <a:buFont typeface="Wingdings" panose="05000000000000000000" pitchFamily="2" charset="2"/>
              <a:buChar char="Ø"/>
            </a:pPr>
            <a:r>
              <a:rPr lang="cs-CZ" b="1" dirty="0">
                <a:solidFill>
                  <a:srgbClr val="000000"/>
                </a:solidFill>
                <a:latin typeface="TimesNewRomanPS-BoldMT"/>
              </a:rPr>
              <a:t>Speciální zážitek</a:t>
            </a:r>
          </a:p>
          <a:p>
            <a:pPr marL="285750" indent="-285750">
              <a:spcAft>
                <a:spcPts val="1000"/>
              </a:spcAft>
              <a:buClr>
                <a:srgbClr val="000000"/>
              </a:buClr>
              <a:buFont typeface="Wingdings" panose="05000000000000000000" pitchFamily="2" charset="2"/>
              <a:buChar char="Ø"/>
            </a:pPr>
            <a:r>
              <a:rPr lang="cs-CZ" b="1" dirty="0">
                <a:solidFill>
                  <a:srgbClr val="000000"/>
                </a:solidFill>
                <a:latin typeface="TimesNewRomanPS-BoldMT"/>
              </a:rPr>
              <a:t>Product placement</a:t>
            </a:r>
          </a:p>
        </p:txBody>
      </p:sp>
      <p:sp>
        <p:nvSpPr>
          <p:cNvPr id="8" name="Obdĺžnik 7">
            <a:extLst>
              <a:ext uri="{FF2B5EF4-FFF2-40B4-BE49-F238E27FC236}">
                <a16:creationId xmlns:a16="http://schemas.microsoft.com/office/drawing/2014/main" id="{F1F6B516-3554-4BCD-A17D-3D6DC0ECF2B4}"/>
              </a:ext>
            </a:extLst>
          </p:cNvPr>
          <p:cNvSpPr/>
          <p:nvPr/>
        </p:nvSpPr>
        <p:spPr>
          <a:xfrm>
            <a:off x="3393836" y="2237900"/>
            <a:ext cx="5040560" cy="1990288"/>
          </a:xfrm>
          <a:prstGeom prst="rect">
            <a:avLst/>
          </a:prstGeom>
        </p:spPr>
        <p:txBody>
          <a:bodyPr wrap="square">
            <a:spAutoFit/>
          </a:bodyPr>
          <a:lstStyle/>
          <a:p>
            <a:pPr marL="285750" indent="-285750">
              <a:spcAft>
                <a:spcPts val="1000"/>
              </a:spcAft>
              <a:buClr>
                <a:srgbClr val="000000"/>
              </a:buClr>
              <a:buFont typeface="Wingdings" panose="05000000000000000000" pitchFamily="2" charset="2"/>
              <a:buChar char="Ø"/>
            </a:pPr>
            <a:r>
              <a:rPr lang="cs-CZ" b="1" dirty="0" err="1">
                <a:solidFill>
                  <a:srgbClr val="000000"/>
                </a:solidFill>
                <a:latin typeface="TimesNewRomanPS-BoldMT"/>
              </a:rPr>
              <a:t>Ambasadorství</a:t>
            </a:r>
            <a:r>
              <a:rPr lang="cs-CZ" b="1" dirty="0">
                <a:solidFill>
                  <a:srgbClr val="000000"/>
                </a:solidFill>
                <a:latin typeface="TimesNewRomanPS-BoldMT"/>
              </a:rPr>
              <a:t> značky</a:t>
            </a:r>
          </a:p>
          <a:p>
            <a:pPr marL="285750" indent="-285750">
              <a:spcAft>
                <a:spcPts val="1000"/>
              </a:spcAft>
              <a:buClr>
                <a:srgbClr val="000000"/>
              </a:buClr>
              <a:buFont typeface="Wingdings" panose="05000000000000000000" pitchFamily="2" charset="2"/>
              <a:buChar char="Ø"/>
            </a:pPr>
            <a:r>
              <a:rPr lang="cs-CZ" b="1" dirty="0" err="1">
                <a:solidFill>
                  <a:srgbClr val="000000"/>
                </a:solidFill>
                <a:latin typeface="TimesNewRomanPS-BoldMT"/>
              </a:rPr>
              <a:t>Eventy</a:t>
            </a:r>
            <a:endParaRPr lang="cs-CZ" b="1" dirty="0">
              <a:solidFill>
                <a:srgbClr val="000000"/>
              </a:solidFill>
              <a:latin typeface="TimesNewRomanPS-BoldMT"/>
            </a:endParaRPr>
          </a:p>
          <a:p>
            <a:pPr marL="285750" indent="-285750">
              <a:spcAft>
                <a:spcPts val="1000"/>
              </a:spcAft>
              <a:buClr>
                <a:srgbClr val="000000"/>
              </a:buClr>
              <a:buFont typeface="Wingdings" panose="05000000000000000000" pitchFamily="2" charset="2"/>
              <a:buChar char="Ø"/>
            </a:pPr>
            <a:r>
              <a:rPr lang="sk-SK" b="1" dirty="0" err="1">
                <a:solidFill>
                  <a:srgbClr val="000000"/>
                </a:solidFill>
                <a:latin typeface="TimesNewRomanPS-BoldMT"/>
              </a:rPr>
              <a:t>Soutěže</a:t>
            </a:r>
            <a:endParaRPr lang="sk-SK" b="1" dirty="0">
              <a:solidFill>
                <a:srgbClr val="000000"/>
              </a:solidFill>
              <a:latin typeface="TimesNewRomanPS-BoldMT"/>
            </a:endParaRPr>
          </a:p>
          <a:p>
            <a:pPr marL="285750" indent="-285750">
              <a:spcAft>
                <a:spcPts val="1000"/>
              </a:spcAft>
              <a:buClr>
                <a:srgbClr val="000000"/>
              </a:buClr>
              <a:buFont typeface="Wingdings" panose="05000000000000000000" pitchFamily="2" charset="2"/>
              <a:buChar char="Ø"/>
            </a:pPr>
            <a:r>
              <a:rPr lang="sk-SK" b="1" dirty="0">
                <a:solidFill>
                  <a:srgbClr val="000000"/>
                </a:solidFill>
                <a:latin typeface="TimesNewRomanPS-BoldMT"/>
              </a:rPr>
              <a:t>Vlastní produkt</a:t>
            </a:r>
          </a:p>
          <a:p>
            <a:pPr marL="285750" indent="-285750">
              <a:spcAft>
                <a:spcPts val="1000"/>
              </a:spcAft>
              <a:buClr>
                <a:srgbClr val="000000"/>
              </a:buClr>
              <a:buFont typeface="Wingdings" panose="05000000000000000000" pitchFamily="2" charset="2"/>
              <a:buChar char="Ø"/>
            </a:pPr>
            <a:r>
              <a:rPr lang="sk-SK" b="1" dirty="0" err="1">
                <a:solidFill>
                  <a:srgbClr val="000000"/>
                </a:solidFill>
                <a:latin typeface="TimesNewRomanPS-BoldMT"/>
              </a:rPr>
              <a:t>Převzetí</a:t>
            </a:r>
            <a:r>
              <a:rPr lang="sk-SK" b="1" dirty="0">
                <a:solidFill>
                  <a:srgbClr val="000000"/>
                </a:solidFill>
                <a:latin typeface="TimesNewRomanPS-BoldMT"/>
              </a:rPr>
              <a:t> účtu</a:t>
            </a:r>
          </a:p>
        </p:txBody>
      </p:sp>
      <p:sp>
        <p:nvSpPr>
          <p:cNvPr id="4" name="Obdĺžnik 3">
            <a:extLst>
              <a:ext uri="{FF2B5EF4-FFF2-40B4-BE49-F238E27FC236}">
                <a16:creationId xmlns:a16="http://schemas.microsoft.com/office/drawing/2014/main" id="{BA3492E4-3376-4346-A1F2-B8B73DBEBC95}"/>
              </a:ext>
            </a:extLst>
          </p:cNvPr>
          <p:cNvSpPr/>
          <p:nvPr/>
        </p:nvSpPr>
        <p:spPr>
          <a:xfrm>
            <a:off x="6300192" y="3551352"/>
            <a:ext cx="2416046" cy="1585049"/>
          </a:xfrm>
          <a:prstGeom prst="rect">
            <a:avLst/>
          </a:prstGeom>
        </p:spPr>
        <p:txBody>
          <a:bodyPr wrap="none">
            <a:spAutoFit/>
          </a:bodyPr>
          <a:lstStyle/>
          <a:p>
            <a:pPr marL="285750" indent="-285750">
              <a:spcAft>
                <a:spcPts val="1000"/>
              </a:spcAft>
              <a:buClr>
                <a:srgbClr val="000000"/>
              </a:buClr>
              <a:buFont typeface="Wingdings" panose="05000000000000000000" pitchFamily="2" charset="2"/>
              <a:buChar char="Ø"/>
            </a:pPr>
            <a:r>
              <a:rPr lang="cs-CZ" b="1" dirty="0">
                <a:solidFill>
                  <a:srgbClr val="000000"/>
                </a:solidFill>
                <a:latin typeface="TimesNewRomanPS-BoldMT"/>
              </a:rPr>
              <a:t>Hostování</a:t>
            </a:r>
          </a:p>
          <a:p>
            <a:pPr marL="285750" indent="-285750">
              <a:spcAft>
                <a:spcPts val="1000"/>
              </a:spcAft>
              <a:buClr>
                <a:srgbClr val="000000"/>
              </a:buClr>
              <a:buFont typeface="Wingdings" panose="05000000000000000000" pitchFamily="2" charset="2"/>
              <a:buChar char="Ø"/>
            </a:pPr>
            <a:r>
              <a:rPr lang="cs-CZ" b="1" dirty="0" err="1">
                <a:solidFill>
                  <a:srgbClr val="000000"/>
                </a:solidFill>
                <a:latin typeface="TimesNewRomanPS-BoldMT"/>
              </a:rPr>
              <a:t>Affiliate</a:t>
            </a:r>
            <a:r>
              <a:rPr lang="cs-CZ" b="1" dirty="0">
                <a:solidFill>
                  <a:srgbClr val="000000"/>
                </a:solidFill>
                <a:latin typeface="TimesNewRomanPS-BoldMT"/>
              </a:rPr>
              <a:t> spolupráce</a:t>
            </a:r>
          </a:p>
          <a:p>
            <a:pPr marL="285750" indent="-285750">
              <a:spcAft>
                <a:spcPts val="1000"/>
              </a:spcAft>
              <a:buClr>
                <a:srgbClr val="000000"/>
              </a:buClr>
              <a:buFont typeface="Wingdings" panose="05000000000000000000" pitchFamily="2" charset="2"/>
              <a:buChar char="Ø"/>
            </a:pPr>
            <a:r>
              <a:rPr lang="cs-CZ" b="1" dirty="0">
                <a:solidFill>
                  <a:srgbClr val="000000"/>
                </a:solidFill>
                <a:latin typeface="TimesNewRomanPS-BoldMT"/>
              </a:rPr>
              <a:t>Public Relations</a:t>
            </a:r>
          </a:p>
          <a:p>
            <a:pPr marL="285750" indent="-285750">
              <a:spcAft>
                <a:spcPts val="1000"/>
              </a:spcAft>
              <a:buClr>
                <a:srgbClr val="000000"/>
              </a:buClr>
              <a:buFont typeface="Wingdings" panose="05000000000000000000" pitchFamily="2" charset="2"/>
              <a:buChar char="Ø"/>
            </a:pPr>
            <a:endParaRPr lang="cs-CZ" b="1" dirty="0">
              <a:solidFill>
                <a:srgbClr val="000000"/>
              </a:solidFill>
              <a:latin typeface="TimesNewRomanPS-BoldMT"/>
            </a:endParaRPr>
          </a:p>
        </p:txBody>
      </p:sp>
      <p:sp>
        <p:nvSpPr>
          <p:cNvPr id="9" name="Obdélník 1">
            <a:extLst>
              <a:ext uri="{FF2B5EF4-FFF2-40B4-BE49-F238E27FC236}">
                <a16:creationId xmlns:a16="http://schemas.microsoft.com/office/drawing/2014/main" id="{82DE9ABD-D174-4A7D-866C-E30A65F90844}"/>
              </a:ext>
            </a:extLst>
          </p:cNvPr>
          <p:cNvSpPr/>
          <p:nvPr/>
        </p:nvSpPr>
        <p:spPr>
          <a:xfrm>
            <a:off x="231584" y="267494"/>
            <a:ext cx="7508768" cy="792088"/>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0" name="Nadpis 1">
            <a:extLst>
              <a:ext uri="{FF2B5EF4-FFF2-40B4-BE49-F238E27FC236}">
                <a16:creationId xmlns:a16="http://schemas.microsoft.com/office/drawing/2014/main" id="{99849949-0BC0-44C3-BD6E-072396117945}"/>
              </a:ext>
            </a:extLst>
          </p:cNvPr>
          <p:cNvSpPr txBox="1">
            <a:spLocks/>
          </p:cNvSpPr>
          <p:nvPr/>
        </p:nvSpPr>
        <p:spPr>
          <a:xfrm>
            <a:off x="231584" y="411510"/>
            <a:ext cx="7508768"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Formy spolupráce s influencery</a:t>
            </a:r>
          </a:p>
        </p:txBody>
      </p:sp>
    </p:spTree>
    <p:extLst>
      <p:ext uri="{BB962C8B-B14F-4D97-AF65-F5344CB8AC3E}">
        <p14:creationId xmlns:p14="http://schemas.microsoft.com/office/powerpoint/2010/main" val="297020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left)">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wipe(left)">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wipe(left)">
                                      <p:cBhvr>
                                        <p:cTn id="42" dur="500"/>
                                        <p:tgtEl>
                                          <p:spTgt spid="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wipe(left)">
                                      <p:cBhvr>
                                        <p:cTn id="47" dur="500"/>
                                        <p:tgtEl>
                                          <p:spTgt spid="8">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8">
                                            <p:txEl>
                                              <p:pRg st="4" end="4"/>
                                            </p:txEl>
                                          </p:spTgt>
                                        </p:tgtEl>
                                        <p:attrNameLst>
                                          <p:attrName>style.visibility</p:attrName>
                                        </p:attrNameLst>
                                      </p:cBhvr>
                                      <p:to>
                                        <p:strVal val="visible"/>
                                      </p:to>
                                    </p:set>
                                    <p:animEffect transition="in" filter="wipe(left)">
                                      <p:cBhvr>
                                        <p:cTn id="52" dur="500"/>
                                        <p:tgtEl>
                                          <p:spTgt spid="8">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
                                            <p:txEl>
                                              <p:pRg st="0" end="0"/>
                                            </p:txEl>
                                          </p:spTgt>
                                        </p:tgtEl>
                                        <p:attrNameLst>
                                          <p:attrName>style.visibility</p:attrName>
                                        </p:attrNameLst>
                                      </p:cBhvr>
                                      <p:to>
                                        <p:strVal val="visible"/>
                                      </p:to>
                                    </p:set>
                                    <p:animEffect transition="in" filter="wipe(left)">
                                      <p:cBhvr>
                                        <p:cTn id="57" dur="500"/>
                                        <p:tgtEl>
                                          <p:spTgt spid="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
                                            <p:txEl>
                                              <p:pRg st="1" end="1"/>
                                            </p:txEl>
                                          </p:spTgt>
                                        </p:tgtEl>
                                        <p:attrNameLst>
                                          <p:attrName>style.visibility</p:attrName>
                                        </p:attrNameLst>
                                      </p:cBhvr>
                                      <p:to>
                                        <p:strVal val="visible"/>
                                      </p:to>
                                    </p:set>
                                    <p:animEffect transition="in" filter="wipe(left)">
                                      <p:cBhvr>
                                        <p:cTn id="62" dur="500"/>
                                        <p:tgtEl>
                                          <p:spTgt spid="4">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4">
                                            <p:txEl>
                                              <p:pRg st="2" end="2"/>
                                            </p:txEl>
                                          </p:spTgt>
                                        </p:tgtEl>
                                        <p:attrNameLst>
                                          <p:attrName>style.visibility</p:attrName>
                                        </p:attrNameLst>
                                      </p:cBhvr>
                                      <p:to>
                                        <p:strVal val="visible"/>
                                      </p:to>
                                    </p:set>
                                    <p:animEffect transition="in" filter="wipe(left)">
                                      <p:cBhvr>
                                        <p:cTn id="6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2337818" y="411510"/>
            <a:ext cx="3296300"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Aktivně vs. pasivně</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Obdélník 1">
            <a:extLst>
              <a:ext uri="{FF2B5EF4-FFF2-40B4-BE49-F238E27FC236}">
                <a16:creationId xmlns:a16="http://schemas.microsoft.com/office/drawing/2014/main" id="{C4F32088-6F4F-4680-BB0C-345E313B6ABD}"/>
              </a:ext>
            </a:extLst>
          </p:cNvPr>
          <p:cNvSpPr/>
          <p:nvPr/>
        </p:nvSpPr>
        <p:spPr>
          <a:xfrm>
            <a:off x="231584" y="267494"/>
            <a:ext cx="7508768" cy="792088"/>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9" name="Nadpis 1">
            <a:extLst>
              <a:ext uri="{FF2B5EF4-FFF2-40B4-BE49-F238E27FC236}">
                <a16:creationId xmlns:a16="http://schemas.microsoft.com/office/drawing/2014/main" id="{762233B8-F767-4B1E-99CF-964B9795A108}"/>
              </a:ext>
            </a:extLst>
          </p:cNvPr>
          <p:cNvSpPr txBox="1">
            <a:spLocks/>
          </p:cNvSpPr>
          <p:nvPr/>
        </p:nvSpPr>
        <p:spPr>
          <a:xfrm>
            <a:off x="231584" y="411510"/>
            <a:ext cx="7508768"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Platformy plné influencerů</a:t>
            </a:r>
          </a:p>
        </p:txBody>
      </p:sp>
      <p:pic>
        <p:nvPicPr>
          <p:cNvPr id="4" name="Obrázok 3">
            <a:extLst>
              <a:ext uri="{FF2B5EF4-FFF2-40B4-BE49-F238E27FC236}">
                <a16:creationId xmlns:a16="http://schemas.microsoft.com/office/drawing/2014/main" id="{FE768FE0-DF5D-42AC-8F2C-75B2161A67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120" b="29291"/>
          <a:stretch/>
        </p:blipFill>
        <p:spPr>
          <a:xfrm>
            <a:off x="2417230" y="2159236"/>
            <a:ext cx="1794730" cy="391152"/>
          </a:xfrm>
          <a:prstGeom prst="rect">
            <a:avLst/>
          </a:prstGeom>
        </p:spPr>
      </p:pic>
      <p:pic>
        <p:nvPicPr>
          <p:cNvPr id="11" name="Obrázok 10">
            <a:extLst>
              <a:ext uri="{FF2B5EF4-FFF2-40B4-BE49-F238E27FC236}">
                <a16:creationId xmlns:a16="http://schemas.microsoft.com/office/drawing/2014/main" id="{E2E62108-45FF-425C-AF6B-57252ABB128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514" t="11207" r="7802" b="29755"/>
          <a:stretch/>
        </p:blipFill>
        <p:spPr>
          <a:xfrm>
            <a:off x="1263628" y="1536036"/>
            <a:ext cx="1168150" cy="792088"/>
          </a:xfrm>
          <a:prstGeom prst="rect">
            <a:avLst/>
          </a:prstGeom>
        </p:spPr>
      </p:pic>
      <p:pic>
        <p:nvPicPr>
          <p:cNvPr id="13" name="Obrázok 12">
            <a:extLst>
              <a:ext uri="{FF2B5EF4-FFF2-40B4-BE49-F238E27FC236}">
                <a16:creationId xmlns:a16="http://schemas.microsoft.com/office/drawing/2014/main" id="{2EC2C1BC-F213-496F-B3DD-5547E62B2B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5508" y="2350715"/>
            <a:ext cx="1736652" cy="507428"/>
          </a:xfrm>
          <a:prstGeom prst="rect">
            <a:avLst/>
          </a:prstGeom>
        </p:spPr>
      </p:pic>
      <p:pic>
        <p:nvPicPr>
          <p:cNvPr id="16" name="Obrázok 15">
            <a:extLst>
              <a:ext uri="{FF2B5EF4-FFF2-40B4-BE49-F238E27FC236}">
                <a16:creationId xmlns:a16="http://schemas.microsoft.com/office/drawing/2014/main" id="{88C737B7-E1BC-4243-8D30-A0EB28FC4EB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137" t="3172" r="7519" b="8086"/>
          <a:stretch/>
        </p:blipFill>
        <p:spPr>
          <a:xfrm>
            <a:off x="498814" y="1498374"/>
            <a:ext cx="832826" cy="852342"/>
          </a:xfrm>
          <a:prstGeom prst="rect">
            <a:avLst/>
          </a:prstGeom>
        </p:spPr>
      </p:pic>
      <p:sp>
        <p:nvSpPr>
          <p:cNvPr id="2" name="BlokTextu 1">
            <a:extLst>
              <a:ext uri="{FF2B5EF4-FFF2-40B4-BE49-F238E27FC236}">
                <a16:creationId xmlns:a16="http://schemas.microsoft.com/office/drawing/2014/main" id="{640B3A51-FDF4-4A92-A42D-F17CC08100CF}"/>
              </a:ext>
            </a:extLst>
          </p:cNvPr>
          <p:cNvSpPr txBox="1"/>
          <p:nvPr/>
        </p:nvSpPr>
        <p:spPr>
          <a:xfrm>
            <a:off x="755707" y="1078922"/>
            <a:ext cx="1368021" cy="400110"/>
          </a:xfrm>
          <a:prstGeom prst="rect">
            <a:avLst/>
          </a:prstGeom>
          <a:noFill/>
          <a:ln>
            <a:noFill/>
          </a:ln>
        </p:spPr>
        <p:txBody>
          <a:bodyPr wrap="square" rtlCol="0">
            <a:spAutoFit/>
          </a:bodyPr>
          <a:lstStyle/>
          <a:p>
            <a:pPr algn="ctr"/>
            <a:r>
              <a:rPr lang="sk-SK" sz="2000" b="1" dirty="0">
                <a:solidFill>
                  <a:srgbClr val="000000"/>
                </a:solidFill>
              </a:rPr>
              <a:t>Nad 95 %</a:t>
            </a:r>
            <a:endParaRPr lang="cs-CZ" sz="2000" b="1" dirty="0">
              <a:solidFill>
                <a:srgbClr val="000000"/>
              </a:solidFill>
            </a:endParaRPr>
          </a:p>
        </p:txBody>
      </p:sp>
      <p:sp>
        <p:nvSpPr>
          <p:cNvPr id="14" name="BlokTextu 13">
            <a:extLst>
              <a:ext uri="{FF2B5EF4-FFF2-40B4-BE49-F238E27FC236}">
                <a16:creationId xmlns:a16="http://schemas.microsoft.com/office/drawing/2014/main" id="{9C0BC89F-8721-42D1-8B93-A1164AC686CF}"/>
              </a:ext>
            </a:extLst>
          </p:cNvPr>
          <p:cNvSpPr txBox="1"/>
          <p:nvPr/>
        </p:nvSpPr>
        <p:spPr>
          <a:xfrm>
            <a:off x="2837271" y="1651279"/>
            <a:ext cx="942641" cy="400110"/>
          </a:xfrm>
          <a:prstGeom prst="rect">
            <a:avLst/>
          </a:prstGeom>
          <a:noFill/>
          <a:ln>
            <a:noFill/>
          </a:ln>
        </p:spPr>
        <p:txBody>
          <a:bodyPr wrap="square" rtlCol="0">
            <a:spAutoFit/>
          </a:bodyPr>
          <a:lstStyle/>
          <a:p>
            <a:pPr algn="ctr"/>
            <a:r>
              <a:rPr lang="sk-SK" sz="2000" b="1" dirty="0">
                <a:solidFill>
                  <a:srgbClr val="000000"/>
                </a:solidFill>
              </a:rPr>
              <a:t>85 %</a:t>
            </a:r>
            <a:endParaRPr lang="cs-CZ" sz="2000" b="1" dirty="0">
              <a:solidFill>
                <a:srgbClr val="000000"/>
              </a:solidFill>
            </a:endParaRPr>
          </a:p>
        </p:txBody>
      </p:sp>
      <p:sp>
        <p:nvSpPr>
          <p:cNvPr id="15" name="BlokTextu 14">
            <a:extLst>
              <a:ext uri="{FF2B5EF4-FFF2-40B4-BE49-F238E27FC236}">
                <a16:creationId xmlns:a16="http://schemas.microsoft.com/office/drawing/2014/main" id="{D82FF023-2A33-4891-A7AA-3A4B0B2A548D}"/>
              </a:ext>
            </a:extLst>
          </p:cNvPr>
          <p:cNvSpPr txBox="1"/>
          <p:nvPr/>
        </p:nvSpPr>
        <p:spPr>
          <a:xfrm>
            <a:off x="4781487" y="1869199"/>
            <a:ext cx="942641" cy="400110"/>
          </a:xfrm>
          <a:prstGeom prst="rect">
            <a:avLst/>
          </a:prstGeom>
          <a:noFill/>
          <a:ln>
            <a:noFill/>
          </a:ln>
        </p:spPr>
        <p:txBody>
          <a:bodyPr wrap="square" rtlCol="0">
            <a:spAutoFit/>
          </a:bodyPr>
          <a:lstStyle/>
          <a:p>
            <a:pPr algn="ctr"/>
            <a:r>
              <a:rPr lang="sk-SK" sz="2000" b="1" dirty="0">
                <a:solidFill>
                  <a:srgbClr val="000000"/>
                </a:solidFill>
              </a:rPr>
              <a:t>38 %</a:t>
            </a:r>
            <a:endParaRPr lang="cs-CZ" sz="2000" b="1" dirty="0">
              <a:solidFill>
                <a:srgbClr val="000000"/>
              </a:solidFill>
            </a:endParaRPr>
          </a:p>
        </p:txBody>
      </p:sp>
      <p:pic>
        <p:nvPicPr>
          <p:cNvPr id="5" name="Obrázok 4">
            <a:extLst>
              <a:ext uri="{FF2B5EF4-FFF2-40B4-BE49-F238E27FC236}">
                <a16:creationId xmlns:a16="http://schemas.microsoft.com/office/drawing/2014/main" id="{2A66ABD1-43F9-4D37-9CBD-13D438F5FA4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744" t="13425" r="23092" b="10500"/>
          <a:stretch/>
        </p:blipFill>
        <p:spPr>
          <a:xfrm>
            <a:off x="6333158" y="2496370"/>
            <a:ext cx="909675" cy="760443"/>
          </a:xfrm>
          <a:prstGeom prst="rect">
            <a:avLst/>
          </a:prstGeom>
        </p:spPr>
      </p:pic>
      <p:sp>
        <p:nvSpPr>
          <p:cNvPr id="17" name="BlokTextu 16">
            <a:extLst>
              <a:ext uri="{FF2B5EF4-FFF2-40B4-BE49-F238E27FC236}">
                <a16:creationId xmlns:a16="http://schemas.microsoft.com/office/drawing/2014/main" id="{02AF2914-BBC3-47E4-A601-FAFC6DC3DF38}"/>
              </a:ext>
            </a:extLst>
          </p:cNvPr>
          <p:cNvSpPr txBox="1"/>
          <p:nvPr/>
        </p:nvSpPr>
        <p:spPr>
          <a:xfrm>
            <a:off x="6300192" y="2039299"/>
            <a:ext cx="942641" cy="400110"/>
          </a:xfrm>
          <a:prstGeom prst="rect">
            <a:avLst/>
          </a:prstGeom>
          <a:noFill/>
          <a:ln>
            <a:noFill/>
          </a:ln>
        </p:spPr>
        <p:txBody>
          <a:bodyPr wrap="square" rtlCol="0">
            <a:spAutoFit/>
          </a:bodyPr>
          <a:lstStyle/>
          <a:p>
            <a:pPr algn="ctr"/>
            <a:r>
              <a:rPr lang="sk-SK" sz="2000" b="1" dirty="0">
                <a:solidFill>
                  <a:srgbClr val="000000"/>
                </a:solidFill>
              </a:rPr>
              <a:t>32 %</a:t>
            </a:r>
            <a:endParaRPr lang="cs-CZ" sz="2000" b="1" dirty="0">
              <a:solidFill>
                <a:srgbClr val="000000"/>
              </a:solidFill>
            </a:endParaRPr>
          </a:p>
        </p:txBody>
      </p:sp>
      <p:pic>
        <p:nvPicPr>
          <p:cNvPr id="18" name="Obrázok 17">
            <a:extLst>
              <a:ext uri="{FF2B5EF4-FFF2-40B4-BE49-F238E27FC236}">
                <a16:creationId xmlns:a16="http://schemas.microsoft.com/office/drawing/2014/main" id="{C330E493-AF60-4F3E-99DC-7C2DB6C291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1807" y="2715766"/>
            <a:ext cx="942641" cy="942641"/>
          </a:xfrm>
          <a:prstGeom prst="rect">
            <a:avLst/>
          </a:prstGeom>
        </p:spPr>
      </p:pic>
      <p:sp>
        <p:nvSpPr>
          <p:cNvPr id="19" name="BlokTextu 18">
            <a:extLst>
              <a:ext uri="{FF2B5EF4-FFF2-40B4-BE49-F238E27FC236}">
                <a16:creationId xmlns:a16="http://schemas.microsoft.com/office/drawing/2014/main" id="{4E6CB268-6908-4431-BAAC-37C7D76D88F5}"/>
              </a:ext>
            </a:extLst>
          </p:cNvPr>
          <p:cNvSpPr txBox="1"/>
          <p:nvPr/>
        </p:nvSpPr>
        <p:spPr>
          <a:xfrm>
            <a:off x="7673456" y="2283718"/>
            <a:ext cx="942641" cy="400110"/>
          </a:xfrm>
          <a:prstGeom prst="rect">
            <a:avLst/>
          </a:prstGeom>
          <a:noFill/>
          <a:ln>
            <a:noFill/>
          </a:ln>
        </p:spPr>
        <p:txBody>
          <a:bodyPr wrap="square" rtlCol="0">
            <a:spAutoFit/>
          </a:bodyPr>
          <a:lstStyle/>
          <a:p>
            <a:pPr algn="ctr"/>
            <a:r>
              <a:rPr lang="sk-SK" sz="2000" b="1" dirty="0">
                <a:solidFill>
                  <a:srgbClr val="000000"/>
                </a:solidFill>
              </a:rPr>
              <a:t>29 %</a:t>
            </a:r>
            <a:endParaRPr lang="cs-CZ" sz="2000" b="1" dirty="0">
              <a:solidFill>
                <a:srgbClr val="000000"/>
              </a:solidFill>
            </a:endParaRPr>
          </a:p>
        </p:txBody>
      </p:sp>
      <p:pic>
        <p:nvPicPr>
          <p:cNvPr id="21" name="Obrázok 20">
            <a:extLst>
              <a:ext uri="{FF2B5EF4-FFF2-40B4-BE49-F238E27FC236}">
                <a16:creationId xmlns:a16="http://schemas.microsoft.com/office/drawing/2014/main" id="{EEFA6F1B-C062-4D9D-BC8A-A7AC285CDC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4587" y="3256813"/>
            <a:ext cx="1047173" cy="1047173"/>
          </a:xfrm>
          <a:prstGeom prst="rect">
            <a:avLst/>
          </a:prstGeom>
        </p:spPr>
      </p:pic>
      <p:sp>
        <p:nvSpPr>
          <p:cNvPr id="22" name="BlokTextu 21">
            <a:extLst>
              <a:ext uri="{FF2B5EF4-FFF2-40B4-BE49-F238E27FC236}">
                <a16:creationId xmlns:a16="http://schemas.microsoft.com/office/drawing/2014/main" id="{1A0A32BC-4EE6-4FE9-83AE-717F717AD265}"/>
              </a:ext>
            </a:extLst>
          </p:cNvPr>
          <p:cNvSpPr txBox="1"/>
          <p:nvPr/>
        </p:nvSpPr>
        <p:spPr>
          <a:xfrm>
            <a:off x="1469119" y="2858143"/>
            <a:ext cx="942641" cy="400110"/>
          </a:xfrm>
          <a:prstGeom prst="rect">
            <a:avLst/>
          </a:prstGeom>
          <a:noFill/>
          <a:ln>
            <a:noFill/>
          </a:ln>
        </p:spPr>
        <p:txBody>
          <a:bodyPr wrap="square" rtlCol="0">
            <a:spAutoFit/>
          </a:bodyPr>
          <a:lstStyle/>
          <a:p>
            <a:pPr algn="ctr"/>
            <a:r>
              <a:rPr lang="sk-SK" sz="2000" b="1" dirty="0">
                <a:solidFill>
                  <a:srgbClr val="000000"/>
                </a:solidFill>
              </a:rPr>
              <a:t>19 %</a:t>
            </a:r>
            <a:endParaRPr lang="cs-CZ" sz="2000" b="1" dirty="0">
              <a:solidFill>
                <a:srgbClr val="000000"/>
              </a:solidFill>
            </a:endParaRPr>
          </a:p>
        </p:txBody>
      </p:sp>
      <p:pic>
        <p:nvPicPr>
          <p:cNvPr id="24" name="Obrázok 23">
            <a:extLst>
              <a:ext uri="{FF2B5EF4-FFF2-40B4-BE49-F238E27FC236}">
                <a16:creationId xmlns:a16="http://schemas.microsoft.com/office/drawing/2014/main" id="{849C4396-1EDF-4DE7-B2CA-646BA0E45E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3830" y="3650042"/>
            <a:ext cx="1488170" cy="955854"/>
          </a:xfrm>
          <a:prstGeom prst="rect">
            <a:avLst/>
          </a:prstGeom>
        </p:spPr>
      </p:pic>
      <p:pic>
        <p:nvPicPr>
          <p:cNvPr id="26" name="Obrázok 25">
            <a:extLst>
              <a:ext uri="{FF2B5EF4-FFF2-40B4-BE49-F238E27FC236}">
                <a16:creationId xmlns:a16="http://schemas.microsoft.com/office/drawing/2014/main" id="{3CA92AC0-2C52-47BD-9993-7150771EE08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72330" y="3920152"/>
            <a:ext cx="955854" cy="955854"/>
          </a:xfrm>
          <a:prstGeom prst="rect">
            <a:avLst/>
          </a:prstGeom>
        </p:spPr>
      </p:pic>
      <p:sp>
        <p:nvSpPr>
          <p:cNvPr id="27" name="BlokTextu 26">
            <a:extLst>
              <a:ext uri="{FF2B5EF4-FFF2-40B4-BE49-F238E27FC236}">
                <a16:creationId xmlns:a16="http://schemas.microsoft.com/office/drawing/2014/main" id="{9FF28489-4616-4974-8013-1361C2FFCE36}"/>
              </a:ext>
            </a:extLst>
          </p:cNvPr>
          <p:cNvSpPr txBox="1"/>
          <p:nvPr/>
        </p:nvSpPr>
        <p:spPr>
          <a:xfrm>
            <a:off x="3413335" y="3173588"/>
            <a:ext cx="942641" cy="400110"/>
          </a:xfrm>
          <a:prstGeom prst="rect">
            <a:avLst/>
          </a:prstGeom>
          <a:noFill/>
          <a:ln>
            <a:noFill/>
          </a:ln>
        </p:spPr>
        <p:txBody>
          <a:bodyPr wrap="square" rtlCol="0">
            <a:spAutoFit/>
          </a:bodyPr>
          <a:lstStyle/>
          <a:p>
            <a:pPr algn="ctr"/>
            <a:r>
              <a:rPr lang="sk-SK" sz="2000" b="1" dirty="0">
                <a:solidFill>
                  <a:srgbClr val="000000"/>
                </a:solidFill>
              </a:rPr>
              <a:t>18 %</a:t>
            </a:r>
            <a:endParaRPr lang="cs-CZ" sz="2000" b="1" dirty="0">
              <a:solidFill>
                <a:srgbClr val="000000"/>
              </a:solidFill>
            </a:endParaRPr>
          </a:p>
        </p:txBody>
      </p:sp>
      <p:sp>
        <p:nvSpPr>
          <p:cNvPr id="28" name="BlokTextu 27">
            <a:extLst>
              <a:ext uri="{FF2B5EF4-FFF2-40B4-BE49-F238E27FC236}">
                <a16:creationId xmlns:a16="http://schemas.microsoft.com/office/drawing/2014/main" id="{2DE91263-B09A-4603-A90A-9FF1B755446A}"/>
              </a:ext>
            </a:extLst>
          </p:cNvPr>
          <p:cNvSpPr txBox="1"/>
          <p:nvPr/>
        </p:nvSpPr>
        <p:spPr>
          <a:xfrm>
            <a:off x="5278936" y="3520042"/>
            <a:ext cx="942641" cy="400110"/>
          </a:xfrm>
          <a:prstGeom prst="rect">
            <a:avLst/>
          </a:prstGeom>
          <a:noFill/>
          <a:ln>
            <a:noFill/>
          </a:ln>
        </p:spPr>
        <p:txBody>
          <a:bodyPr wrap="square" rtlCol="0">
            <a:spAutoFit/>
          </a:bodyPr>
          <a:lstStyle/>
          <a:p>
            <a:pPr algn="ctr"/>
            <a:r>
              <a:rPr lang="sk-SK" sz="2000" b="1" dirty="0">
                <a:solidFill>
                  <a:srgbClr val="000000"/>
                </a:solidFill>
              </a:rPr>
              <a:t>8 %</a:t>
            </a:r>
            <a:endParaRPr lang="cs-CZ" sz="2000" b="1" dirty="0">
              <a:solidFill>
                <a:srgbClr val="000000"/>
              </a:solidFill>
            </a:endParaRPr>
          </a:p>
        </p:txBody>
      </p:sp>
    </p:spTree>
    <p:extLst>
      <p:ext uri="{BB962C8B-B14F-4D97-AF65-F5344CB8AC3E}">
        <p14:creationId xmlns:p14="http://schemas.microsoft.com/office/powerpoint/2010/main" val="319107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17" grpId="0"/>
      <p:bldP spid="19" grpId="0"/>
      <p:bldP spid="22" grpId="0"/>
      <p:bldP spid="27" grpId="0"/>
      <p:bldP spid="28"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2302781" y="411510"/>
            <a:ext cx="3366374"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k-SK" sz="2800" b="1" dirty="0">
                <a:solidFill>
                  <a:schemeClr val="bg1"/>
                </a:solidFill>
                <a:latin typeface="Times New Roman" panose="02020603050405020304" pitchFamily="18" charset="0"/>
                <a:cs typeface="Times New Roman" panose="02020603050405020304" pitchFamily="18" charset="0"/>
              </a:rPr>
              <a:t>Komunikační</a:t>
            </a:r>
            <a:r>
              <a:rPr lang="cs-CZ" sz="2800" b="1" dirty="0">
                <a:solidFill>
                  <a:schemeClr val="bg1"/>
                </a:solidFill>
                <a:latin typeface="Times New Roman" panose="02020603050405020304" pitchFamily="18" charset="0"/>
                <a:cs typeface="Times New Roman" panose="02020603050405020304" pitchFamily="18" charset="0"/>
              </a:rPr>
              <a:t> proces</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8" name="Obdélník 1">
            <a:extLst>
              <a:ext uri="{FF2B5EF4-FFF2-40B4-BE49-F238E27FC236}">
                <a16:creationId xmlns:a16="http://schemas.microsoft.com/office/drawing/2014/main" id="{C11B9D38-98FD-42D9-9828-489027EC5EB0}"/>
              </a:ext>
            </a:extLst>
          </p:cNvPr>
          <p:cNvSpPr/>
          <p:nvPr/>
        </p:nvSpPr>
        <p:spPr>
          <a:xfrm>
            <a:off x="231584" y="267494"/>
            <a:ext cx="7508768" cy="1080120"/>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0" name="Nadpis 1">
            <a:extLst>
              <a:ext uri="{FF2B5EF4-FFF2-40B4-BE49-F238E27FC236}">
                <a16:creationId xmlns:a16="http://schemas.microsoft.com/office/drawing/2014/main" id="{AAB00E42-F5E1-4727-8D0A-395FAF390E0C}"/>
              </a:ext>
            </a:extLst>
          </p:cNvPr>
          <p:cNvSpPr txBox="1">
            <a:spLocks/>
          </p:cNvSpPr>
          <p:nvPr/>
        </p:nvSpPr>
        <p:spPr>
          <a:xfrm>
            <a:off x="231584" y="267494"/>
            <a:ext cx="7508768" cy="108012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Jak festival Prague </a:t>
            </a:r>
            <a:r>
              <a:rPr lang="cs-CZ" sz="2800" b="1" dirty="0" err="1">
                <a:solidFill>
                  <a:schemeClr val="bg1"/>
                </a:solidFill>
                <a:latin typeface="Times New Roman" panose="02020603050405020304" pitchFamily="18" charset="0"/>
                <a:cs typeface="Times New Roman" panose="02020603050405020304" pitchFamily="18" charset="0"/>
              </a:rPr>
              <a:t>Mussel</a:t>
            </a:r>
            <a:r>
              <a:rPr lang="cs-CZ" sz="2800" b="1" dirty="0">
                <a:solidFill>
                  <a:schemeClr val="bg1"/>
                </a:solidFill>
                <a:latin typeface="Times New Roman" panose="02020603050405020304" pitchFamily="18" charset="0"/>
                <a:cs typeface="Times New Roman" panose="02020603050405020304" pitchFamily="18" charset="0"/>
              </a:rPr>
              <a:t> </a:t>
            </a:r>
            <a:r>
              <a:rPr lang="cs-CZ" sz="2800" b="1" dirty="0" err="1">
                <a:solidFill>
                  <a:schemeClr val="bg1"/>
                </a:solidFill>
                <a:latin typeface="Times New Roman" panose="02020603050405020304" pitchFamily="18" charset="0"/>
                <a:cs typeface="Times New Roman" panose="02020603050405020304" pitchFamily="18" charset="0"/>
              </a:rPr>
              <a:t>Week</a:t>
            </a:r>
            <a:r>
              <a:rPr lang="cs-CZ" sz="2800" b="1" dirty="0">
                <a:solidFill>
                  <a:schemeClr val="bg1"/>
                </a:solidFill>
                <a:latin typeface="Times New Roman" panose="02020603050405020304" pitchFamily="18" charset="0"/>
                <a:cs typeface="Times New Roman" panose="02020603050405020304" pitchFamily="18" charset="0"/>
              </a:rPr>
              <a:t> získal 13 000 nadšenců?</a:t>
            </a:r>
          </a:p>
          <a:p>
            <a:endParaRPr lang="cs-CZ" sz="2800" b="1" dirty="0">
              <a:solidFill>
                <a:schemeClr val="bg1"/>
              </a:solidFill>
              <a:latin typeface="Times New Roman" panose="02020603050405020304" pitchFamily="18" charset="0"/>
              <a:cs typeface="Times New Roman" panose="02020603050405020304" pitchFamily="18" charset="0"/>
            </a:endParaRPr>
          </a:p>
        </p:txBody>
      </p:sp>
      <p:sp>
        <p:nvSpPr>
          <p:cNvPr id="9" name="Obdĺžnik 8">
            <a:extLst>
              <a:ext uri="{FF2B5EF4-FFF2-40B4-BE49-F238E27FC236}">
                <a16:creationId xmlns:a16="http://schemas.microsoft.com/office/drawing/2014/main" id="{1E066A22-2F6A-48FC-A826-8A418DF64B51}"/>
              </a:ext>
            </a:extLst>
          </p:cNvPr>
          <p:cNvSpPr/>
          <p:nvPr/>
        </p:nvSpPr>
        <p:spPr>
          <a:xfrm>
            <a:off x="395536" y="1654611"/>
            <a:ext cx="6334518" cy="3221395"/>
          </a:xfrm>
          <a:prstGeom prst="rect">
            <a:avLst/>
          </a:prstGeom>
        </p:spPr>
        <p:txBody>
          <a:bodyPr wrap="square">
            <a:spAutoFit/>
          </a:bodyPr>
          <a:lstStyle/>
          <a:p>
            <a:pPr marL="285750" indent="-285750">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14 tun slávek dovezených z Holandska.</a:t>
            </a:r>
          </a:p>
          <a:p>
            <a:pPr marL="285750" indent="-285750">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36 pražských restaurací.</a:t>
            </a:r>
          </a:p>
          <a:p>
            <a:pPr marL="285750" indent="-285750">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7 velkoobchodů.</a:t>
            </a:r>
          </a:p>
          <a:p>
            <a:pPr marL="285750" indent="-285750">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13 055 prodaných voucherů.</a:t>
            </a:r>
          </a:p>
          <a:p>
            <a:pPr marL="285750" indent="-285750">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23 085 návštěvníků webových stránek.</a:t>
            </a:r>
          </a:p>
          <a:p>
            <a:pPr marL="285750" indent="-285750">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63 mediálních výstupů.</a:t>
            </a:r>
          </a:p>
        </p:txBody>
      </p:sp>
      <p:pic>
        <p:nvPicPr>
          <p:cNvPr id="3" name="Obrázok 2">
            <a:extLst>
              <a:ext uri="{FF2B5EF4-FFF2-40B4-BE49-F238E27FC236}">
                <a16:creationId xmlns:a16="http://schemas.microsoft.com/office/drawing/2014/main" id="{E951A70B-5DF0-4869-812C-031E65C9F4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088" y="1923678"/>
            <a:ext cx="3640126" cy="2658051"/>
          </a:xfrm>
          <a:prstGeom prst="rect">
            <a:avLst/>
          </a:prstGeom>
        </p:spPr>
      </p:pic>
    </p:spTree>
    <p:extLst>
      <p:ext uri="{BB962C8B-B14F-4D97-AF65-F5344CB8AC3E}">
        <p14:creationId xmlns:p14="http://schemas.microsoft.com/office/powerpoint/2010/main" val="74416954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1288486" y="411510"/>
            <a:ext cx="5394963"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Jak zajistit efektivní komunikaci?</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9" name="Obdélník 1">
            <a:extLst>
              <a:ext uri="{FF2B5EF4-FFF2-40B4-BE49-F238E27FC236}">
                <a16:creationId xmlns:a16="http://schemas.microsoft.com/office/drawing/2014/main" id="{82DE9ABD-D174-4A7D-866C-E30A65F90844}"/>
              </a:ext>
            </a:extLst>
          </p:cNvPr>
          <p:cNvSpPr/>
          <p:nvPr/>
        </p:nvSpPr>
        <p:spPr>
          <a:xfrm>
            <a:off x="231584" y="267494"/>
            <a:ext cx="7508768" cy="792088"/>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0" name="Nadpis 1">
            <a:extLst>
              <a:ext uri="{FF2B5EF4-FFF2-40B4-BE49-F238E27FC236}">
                <a16:creationId xmlns:a16="http://schemas.microsoft.com/office/drawing/2014/main" id="{99849949-0BC0-44C3-BD6E-072396117945}"/>
              </a:ext>
            </a:extLst>
          </p:cNvPr>
          <p:cNvSpPr txBox="1">
            <a:spLocks/>
          </p:cNvSpPr>
          <p:nvPr/>
        </p:nvSpPr>
        <p:spPr>
          <a:xfrm>
            <a:off x="231584" y="411510"/>
            <a:ext cx="7508768"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Influencer marketing v ČR</a:t>
            </a:r>
          </a:p>
        </p:txBody>
      </p:sp>
      <p:sp>
        <p:nvSpPr>
          <p:cNvPr id="8" name="Obdĺžnik 7">
            <a:extLst>
              <a:ext uri="{FF2B5EF4-FFF2-40B4-BE49-F238E27FC236}">
                <a16:creationId xmlns:a16="http://schemas.microsoft.com/office/drawing/2014/main" id="{A3804CFC-5128-46E6-AA39-5B96AA8A76B5}"/>
              </a:ext>
            </a:extLst>
          </p:cNvPr>
          <p:cNvSpPr/>
          <p:nvPr/>
        </p:nvSpPr>
        <p:spPr>
          <a:xfrm>
            <a:off x="817616" y="1394744"/>
            <a:ext cx="7508768" cy="461665"/>
          </a:xfrm>
          <a:prstGeom prst="rect">
            <a:avLst/>
          </a:prstGeom>
        </p:spPr>
        <p:txBody>
          <a:bodyPr wrap="square">
            <a:spAutoFit/>
          </a:bodyPr>
          <a:lstStyle/>
          <a:p>
            <a:pPr algn="ctr">
              <a:spcAft>
                <a:spcPts val="2000"/>
              </a:spcAft>
              <a:buClr>
                <a:srgbClr val="000000"/>
              </a:buClr>
            </a:pPr>
            <a:r>
              <a:rPr lang="cs-CZ" sz="2400" b="1" dirty="0">
                <a:latin typeface="TimesNewRomanPS-BoldMT"/>
              </a:rPr>
              <a:t>Top 5 největších influencerů na IG v Česku</a:t>
            </a:r>
          </a:p>
        </p:txBody>
      </p:sp>
      <p:pic>
        <p:nvPicPr>
          <p:cNvPr id="3" name="Obrázok 2">
            <a:extLst>
              <a:ext uri="{FF2B5EF4-FFF2-40B4-BE49-F238E27FC236}">
                <a16:creationId xmlns:a16="http://schemas.microsoft.com/office/drawing/2014/main" id="{C752DC83-EB0C-4C6D-A587-17BEAE02673B}"/>
              </a:ext>
            </a:extLst>
          </p:cNvPr>
          <p:cNvPicPr>
            <a:picLocks noChangeAspect="1"/>
          </p:cNvPicPr>
          <p:nvPr/>
        </p:nvPicPr>
        <p:blipFill rotWithShape="1">
          <a:blip r:embed="rId4">
            <a:extLst>
              <a:ext uri="{28A0092B-C50C-407E-A947-70E740481C1C}">
                <a14:useLocalDpi xmlns:a14="http://schemas.microsoft.com/office/drawing/2010/main" val="0"/>
              </a:ext>
            </a:extLst>
          </a:blip>
          <a:srcRect l="2773" t="43000" r="1751"/>
          <a:stretch/>
        </p:blipFill>
        <p:spPr>
          <a:xfrm>
            <a:off x="556657" y="2145831"/>
            <a:ext cx="8030686" cy="2741250"/>
          </a:xfrm>
          <a:prstGeom prst="rect">
            <a:avLst/>
          </a:prstGeom>
        </p:spPr>
      </p:pic>
    </p:spTree>
    <p:extLst>
      <p:ext uri="{BB962C8B-B14F-4D97-AF65-F5344CB8AC3E}">
        <p14:creationId xmlns:p14="http://schemas.microsoft.com/office/powerpoint/2010/main" val="2758999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059582"/>
            <a:ext cx="6624736" cy="3024336"/>
          </a:xfrm>
          <a:prstGeom prst="rect">
            <a:avLst/>
          </a:prstGeom>
        </p:spPr>
        <p:txBody>
          <a:bodyPr>
            <a:noAutofit/>
          </a:bodyPr>
          <a:lstStyle/>
          <a:p>
            <a:r>
              <a:rPr lang="cs-CZ" sz="2200" b="1" dirty="0">
                <a:solidFill>
                  <a:srgbClr val="002060"/>
                </a:solidFill>
              </a:rPr>
              <a:t>Zobrazení stránky </a:t>
            </a:r>
            <a:r>
              <a:rPr lang="cs-CZ" sz="2200" dirty="0">
                <a:solidFill>
                  <a:srgbClr val="002060"/>
                </a:solidFill>
              </a:rPr>
              <a:t>představuje počet zobrazení profilu stránky lidmi včetně lidí přihlášených k Facebooku i těch, kteří přihlášení nejsou.</a:t>
            </a:r>
          </a:p>
          <a:p>
            <a:r>
              <a:rPr lang="cs-CZ" sz="2200" b="1" dirty="0">
                <a:solidFill>
                  <a:srgbClr val="002060"/>
                </a:solidFill>
              </a:rPr>
              <a:t>Dosah</a:t>
            </a:r>
            <a:r>
              <a:rPr lang="cs-CZ" sz="2200" dirty="0">
                <a:solidFill>
                  <a:srgbClr val="002060"/>
                </a:solidFill>
              </a:rPr>
              <a:t> znamená počet lidí, kteří zobrazili jakýkoli obsah z vaší stránky nebo o vaší stránce. Metrika je odhadovaná.</a:t>
            </a:r>
          </a:p>
          <a:p>
            <a:r>
              <a:rPr lang="cs-CZ" sz="2200" b="1" dirty="0">
                <a:solidFill>
                  <a:srgbClr val="002060"/>
                </a:solidFill>
              </a:rPr>
              <a:t>Míra pozornosti znamená</a:t>
            </a:r>
            <a:r>
              <a:rPr lang="cs-CZ" sz="2200" dirty="0">
                <a:solidFill>
                  <a:srgbClr val="002060"/>
                </a:solidFill>
              </a:rPr>
              <a:t>, jak často se obsah z vaší stránky nebo o vaší stránce objevil na něčí obrazovce.</a:t>
            </a:r>
            <a:endParaRPr lang="cs-CZ" altLang="cs-CZ" sz="22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7992888" cy="507703"/>
          </a:xfrm>
        </p:spPr>
        <p:txBody>
          <a:bodyPr/>
          <a:lstStyle/>
          <a:p>
            <a:r>
              <a:rPr lang="cs-CZ" dirty="0"/>
              <a:t>Rozdíly mezi zobrazením, dosahem a mírou pozornosti stránky</a:t>
            </a:r>
            <a:br>
              <a:rPr lang="cs-CZ" dirty="0"/>
            </a:br>
            <a:endParaRPr lang="cs-CZ" dirty="0"/>
          </a:p>
        </p:txBody>
      </p:sp>
      <p:pic>
        <p:nvPicPr>
          <p:cNvPr id="2" name="Picture 2" descr="Výsledek obrázku pro paid png">
            <a:extLst>
              <a:ext uri="{FF2B5EF4-FFF2-40B4-BE49-F238E27FC236}">
                <a16:creationId xmlns:a16="http://schemas.microsoft.com/office/drawing/2014/main" id="{C5F0A70E-A7E8-09F5-C01A-A3282404B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3288" y="975606"/>
            <a:ext cx="2040161" cy="20401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Výsledek obrázku pro organic png">
            <a:extLst>
              <a:ext uri="{FF2B5EF4-FFF2-40B4-BE49-F238E27FC236}">
                <a16:creationId xmlns:a16="http://schemas.microsoft.com/office/drawing/2014/main" id="{14F2B743-9310-A690-1692-8D4BDDA292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8275" y="2859782"/>
            <a:ext cx="1870189" cy="1870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6625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1288486" y="411510"/>
            <a:ext cx="5394963"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Jak zajistit efektivní komunikaci?</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9" name="Obdélník 1">
            <a:extLst>
              <a:ext uri="{FF2B5EF4-FFF2-40B4-BE49-F238E27FC236}">
                <a16:creationId xmlns:a16="http://schemas.microsoft.com/office/drawing/2014/main" id="{82DE9ABD-D174-4A7D-866C-E30A65F90844}"/>
              </a:ext>
            </a:extLst>
          </p:cNvPr>
          <p:cNvSpPr/>
          <p:nvPr/>
        </p:nvSpPr>
        <p:spPr>
          <a:xfrm>
            <a:off x="231584" y="267494"/>
            <a:ext cx="7508768" cy="792088"/>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0" name="Nadpis 1">
            <a:extLst>
              <a:ext uri="{FF2B5EF4-FFF2-40B4-BE49-F238E27FC236}">
                <a16:creationId xmlns:a16="http://schemas.microsoft.com/office/drawing/2014/main" id="{99849949-0BC0-44C3-BD6E-072396117945}"/>
              </a:ext>
            </a:extLst>
          </p:cNvPr>
          <p:cNvSpPr txBox="1">
            <a:spLocks/>
          </p:cNvSpPr>
          <p:nvPr/>
        </p:nvSpPr>
        <p:spPr>
          <a:xfrm>
            <a:off x="231584" y="411510"/>
            <a:ext cx="7508768"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Influencer marketing v ČR</a:t>
            </a:r>
          </a:p>
        </p:txBody>
      </p:sp>
      <p:sp>
        <p:nvSpPr>
          <p:cNvPr id="8" name="Obdĺžnik 7">
            <a:extLst>
              <a:ext uri="{FF2B5EF4-FFF2-40B4-BE49-F238E27FC236}">
                <a16:creationId xmlns:a16="http://schemas.microsoft.com/office/drawing/2014/main" id="{A3804CFC-5128-46E6-AA39-5B96AA8A76B5}"/>
              </a:ext>
            </a:extLst>
          </p:cNvPr>
          <p:cNvSpPr/>
          <p:nvPr/>
        </p:nvSpPr>
        <p:spPr>
          <a:xfrm>
            <a:off x="5609565" y="1419622"/>
            <a:ext cx="3354923" cy="3323987"/>
          </a:xfrm>
          <a:prstGeom prst="rect">
            <a:avLst/>
          </a:prstGeom>
        </p:spPr>
        <p:txBody>
          <a:bodyPr wrap="square">
            <a:spAutoFit/>
          </a:bodyPr>
          <a:lstStyle/>
          <a:p>
            <a:pPr marL="285750" indent="-285750">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Průzkum Centra marketingového výzkumu a tržních analýz Fakulty podnikohospodářské VŠE.</a:t>
            </a:r>
          </a:p>
          <a:p>
            <a:pPr marL="285750" indent="-285750">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Od podzimu 2019 každý půlrok.</a:t>
            </a:r>
          </a:p>
          <a:p>
            <a:pPr marL="285750" indent="-285750">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400 respondentů.</a:t>
            </a:r>
          </a:p>
          <a:p>
            <a:pPr marL="285750" indent="-285750">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Od 15 do 34 let.</a:t>
            </a:r>
          </a:p>
        </p:txBody>
      </p:sp>
      <p:sp>
        <p:nvSpPr>
          <p:cNvPr id="2" name="BlokTextu 1">
            <a:extLst>
              <a:ext uri="{FF2B5EF4-FFF2-40B4-BE49-F238E27FC236}">
                <a16:creationId xmlns:a16="http://schemas.microsoft.com/office/drawing/2014/main" id="{5C5EDB33-76B3-4344-AFE0-34F371B93F28}"/>
              </a:ext>
            </a:extLst>
          </p:cNvPr>
          <p:cNvSpPr txBox="1"/>
          <p:nvPr/>
        </p:nvSpPr>
        <p:spPr>
          <a:xfrm>
            <a:off x="467544" y="1390005"/>
            <a:ext cx="4896544" cy="461665"/>
          </a:xfrm>
          <a:prstGeom prst="rect">
            <a:avLst/>
          </a:prstGeom>
          <a:noFill/>
        </p:spPr>
        <p:txBody>
          <a:bodyPr wrap="square" rtlCol="0">
            <a:spAutoFit/>
          </a:bodyPr>
          <a:lstStyle/>
          <a:p>
            <a:pPr algn="ctr"/>
            <a:r>
              <a:rPr lang="cs-CZ" sz="2400" b="1" dirty="0"/>
              <a:t>Top </a:t>
            </a:r>
            <a:r>
              <a:rPr lang="cs-CZ" sz="2400" b="1" dirty="0" err="1"/>
              <a:t>of</a:t>
            </a:r>
            <a:r>
              <a:rPr lang="cs-CZ" sz="2400" b="1" dirty="0"/>
              <a:t> Mind – první pětice</a:t>
            </a:r>
          </a:p>
        </p:txBody>
      </p:sp>
      <p:pic>
        <p:nvPicPr>
          <p:cNvPr id="5" name="Obrázok 4">
            <a:extLst>
              <a:ext uri="{FF2B5EF4-FFF2-40B4-BE49-F238E27FC236}">
                <a16:creationId xmlns:a16="http://schemas.microsoft.com/office/drawing/2014/main" id="{52DD78E1-6DC8-4382-A282-230E61D603AB}"/>
              </a:ext>
            </a:extLst>
          </p:cNvPr>
          <p:cNvPicPr>
            <a:picLocks noChangeAspect="1"/>
          </p:cNvPicPr>
          <p:nvPr/>
        </p:nvPicPr>
        <p:blipFill rotWithShape="1">
          <a:blip r:embed="rId4">
            <a:extLst>
              <a:ext uri="{28A0092B-C50C-407E-A947-70E740481C1C}">
                <a14:useLocalDpi xmlns:a14="http://schemas.microsoft.com/office/drawing/2010/main" val="0"/>
              </a:ext>
            </a:extLst>
          </a:blip>
          <a:srcRect l="1941"/>
          <a:stretch/>
        </p:blipFill>
        <p:spPr>
          <a:xfrm>
            <a:off x="179512" y="1851670"/>
            <a:ext cx="5329937" cy="3107744"/>
          </a:xfrm>
          <a:prstGeom prst="rect">
            <a:avLst/>
          </a:prstGeom>
        </p:spPr>
      </p:pic>
    </p:spTree>
    <p:extLst>
      <p:ext uri="{BB962C8B-B14F-4D97-AF65-F5344CB8AC3E}">
        <p14:creationId xmlns:p14="http://schemas.microsoft.com/office/powerpoint/2010/main" val="152481976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1288486" y="411510"/>
            <a:ext cx="5394963"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Jak zajistit efektivní komunikaci?</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9" name="Obdélník 1">
            <a:extLst>
              <a:ext uri="{FF2B5EF4-FFF2-40B4-BE49-F238E27FC236}">
                <a16:creationId xmlns:a16="http://schemas.microsoft.com/office/drawing/2014/main" id="{82DE9ABD-D174-4A7D-866C-E30A65F90844}"/>
              </a:ext>
            </a:extLst>
          </p:cNvPr>
          <p:cNvSpPr/>
          <p:nvPr/>
        </p:nvSpPr>
        <p:spPr>
          <a:xfrm>
            <a:off x="231584" y="267494"/>
            <a:ext cx="7508768" cy="792088"/>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0" name="Nadpis 1">
            <a:extLst>
              <a:ext uri="{FF2B5EF4-FFF2-40B4-BE49-F238E27FC236}">
                <a16:creationId xmlns:a16="http://schemas.microsoft.com/office/drawing/2014/main" id="{99849949-0BC0-44C3-BD6E-072396117945}"/>
              </a:ext>
            </a:extLst>
          </p:cNvPr>
          <p:cNvSpPr txBox="1">
            <a:spLocks/>
          </p:cNvSpPr>
          <p:nvPr/>
        </p:nvSpPr>
        <p:spPr>
          <a:xfrm>
            <a:off x="231584" y="411510"/>
            <a:ext cx="7508768"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Influencer marketing v ČR</a:t>
            </a:r>
          </a:p>
        </p:txBody>
      </p:sp>
      <p:pic>
        <p:nvPicPr>
          <p:cNvPr id="3" name="Obrázok 2">
            <a:extLst>
              <a:ext uri="{FF2B5EF4-FFF2-40B4-BE49-F238E27FC236}">
                <a16:creationId xmlns:a16="http://schemas.microsoft.com/office/drawing/2014/main" id="{8978E458-BE56-4F8D-971C-D073384F0A54}"/>
              </a:ext>
            </a:extLst>
          </p:cNvPr>
          <p:cNvPicPr>
            <a:picLocks noChangeAspect="1"/>
          </p:cNvPicPr>
          <p:nvPr/>
        </p:nvPicPr>
        <p:blipFill rotWithShape="1">
          <a:blip r:embed="rId4">
            <a:extLst>
              <a:ext uri="{28A0092B-C50C-407E-A947-70E740481C1C}">
                <a14:useLocalDpi xmlns:a14="http://schemas.microsoft.com/office/drawing/2010/main" val="0"/>
              </a:ext>
            </a:extLst>
          </a:blip>
          <a:srcRect t="2239"/>
          <a:stretch/>
        </p:blipFill>
        <p:spPr>
          <a:xfrm>
            <a:off x="951236" y="1116667"/>
            <a:ext cx="7241527" cy="3989598"/>
          </a:xfrm>
          <a:prstGeom prst="rect">
            <a:avLst/>
          </a:prstGeom>
        </p:spPr>
      </p:pic>
    </p:spTree>
    <p:extLst>
      <p:ext uri="{BB962C8B-B14F-4D97-AF65-F5344CB8AC3E}">
        <p14:creationId xmlns:p14="http://schemas.microsoft.com/office/powerpoint/2010/main" val="276497579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1288486" y="411510"/>
            <a:ext cx="5394963"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Jak zajistit efektivní komunikaci?</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3" name="Obdĺžnik 2">
            <a:extLst>
              <a:ext uri="{FF2B5EF4-FFF2-40B4-BE49-F238E27FC236}">
                <a16:creationId xmlns:a16="http://schemas.microsoft.com/office/drawing/2014/main" id="{EC191CD4-A160-42D5-A449-53AE3DC5E643}"/>
              </a:ext>
            </a:extLst>
          </p:cNvPr>
          <p:cNvSpPr/>
          <p:nvPr/>
        </p:nvSpPr>
        <p:spPr>
          <a:xfrm>
            <a:off x="611560" y="1464171"/>
            <a:ext cx="7508768" cy="3195811"/>
          </a:xfrm>
          <a:prstGeom prst="rect">
            <a:avLst/>
          </a:prstGeom>
        </p:spPr>
        <p:txBody>
          <a:bodyPr wrap="square">
            <a:spAutoFit/>
          </a:bodyPr>
          <a:lstStyle/>
          <a:p>
            <a:pPr marL="285750" indent="-285750">
              <a:lnSpc>
                <a:spcPct val="114000"/>
              </a:lnSpc>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Plyne ze spolupráce s konkrétními značkami.</a:t>
            </a:r>
          </a:p>
          <a:p>
            <a:pPr marL="285750" indent="-285750">
              <a:lnSpc>
                <a:spcPct val="114000"/>
              </a:lnSpc>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Jednorázový honorář X trvalá smlouva se společností/značkou.</a:t>
            </a:r>
          </a:p>
          <a:p>
            <a:pPr marL="285750" indent="-285750">
              <a:lnSpc>
                <a:spcPct val="114000"/>
              </a:lnSpc>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Odměna za příspěvek obsahující odkaz na produkt.</a:t>
            </a:r>
          </a:p>
          <a:p>
            <a:pPr marL="285750" indent="-285750">
              <a:lnSpc>
                <a:spcPct val="114000"/>
              </a:lnSpc>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Podíl z prodeje daného produktu.</a:t>
            </a:r>
          </a:p>
          <a:p>
            <a:pPr marL="285750" indent="-285750">
              <a:lnSpc>
                <a:spcPct val="114000"/>
              </a:lnSpc>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Procenta z reklamy zobrazované u sledovaných příspěvků (především YT).</a:t>
            </a:r>
          </a:p>
        </p:txBody>
      </p:sp>
      <p:sp>
        <p:nvSpPr>
          <p:cNvPr id="9" name="Obdélník 1">
            <a:extLst>
              <a:ext uri="{FF2B5EF4-FFF2-40B4-BE49-F238E27FC236}">
                <a16:creationId xmlns:a16="http://schemas.microsoft.com/office/drawing/2014/main" id="{82DE9ABD-D174-4A7D-866C-E30A65F90844}"/>
              </a:ext>
            </a:extLst>
          </p:cNvPr>
          <p:cNvSpPr/>
          <p:nvPr/>
        </p:nvSpPr>
        <p:spPr>
          <a:xfrm>
            <a:off x="231584" y="267494"/>
            <a:ext cx="7508768" cy="792088"/>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0" name="Nadpis 1">
            <a:extLst>
              <a:ext uri="{FF2B5EF4-FFF2-40B4-BE49-F238E27FC236}">
                <a16:creationId xmlns:a16="http://schemas.microsoft.com/office/drawing/2014/main" id="{99849949-0BC0-44C3-BD6E-072396117945}"/>
              </a:ext>
            </a:extLst>
          </p:cNvPr>
          <p:cNvSpPr txBox="1">
            <a:spLocks/>
          </p:cNvSpPr>
          <p:nvPr/>
        </p:nvSpPr>
        <p:spPr>
          <a:xfrm>
            <a:off x="231584" y="411510"/>
            <a:ext cx="7508768"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Jak je to s platy influencerů?</a:t>
            </a:r>
          </a:p>
        </p:txBody>
      </p:sp>
      <p:pic>
        <p:nvPicPr>
          <p:cNvPr id="4" name="Obrázok 3">
            <a:extLst>
              <a:ext uri="{FF2B5EF4-FFF2-40B4-BE49-F238E27FC236}">
                <a16:creationId xmlns:a16="http://schemas.microsoft.com/office/drawing/2014/main" id="{E7ED6709-3D88-4916-8923-B6A87340F9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328" y="2592288"/>
            <a:ext cx="1171225" cy="1347614"/>
          </a:xfrm>
          <a:prstGeom prst="rect">
            <a:avLst/>
          </a:prstGeom>
        </p:spPr>
      </p:pic>
    </p:spTree>
    <p:extLst>
      <p:ext uri="{BB962C8B-B14F-4D97-AF65-F5344CB8AC3E}">
        <p14:creationId xmlns:p14="http://schemas.microsoft.com/office/powerpoint/2010/main" val="305074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1288486" y="411510"/>
            <a:ext cx="5394963"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Jak zajistit efektivní komunikaci?</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3" name="Obdĺžnik 2">
            <a:extLst>
              <a:ext uri="{FF2B5EF4-FFF2-40B4-BE49-F238E27FC236}">
                <a16:creationId xmlns:a16="http://schemas.microsoft.com/office/drawing/2014/main" id="{EC191CD4-A160-42D5-A449-53AE3DC5E643}"/>
              </a:ext>
            </a:extLst>
          </p:cNvPr>
          <p:cNvSpPr/>
          <p:nvPr/>
        </p:nvSpPr>
        <p:spPr>
          <a:xfrm>
            <a:off x="519706" y="1329687"/>
            <a:ext cx="7508768" cy="3546677"/>
          </a:xfrm>
          <a:prstGeom prst="rect">
            <a:avLst/>
          </a:prstGeom>
        </p:spPr>
        <p:txBody>
          <a:bodyPr wrap="square">
            <a:spAutoFit/>
          </a:bodyPr>
          <a:lstStyle/>
          <a:p>
            <a:pPr marL="285750" indent="-285750">
              <a:lnSpc>
                <a:spcPct val="114000"/>
              </a:lnSpc>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Plat závisí na faktorech jako počet sledujících, zapojení publika a partnerství se značkou.</a:t>
            </a:r>
          </a:p>
          <a:p>
            <a:pPr marL="285750" indent="-285750">
              <a:lnSpc>
                <a:spcPct val="114000"/>
              </a:lnSpc>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2 000 – 1 000 000 Kč za příspěvek či kampaň.</a:t>
            </a:r>
          </a:p>
          <a:p>
            <a:pPr marL="285750" indent="-285750">
              <a:lnSpc>
                <a:spcPct val="114000"/>
              </a:lnSpc>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100 – 1 000 Kč za tisíc sledujících.</a:t>
            </a:r>
          </a:p>
          <a:p>
            <a:pPr marL="285750" indent="-285750">
              <a:lnSpc>
                <a:spcPct val="114000"/>
              </a:lnSpc>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Od odměny propagovaným zbožím k penězům.</a:t>
            </a:r>
          </a:p>
          <a:p>
            <a:pPr marL="285750" indent="-285750">
              <a:lnSpc>
                <a:spcPct val="114000"/>
              </a:lnSpc>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Produkty zadarmo, proplácení cestovních nákladů, poplatek za sdílení exkluzívního obsahu.</a:t>
            </a:r>
          </a:p>
        </p:txBody>
      </p:sp>
      <p:sp>
        <p:nvSpPr>
          <p:cNvPr id="9" name="Obdélník 1">
            <a:extLst>
              <a:ext uri="{FF2B5EF4-FFF2-40B4-BE49-F238E27FC236}">
                <a16:creationId xmlns:a16="http://schemas.microsoft.com/office/drawing/2014/main" id="{82DE9ABD-D174-4A7D-866C-E30A65F90844}"/>
              </a:ext>
            </a:extLst>
          </p:cNvPr>
          <p:cNvSpPr/>
          <p:nvPr/>
        </p:nvSpPr>
        <p:spPr>
          <a:xfrm>
            <a:off x="231584" y="267494"/>
            <a:ext cx="7508768" cy="792088"/>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0" name="Nadpis 1">
            <a:extLst>
              <a:ext uri="{FF2B5EF4-FFF2-40B4-BE49-F238E27FC236}">
                <a16:creationId xmlns:a16="http://schemas.microsoft.com/office/drawing/2014/main" id="{99849949-0BC0-44C3-BD6E-072396117945}"/>
              </a:ext>
            </a:extLst>
          </p:cNvPr>
          <p:cNvSpPr txBox="1">
            <a:spLocks/>
          </p:cNvSpPr>
          <p:nvPr/>
        </p:nvSpPr>
        <p:spPr>
          <a:xfrm>
            <a:off x="231584" y="411510"/>
            <a:ext cx="7508768"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Jak je to s platy influencerů?</a:t>
            </a:r>
          </a:p>
        </p:txBody>
      </p:sp>
      <p:pic>
        <p:nvPicPr>
          <p:cNvPr id="11" name="Obrázok 10">
            <a:extLst>
              <a:ext uri="{FF2B5EF4-FFF2-40B4-BE49-F238E27FC236}">
                <a16:creationId xmlns:a16="http://schemas.microsoft.com/office/drawing/2014/main" id="{C40B7B04-DBBE-4898-AE4F-6DB688DEA5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6296" y="2211710"/>
            <a:ext cx="1171225" cy="1347614"/>
          </a:xfrm>
          <a:prstGeom prst="rect">
            <a:avLst/>
          </a:prstGeom>
        </p:spPr>
      </p:pic>
    </p:spTree>
    <p:extLst>
      <p:ext uri="{BB962C8B-B14F-4D97-AF65-F5344CB8AC3E}">
        <p14:creationId xmlns:p14="http://schemas.microsoft.com/office/powerpoint/2010/main" val="123996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1288486" y="411510"/>
            <a:ext cx="5394963"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Jak zajistit efektivní komunikaci?</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9" name="Obdélník 1">
            <a:extLst>
              <a:ext uri="{FF2B5EF4-FFF2-40B4-BE49-F238E27FC236}">
                <a16:creationId xmlns:a16="http://schemas.microsoft.com/office/drawing/2014/main" id="{82DE9ABD-D174-4A7D-866C-E30A65F90844}"/>
              </a:ext>
            </a:extLst>
          </p:cNvPr>
          <p:cNvSpPr/>
          <p:nvPr/>
        </p:nvSpPr>
        <p:spPr>
          <a:xfrm>
            <a:off x="231584" y="267494"/>
            <a:ext cx="7508768" cy="792088"/>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0" name="Nadpis 1">
            <a:extLst>
              <a:ext uri="{FF2B5EF4-FFF2-40B4-BE49-F238E27FC236}">
                <a16:creationId xmlns:a16="http://schemas.microsoft.com/office/drawing/2014/main" id="{99849949-0BC0-44C3-BD6E-072396117945}"/>
              </a:ext>
            </a:extLst>
          </p:cNvPr>
          <p:cNvSpPr txBox="1">
            <a:spLocks/>
          </p:cNvSpPr>
          <p:nvPr/>
        </p:nvSpPr>
        <p:spPr>
          <a:xfrm>
            <a:off x="231584" y="411510"/>
            <a:ext cx="7508768"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Jak je to s platy influencerů?</a:t>
            </a:r>
          </a:p>
        </p:txBody>
      </p:sp>
      <p:graphicFrame>
        <p:nvGraphicFramePr>
          <p:cNvPr id="4" name="Tabuľka 3">
            <a:extLst>
              <a:ext uri="{FF2B5EF4-FFF2-40B4-BE49-F238E27FC236}">
                <a16:creationId xmlns:a16="http://schemas.microsoft.com/office/drawing/2014/main" id="{053239F1-0A1F-49F8-9515-A5F8F5D4C4DD}"/>
              </a:ext>
            </a:extLst>
          </p:cNvPr>
          <p:cNvGraphicFramePr>
            <a:graphicFrameLocks noGrp="1"/>
          </p:cNvGraphicFramePr>
          <p:nvPr/>
        </p:nvGraphicFramePr>
        <p:xfrm>
          <a:off x="395536" y="2149574"/>
          <a:ext cx="7886700" cy="2438400"/>
        </p:xfrm>
        <a:graphic>
          <a:graphicData uri="http://schemas.openxmlformats.org/drawingml/2006/table">
            <a:tbl>
              <a:tblPr>
                <a:tableStyleId>{6E25E649-3F16-4E02-A733-19D2CDBF48F0}</a:tableStyleId>
              </a:tblPr>
              <a:tblGrid>
                <a:gridCol w="2628900">
                  <a:extLst>
                    <a:ext uri="{9D8B030D-6E8A-4147-A177-3AD203B41FA5}">
                      <a16:colId xmlns:a16="http://schemas.microsoft.com/office/drawing/2014/main" val="2738778649"/>
                    </a:ext>
                  </a:extLst>
                </a:gridCol>
                <a:gridCol w="2628900">
                  <a:extLst>
                    <a:ext uri="{9D8B030D-6E8A-4147-A177-3AD203B41FA5}">
                      <a16:colId xmlns:a16="http://schemas.microsoft.com/office/drawing/2014/main" val="1214990787"/>
                    </a:ext>
                  </a:extLst>
                </a:gridCol>
                <a:gridCol w="2628900">
                  <a:extLst>
                    <a:ext uri="{9D8B030D-6E8A-4147-A177-3AD203B41FA5}">
                      <a16:colId xmlns:a16="http://schemas.microsoft.com/office/drawing/2014/main" val="2234672747"/>
                    </a:ext>
                  </a:extLst>
                </a:gridCol>
              </a:tblGrid>
              <a:tr h="0">
                <a:tc>
                  <a:txBody>
                    <a:bodyPr/>
                    <a:lstStyle/>
                    <a:p>
                      <a:pPr algn="ctr"/>
                      <a:r>
                        <a:rPr lang="cs-CZ" sz="2000" b="1" dirty="0"/>
                        <a:t>JMÉNO</a:t>
                      </a:r>
                    </a:p>
                  </a:txBody>
                  <a:tcPr anchor="ctr">
                    <a:lnB w="28575" cap="flat" cmpd="sng" algn="ctr">
                      <a:solidFill>
                        <a:schemeClr val="tx1"/>
                      </a:solidFill>
                      <a:prstDash val="solid"/>
                      <a:round/>
                      <a:headEnd type="none" w="med" len="med"/>
                      <a:tailEnd type="none" w="med" len="med"/>
                    </a:lnB>
                  </a:tcPr>
                </a:tc>
                <a:tc>
                  <a:txBody>
                    <a:bodyPr/>
                    <a:lstStyle/>
                    <a:p>
                      <a:pPr algn="ctr"/>
                      <a:r>
                        <a:rPr lang="cs-CZ" sz="2000" b="1" dirty="0"/>
                        <a:t>PŘEZDÍVKA</a:t>
                      </a:r>
                    </a:p>
                  </a:txBody>
                  <a:tcPr anchor="ctr">
                    <a:lnB w="28575" cap="flat" cmpd="sng" algn="ctr">
                      <a:solidFill>
                        <a:schemeClr val="tx1"/>
                      </a:solidFill>
                      <a:prstDash val="solid"/>
                      <a:round/>
                      <a:headEnd type="none" w="med" len="med"/>
                      <a:tailEnd type="none" w="med" len="med"/>
                    </a:lnB>
                  </a:tcPr>
                </a:tc>
                <a:tc>
                  <a:txBody>
                    <a:bodyPr/>
                    <a:lstStyle/>
                    <a:p>
                      <a:pPr algn="ctr"/>
                      <a:r>
                        <a:rPr lang="cs-CZ" sz="2000" b="1" dirty="0"/>
                        <a:t>VÝDĚLEK</a:t>
                      </a:r>
                      <a:r>
                        <a:rPr lang="cs-CZ" sz="2400" b="1" dirty="0"/>
                        <a:t> </a:t>
                      </a:r>
                      <a:r>
                        <a:rPr lang="cs-CZ" sz="1400" b="1" dirty="0"/>
                        <a:t>(v mil. Kč)</a:t>
                      </a:r>
                      <a:endParaRPr lang="cs-CZ" sz="2400" b="1" dirty="0"/>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0861850"/>
                  </a:ext>
                </a:extLst>
              </a:tr>
              <a:tr h="0">
                <a:tc>
                  <a:txBody>
                    <a:bodyPr/>
                    <a:lstStyle/>
                    <a:p>
                      <a:pPr algn="ctr"/>
                      <a:r>
                        <a:rPr lang="cs-CZ" sz="2000">
                          <a:solidFill>
                            <a:srgbClr val="000000"/>
                          </a:solidFill>
                        </a:rPr>
                        <a:t>Filip Zima</a:t>
                      </a:r>
                    </a:p>
                  </a:txBody>
                  <a:tcPr anchor="ctr">
                    <a:lnT w="28575" cap="flat" cmpd="sng" algn="ctr">
                      <a:solidFill>
                        <a:schemeClr val="tx1"/>
                      </a:solidFill>
                      <a:prstDash val="solid"/>
                      <a:round/>
                      <a:headEnd type="none" w="med" len="med"/>
                      <a:tailEnd type="none" w="med" len="med"/>
                    </a:lnT>
                  </a:tcPr>
                </a:tc>
                <a:tc>
                  <a:txBody>
                    <a:bodyPr/>
                    <a:lstStyle/>
                    <a:p>
                      <a:pPr algn="ctr"/>
                      <a:r>
                        <a:rPr lang="cs-CZ" sz="2000">
                          <a:solidFill>
                            <a:srgbClr val="000000"/>
                          </a:solidFill>
                        </a:rPr>
                        <a:t>FIZIstyle</a:t>
                      </a:r>
                    </a:p>
                  </a:txBody>
                  <a:tcPr anchor="ctr">
                    <a:lnT w="28575" cap="flat" cmpd="sng" algn="ctr">
                      <a:solidFill>
                        <a:schemeClr val="tx1"/>
                      </a:solidFill>
                      <a:prstDash val="solid"/>
                      <a:round/>
                      <a:headEnd type="none" w="med" len="med"/>
                      <a:tailEnd type="none" w="med" len="med"/>
                    </a:lnT>
                  </a:tcPr>
                </a:tc>
                <a:tc>
                  <a:txBody>
                    <a:bodyPr/>
                    <a:lstStyle/>
                    <a:p>
                      <a:pPr algn="ctr"/>
                      <a:r>
                        <a:rPr lang="cs-CZ" sz="2000" dirty="0">
                          <a:solidFill>
                            <a:srgbClr val="000000"/>
                          </a:solidFill>
                        </a:rPr>
                        <a:t>20</a:t>
                      </a:r>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4800058"/>
                  </a:ext>
                </a:extLst>
              </a:tr>
              <a:tr h="0">
                <a:tc>
                  <a:txBody>
                    <a:bodyPr/>
                    <a:lstStyle/>
                    <a:p>
                      <a:pPr algn="ctr"/>
                      <a:r>
                        <a:rPr lang="cs-CZ" sz="2000" dirty="0">
                          <a:solidFill>
                            <a:srgbClr val="000000"/>
                          </a:solidFill>
                        </a:rPr>
                        <a:t>Štěpán Buchta</a:t>
                      </a:r>
                    </a:p>
                  </a:txBody>
                  <a:tcPr anchor="ctr"/>
                </a:tc>
                <a:tc>
                  <a:txBody>
                    <a:bodyPr/>
                    <a:lstStyle/>
                    <a:p>
                      <a:pPr algn="ctr"/>
                      <a:r>
                        <a:rPr lang="cs-CZ" sz="2000">
                          <a:solidFill>
                            <a:srgbClr val="000000"/>
                          </a:solidFill>
                        </a:rPr>
                        <a:t>Baxtrix</a:t>
                      </a:r>
                    </a:p>
                  </a:txBody>
                  <a:tcPr anchor="ctr"/>
                </a:tc>
                <a:tc>
                  <a:txBody>
                    <a:bodyPr/>
                    <a:lstStyle/>
                    <a:p>
                      <a:pPr algn="ctr"/>
                      <a:r>
                        <a:rPr lang="cs-CZ" sz="2000">
                          <a:solidFill>
                            <a:srgbClr val="000000"/>
                          </a:solidFill>
                        </a:rPr>
                        <a:t>19</a:t>
                      </a:r>
                    </a:p>
                  </a:txBody>
                  <a:tcPr anchor="ctr"/>
                </a:tc>
                <a:extLst>
                  <a:ext uri="{0D108BD9-81ED-4DB2-BD59-A6C34878D82A}">
                    <a16:rowId xmlns:a16="http://schemas.microsoft.com/office/drawing/2014/main" val="3153789794"/>
                  </a:ext>
                </a:extLst>
              </a:tr>
              <a:tr h="0">
                <a:tc>
                  <a:txBody>
                    <a:bodyPr/>
                    <a:lstStyle/>
                    <a:p>
                      <a:pPr algn="ctr"/>
                      <a:r>
                        <a:rPr lang="cs-CZ" sz="2000">
                          <a:solidFill>
                            <a:srgbClr val="000000"/>
                          </a:solidFill>
                        </a:rPr>
                        <a:t>Taras Povoroznyk</a:t>
                      </a:r>
                    </a:p>
                  </a:txBody>
                  <a:tcPr anchor="ctr"/>
                </a:tc>
                <a:tc>
                  <a:txBody>
                    <a:bodyPr/>
                    <a:lstStyle/>
                    <a:p>
                      <a:pPr algn="ctr"/>
                      <a:r>
                        <a:rPr lang="cs-CZ" sz="2000" dirty="0">
                          <a:solidFill>
                            <a:srgbClr val="000000"/>
                          </a:solidFill>
                        </a:rPr>
                        <a:t>Tary</a:t>
                      </a:r>
                    </a:p>
                  </a:txBody>
                  <a:tcPr anchor="ctr"/>
                </a:tc>
                <a:tc>
                  <a:txBody>
                    <a:bodyPr/>
                    <a:lstStyle/>
                    <a:p>
                      <a:pPr algn="ctr"/>
                      <a:r>
                        <a:rPr lang="cs-CZ" sz="2000">
                          <a:solidFill>
                            <a:srgbClr val="000000"/>
                          </a:solidFill>
                        </a:rPr>
                        <a:t>14</a:t>
                      </a:r>
                    </a:p>
                  </a:txBody>
                  <a:tcPr anchor="ctr"/>
                </a:tc>
                <a:extLst>
                  <a:ext uri="{0D108BD9-81ED-4DB2-BD59-A6C34878D82A}">
                    <a16:rowId xmlns:a16="http://schemas.microsoft.com/office/drawing/2014/main" val="2079722785"/>
                  </a:ext>
                </a:extLst>
              </a:tr>
              <a:tr h="0">
                <a:tc>
                  <a:txBody>
                    <a:bodyPr/>
                    <a:lstStyle/>
                    <a:p>
                      <a:pPr algn="ctr"/>
                      <a:r>
                        <a:rPr lang="cs-CZ" sz="2000">
                          <a:solidFill>
                            <a:srgbClr val="000000"/>
                          </a:solidFill>
                        </a:rPr>
                        <a:t>Vojtěch Fišar</a:t>
                      </a:r>
                    </a:p>
                  </a:txBody>
                  <a:tcPr anchor="ctr"/>
                </a:tc>
                <a:tc>
                  <a:txBody>
                    <a:bodyPr/>
                    <a:lstStyle/>
                    <a:p>
                      <a:pPr algn="ctr"/>
                      <a:r>
                        <a:rPr lang="cs-CZ" sz="2000">
                          <a:solidFill>
                            <a:srgbClr val="000000"/>
                          </a:solidFill>
                        </a:rPr>
                        <a:t>Agraelus</a:t>
                      </a:r>
                    </a:p>
                  </a:txBody>
                  <a:tcPr anchor="ctr"/>
                </a:tc>
                <a:tc>
                  <a:txBody>
                    <a:bodyPr/>
                    <a:lstStyle/>
                    <a:p>
                      <a:pPr algn="ctr"/>
                      <a:r>
                        <a:rPr lang="cs-CZ" sz="2000" dirty="0">
                          <a:solidFill>
                            <a:srgbClr val="000000"/>
                          </a:solidFill>
                        </a:rPr>
                        <a:t>13</a:t>
                      </a:r>
                    </a:p>
                  </a:txBody>
                  <a:tcPr anchor="ctr"/>
                </a:tc>
                <a:extLst>
                  <a:ext uri="{0D108BD9-81ED-4DB2-BD59-A6C34878D82A}">
                    <a16:rowId xmlns:a16="http://schemas.microsoft.com/office/drawing/2014/main" val="2839374321"/>
                  </a:ext>
                </a:extLst>
              </a:tr>
              <a:tr h="0">
                <a:tc>
                  <a:txBody>
                    <a:bodyPr/>
                    <a:lstStyle/>
                    <a:p>
                      <a:pPr algn="ctr"/>
                      <a:r>
                        <a:rPr lang="cs-CZ" sz="2000">
                          <a:solidFill>
                            <a:srgbClr val="000000"/>
                          </a:solidFill>
                        </a:rPr>
                        <a:t>Jan Macák</a:t>
                      </a:r>
                    </a:p>
                  </a:txBody>
                  <a:tcPr anchor="ctr"/>
                </a:tc>
                <a:tc>
                  <a:txBody>
                    <a:bodyPr/>
                    <a:lstStyle/>
                    <a:p>
                      <a:pPr algn="ctr"/>
                      <a:r>
                        <a:rPr lang="cs-CZ" sz="2000" dirty="0" err="1">
                          <a:solidFill>
                            <a:srgbClr val="000000"/>
                          </a:solidFill>
                        </a:rPr>
                        <a:t>MenT</a:t>
                      </a:r>
                      <a:endParaRPr lang="cs-CZ" sz="2000" dirty="0">
                        <a:solidFill>
                          <a:srgbClr val="000000"/>
                        </a:solidFill>
                      </a:endParaRPr>
                    </a:p>
                  </a:txBody>
                  <a:tcPr anchor="ctr"/>
                </a:tc>
                <a:tc>
                  <a:txBody>
                    <a:bodyPr/>
                    <a:lstStyle/>
                    <a:p>
                      <a:pPr algn="ctr"/>
                      <a:r>
                        <a:rPr lang="cs-CZ" sz="2000" dirty="0">
                          <a:solidFill>
                            <a:srgbClr val="000000"/>
                          </a:solidFill>
                        </a:rPr>
                        <a:t>12</a:t>
                      </a:r>
                    </a:p>
                  </a:txBody>
                  <a:tcPr anchor="ctr"/>
                </a:tc>
                <a:extLst>
                  <a:ext uri="{0D108BD9-81ED-4DB2-BD59-A6C34878D82A}">
                    <a16:rowId xmlns:a16="http://schemas.microsoft.com/office/drawing/2014/main" val="2832653335"/>
                  </a:ext>
                </a:extLst>
              </a:tr>
            </a:tbl>
          </a:graphicData>
        </a:graphic>
      </p:graphicFrame>
      <p:sp>
        <p:nvSpPr>
          <p:cNvPr id="11" name="Obdĺžnik 10">
            <a:extLst>
              <a:ext uri="{FF2B5EF4-FFF2-40B4-BE49-F238E27FC236}">
                <a16:creationId xmlns:a16="http://schemas.microsoft.com/office/drawing/2014/main" id="{DD192287-A5B4-4470-AD82-046FB82B97B8}"/>
              </a:ext>
            </a:extLst>
          </p:cNvPr>
          <p:cNvSpPr/>
          <p:nvPr/>
        </p:nvSpPr>
        <p:spPr>
          <a:xfrm>
            <a:off x="395536" y="1462285"/>
            <a:ext cx="7220646" cy="369332"/>
          </a:xfrm>
          <a:prstGeom prst="rect">
            <a:avLst/>
          </a:prstGeom>
        </p:spPr>
        <p:txBody>
          <a:bodyPr wrap="square">
            <a:spAutoFit/>
          </a:bodyPr>
          <a:lstStyle/>
          <a:p>
            <a:pPr marL="285750" indent="-285750">
              <a:spcAft>
                <a:spcPts val="1000"/>
              </a:spcAft>
              <a:buClr>
                <a:srgbClr val="000000"/>
              </a:buClr>
              <a:buFont typeface="Wingdings" panose="05000000000000000000" pitchFamily="2" charset="2"/>
              <a:buChar char="Ø"/>
            </a:pPr>
            <a:r>
              <a:rPr lang="cs-CZ" b="1" dirty="0">
                <a:solidFill>
                  <a:srgbClr val="000000"/>
                </a:solidFill>
                <a:latin typeface="TimesNewRomanPS-BoldMT"/>
              </a:rPr>
              <a:t>Od dělaní reklamy ostatním k vlastnímu „</a:t>
            </a:r>
            <a:r>
              <a:rPr lang="cs-CZ" b="1" dirty="0" err="1">
                <a:solidFill>
                  <a:srgbClr val="000000"/>
                </a:solidFill>
                <a:latin typeface="TimesNewRomanPS-BoldMT"/>
              </a:rPr>
              <a:t>mérču</a:t>
            </a:r>
            <a:r>
              <a:rPr lang="cs-CZ" b="1" dirty="0">
                <a:solidFill>
                  <a:srgbClr val="000000"/>
                </a:solidFill>
                <a:latin typeface="TimesNewRomanPS-BoldMT"/>
              </a:rPr>
              <a:t>“.</a:t>
            </a:r>
          </a:p>
        </p:txBody>
      </p:sp>
      <p:sp>
        <p:nvSpPr>
          <p:cNvPr id="8" name="Obdĺžnik 7">
            <a:extLst>
              <a:ext uri="{FF2B5EF4-FFF2-40B4-BE49-F238E27FC236}">
                <a16:creationId xmlns:a16="http://schemas.microsoft.com/office/drawing/2014/main" id="{B5E5900F-DDD1-455B-BD54-897BF2FB196E}"/>
              </a:ext>
            </a:extLst>
          </p:cNvPr>
          <p:cNvSpPr/>
          <p:nvPr/>
        </p:nvSpPr>
        <p:spPr>
          <a:xfrm>
            <a:off x="395536" y="4609460"/>
            <a:ext cx="7189884" cy="338554"/>
          </a:xfrm>
          <a:prstGeom prst="rect">
            <a:avLst/>
          </a:prstGeom>
        </p:spPr>
        <p:txBody>
          <a:bodyPr wrap="square">
            <a:spAutoFit/>
          </a:bodyPr>
          <a:lstStyle/>
          <a:p>
            <a:r>
              <a:rPr lang="cs-CZ" sz="1600" i="1" dirty="0">
                <a:solidFill>
                  <a:srgbClr val="000000"/>
                </a:solidFill>
              </a:rPr>
              <a:t>Částky jsou odhadované příjmy za rok 2022, zdroj: </a:t>
            </a:r>
            <a:r>
              <a:rPr lang="cs-CZ" sz="1600" i="1" dirty="0" err="1">
                <a:solidFill>
                  <a:srgbClr val="000000"/>
                </a:solidFill>
              </a:rPr>
              <a:t>Forbes</a:t>
            </a:r>
            <a:endParaRPr lang="cs-CZ" sz="1600" i="1" dirty="0">
              <a:solidFill>
                <a:srgbClr val="000000"/>
              </a:solidFill>
            </a:endParaRPr>
          </a:p>
        </p:txBody>
      </p:sp>
      <p:pic>
        <p:nvPicPr>
          <p:cNvPr id="13" name="Obrázok 12">
            <a:extLst>
              <a:ext uri="{FF2B5EF4-FFF2-40B4-BE49-F238E27FC236}">
                <a16:creationId xmlns:a16="http://schemas.microsoft.com/office/drawing/2014/main" id="{8EDBF8CE-3365-4B45-B55F-57B6ABE37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1191" y="2880320"/>
            <a:ext cx="1171225" cy="1347614"/>
          </a:xfrm>
          <a:prstGeom prst="rect">
            <a:avLst/>
          </a:prstGeom>
        </p:spPr>
      </p:pic>
      <p:pic>
        <p:nvPicPr>
          <p:cNvPr id="14" name="Obrázok 13">
            <a:extLst>
              <a:ext uri="{FF2B5EF4-FFF2-40B4-BE49-F238E27FC236}">
                <a16:creationId xmlns:a16="http://schemas.microsoft.com/office/drawing/2014/main" id="{C0A81DD7-D44A-4337-8CF9-1DAC79B4A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1191" y="2859782"/>
            <a:ext cx="1171225" cy="1347614"/>
          </a:xfrm>
          <a:prstGeom prst="rect">
            <a:avLst/>
          </a:prstGeom>
        </p:spPr>
      </p:pic>
    </p:spTree>
    <p:extLst>
      <p:ext uri="{BB962C8B-B14F-4D97-AF65-F5344CB8AC3E}">
        <p14:creationId xmlns:p14="http://schemas.microsoft.com/office/powerpoint/2010/main" val="21969660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1288486" y="411510"/>
            <a:ext cx="5394963"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Jak zajistit efektivní komunikaci?</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9" name="Obdélník 1">
            <a:extLst>
              <a:ext uri="{FF2B5EF4-FFF2-40B4-BE49-F238E27FC236}">
                <a16:creationId xmlns:a16="http://schemas.microsoft.com/office/drawing/2014/main" id="{82DE9ABD-D174-4A7D-866C-E30A65F90844}"/>
              </a:ext>
            </a:extLst>
          </p:cNvPr>
          <p:cNvSpPr/>
          <p:nvPr/>
        </p:nvSpPr>
        <p:spPr>
          <a:xfrm>
            <a:off x="231584" y="267494"/>
            <a:ext cx="7508768" cy="792088"/>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0" name="Nadpis 1">
            <a:extLst>
              <a:ext uri="{FF2B5EF4-FFF2-40B4-BE49-F238E27FC236}">
                <a16:creationId xmlns:a16="http://schemas.microsoft.com/office/drawing/2014/main" id="{99849949-0BC0-44C3-BD6E-072396117945}"/>
              </a:ext>
            </a:extLst>
          </p:cNvPr>
          <p:cNvSpPr txBox="1">
            <a:spLocks/>
          </p:cNvSpPr>
          <p:nvPr/>
        </p:nvSpPr>
        <p:spPr>
          <a:xfrm>
            <a:off x="231584" y="411510"/>
            <a:ext cx="7508768"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Výhody a nevýhody IM</a:t>
            </a:r>
          </a:p>
        </p:txBody>
      </p:sp>
      <p:sp>
        <p:nvSpPr>
          <p:cNvPr id="12" name="Zástupný obsah 2">
            <a:extLst>
              <a:ext uri="{FF2B5EF4-FFF2-40B4-BE49-F238E27FC236}">
                <a16:creationId xmlns:a16="http://schemas.microsoft.com/office/drawing/2014/main" id="{BC150606-2C43-43A2-9CE5-A49BAE516D18}"/>
              </a:ext>
            </a:extLst>
          </p:cNvPr>
          <p:cNvSpPr>
            <a:spLocks noGrp="1"/>
          </p:cNvSpPr>
          <p:nvPr/>
        </p:nvSpPr>
        <p:spPr>
          <a:xfrm>
            <a:off x="231584" y="1203598"/>
            <a:ext cx="4680520" cy="3816424"/>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nSpc>
                <a:spcPct val="124000"/>
              </a:lnSpc>
              <a:spcAft>
                <a:spcPts val="1000"/>
              </a:spcAft>
              <a:buFont typeface="Wingdings" panose="05000000000000000000" pitchFamily="2" charset="2"/>
              <a:buChar char="Ø"/>
            </a:pPr>
            <a:r>
              <a:rPr lang="cs-CZ" sz="2000" b="1" dirty="0">
                <a:solidFill>
                  <a:srgbClr val="000000"/>
                </a:solidFill>
              </a:rPr>
              <a:t>Nižší náklady (možnost barterové spolupráce).</a:t>
            </a:r>
          </a:p>
          <a:p>
            <a:pPr>
              <a:lnSpc>
                <a:spcPct val="124000"/>
              </a:lnSpc>
              <a:spcAft>
                <a:spcPts val="1000"/>
              </a:spcAft>
              <a:buFont typeface="Wingdings" panose="05000000000000000000" pitchFamily="2" charset="2"/>
              <a:buChar char="Ø"/>
            </a:pPr>
            <a:r>
              <a:rPr lang="cs-CZ" sz="2000" b="1" dirty="0">
                <a:solidFill>
                  <a:srgbClr val="000000"/>
                </a:solidFill>
              </a:rPr>
              <a:t>Lepší zacílení.</a:t>
            </a:r>
          </a:p>
          <a:p>
            <a:pPr>
              <a:lnSpc>
                <a:spcPct val="124000"/>
              </a:lnSpc>
              <a:spcAft>
                <a:spcPts val="1000"/>
              </a:spcAft>
              <a:buFont typeface="Wingdings" panose="05000000000000000000" pitchFamily="2" charset="2"/>
              <a:buChar char="Ø"/>
            </a:pPr>
            <a:r>
              <a:rPr lang="cs-CZ" sz="2000" b="1" dirty="0">
                <a:solidFill>
                  <a:srgbClr val="000000"/>
                </a:solidFill>
              </a:rPr>
              <a:t>Originální představení produktu.</a:t>
            </a:r>
          </a:p>
          <a:p>
            <a:pPr>
              <a:lnSpc>
                <a:spcPct val="124000"/>
              </a:lnSpc>
              <a:spcAft>
                <a:spcPts val="1000"/>
              </a:spcAft>
              <a:buFont typeface="Wingdings" panose="05000000000000000000" pitchFamily="2" charset="2"/>
              <a:buChar char="Ø"/>
            </a:pPr>
            <a:r>
              <a:rPr lang="cs-CZ" sz="2000" b="1" dirty="0">
                <a:solidFill>
                  <a:srgbClr val="000000"/>
                </a:solidFill>
              </a:rPr>
              <a:t>Na Instagramu jsou nejaktivnější komunity.</a:t>
            </a:r>
          </a:p>
          <a:p>
            <a:pPr>
              <a:lnSpc>
                <a:spcPct val="124000"/>
              </a:lnSpc>
              <a:spcAft>
                <a:spcPts val="1000"/>
              </a:spcAft>
              <a:buFont typeface="Wingdings" panose="05000000000000000000" pitchFamily="2" charset="2"/>
              <a:buChar char="Ø"/>
            </a:pPr>
            <a:r>
              <a:rPr lang="cs-CZ" sz="2000" b="1" dirty="0">
                <a:solidFill>
                  <a:srgbClr val="000000"/>
                </a:solidFill>
              </a:rPr>
              <a:t>Budování a posilování </a:t>
            </a:r>
            <a:r>
              <a:rPr lang="cs-CZ" sz="2000" b="1" dirty="0" err="1">
                <a:solidFill>
                  <a:srgbClr val="000000"/>
                </a:solidFill>
              </a:rPr>
              <a:t>brandu</a:t>
            </a:r>
            <a:r>
              <a:rPr lang="cs-CZ" sz="2000" b="1" dirty="0">
                <a:solidFill>
                  <a:srgbClr val="000000"/>
                </a:solidFill>
              </a:rPr>
              <a:t>.</a:t>
            </a:r>
          </a:p>
        </p:txBody>
      </p:sp>
      <p:sp>
        <p:nvSpPr>
          <p:cNvPr id="13" name="TextovéPole 3">
            <a:extLst>
              <a:ext uri="{FF2B5EF4-FFF2-40B4-BE49-F238E27FC236}">
                <a16:creationId xmlns:a16="http://schemas.microsoft.com/office/drawing/2014/main" id="{CDD70B17-AF4A-442A-BB04-27ECAE4CE007}"/>
              </a:ext>
            </a:extLst>
          </p:cNvPr>
          <p:cNvSpPr txBox="1"/>
          <p:nvPr/>
        </p:nvSpPr>
        <p:spPr>
          <a:xfrm>
            <a:off x="4572000" y="1661380"/>
            <a:ext cx="4572000" cy="2900859"/>
          </a:xfrm>
          <a:prstGeom prst="rect">
            <a:avLst/>
          </a:prstGeom>
          <a:noFill/>
        </p:spPr>
        <p:txBody>
          <a:bodyPr wrap="square" rtlCol="0">
            <a:spAutoFit/>
          </a:bodyPr>
          <a:lstStyle/>
          <a:p>
            <a:pPr marL="342900" indent="-342900" defTabSz="914400">
              <a:lnSpc>
                <a:spcPct val="114000"/>
              </a:lnSpc>
              <a:spcBef>
                <a:spcPts val="900"/>
              </a:spcBef>
              <a:spcAft>
                <a:spcPts val="1000"/>
              </a:spcAft>
              <a:buClr>
                <a:srgbClr val="FF0000"/>
              </a:buClr>
              <a:buFont typeface="Wingdings" panose="05000000000000000000" pitchFamily="2" charset="2"/>
              <a:buChar char="Ø"/>
            </a:pPr>
            <a:r>
              <a:rPr lang="cs-CZ" sz="2000" b="1" dirty="0">
                <a:solidFill>
                  <a:srgbClr val="000000"/>
                </a:solidFill>
              </a:rPr>
              <a:t>Neautentická reklamní kampaň.</a:t>
            </a:r>
          </a:p>
          <a:p>
            <a:pPr marL="342900" indent="-342900" defTabSz="914400">
              <a:lnSpc>
                <a:spcPct val="114000"/>
              </a:lnSpc>
              <a:spcBef>
                <a:spcPts val="900"/>
              </a:spcBef>
              <a:spcAft>
                <a:spcPts val="1000"/>
              </a:spcAft>
              <a:buClr>
                <a:srgbClr val="FF0000"/>
              </a:buClr>
              <a:buFont typeface="Wingdings" panose="05000000000000000000" pitchFamily="2" charset="2"/>
              <a:buChar char="Ø"/>
            </a:pPr>
            <a:r>
              <a:rPr lang="cs-CZ" sz="2000" b="1" dirty="0">
                <a:solidFill>
                  <a:srgbClr val="000000"/>
                </a:solidFill>
              </a:rPr>
              <a:t>Falešné účty – nakoupení sledující.</a:t>
            </a:r>
          </a:p>
          <a:p>
            <a:pPr marL="342900" indent="-342900" defTabSz="914400">
              <a:lnSpc>
                <a:spcPct val="114000"/>
              </a:lnSpc>
              <a:spcBef>
                <a:spcPts val="900"/>
              </a:spcBef>
              <a:spcAft>
                <a:spcPts val="1000"/>
              </a:spcAft>
              <a:buClr>
                <a:srgbClr val="FF0000"/>
              </a:buClr>
              <a:buFont typeface="Wingdings" panose="05000000000000000000" pitchFamily="2" charset="2"/>
              <a:buChar char="Ø"/>
            </a:pPr>
            <a:r>
              <a:rPr lang="cs-CZ" sz="2000" b="1" dirty="0">
                <a:solidFill>
                  <a:srgbClr val="000000"/>
                </a:solidFill>
              </a:rPr>
              <a:t>Klamání inzerentů ze strany influencerů.</a:t>
            </a:r>
          </a:p>
          <a:p>
            <a:pPr marL="342900" indent="-342900" defTabSz="914400">
              <a:lnSpc>
                <a:spcPct val="114000"/>
              </a:lnSpc>
              <a:spcBef>
                <a:spcPts val="900"/>
              </a:spcBef>
              <a:spcAft>
                <a:spcPts val="1000"/>
              </a:spcAft>
              <a:buClr>
                <a:srgbClr val="FF0000"/>
              </a:buClr>
              <a:buFont typeface="Wingdings" panose="05000000000000000000" pitchFamily="2" charset="2"/>
              <a:buChar char="Ø"/>
            </a:pPr>
            <a:r>
              <a:rPr lang="cs-CZ" sz="2000" b="1" dirty="0">
                <a:solidFill>
                  <a:srgbClr val="000000"/>
                </a:solidFill>
              </a:rPr>
              <a:t>Menší vliv na výslednou podobu propagaci.</a:t>
            </a:r>
            <a:endParaRPr lang="cs-CZ" sz="1600" b="1" dirty="0"/>
          </a:p>
        </p:txBody>
      </p:sp>
    </p:spTree>
    <p:extLst>
      <p:ext uri="{BB962C8B-B14F-4D97-AF65-F5344CB8AC3E}">
        <p14:creationId xmlns:p14="http://schemas.microsoft.com/office/powerpoint/2010/main" val="242072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left)">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wipe(left)">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wipe(left)">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left)">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animEffect transition="in" filter="wipe(left)">
                                      <p:cBhvr>
                                        <p:cTn id="37" dur="500"/>
                                        <p:tgtEl>
                                          <p:spTgt spid="1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xEl>
                                              <p:pRg st="2" end="2"/>
                                            </p:txEl>
                                          </p:spTgt>
                                        </p:tgtEl>
                                        <p:attrNameLst>
                                          <p:attrName>style.visibility</p:attrName>
                                        </p:attrNameLst>
                                      </p:cBhvr>
                                      <p:to>
                                        <p:strVal val="visible"/>
                                      </p:to>
                                    </p:set>
                                    <p:animEffect transition="in" filter="wipe(left)">
                                      <p:cBhvr>
                                        <p:cTn id="42" dur="500"/>
                                        <p:tgtEl>
                                          <p:spTgt spid="13">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xEl>
                                              <p:pRg st="3" end="3"/>
                                            </p:txEl>
                                          </p:spTgt>
                                        </p:tgtEl>
                                        <p:attrNameLst>
                                          <p:attrName>style.visibility</p:attrName>
                                        </p:attrNameLst>
                                      </p:cBhvr>
                                      <p:to>
                                        <p:strVal val="visible"/>
                                      </p:to>
                                    </p:set>
                                    <p:animEffect transition="in" filter="wipe(left)">
                                      <p:cBhvr>
                                        <p:cTn id="47"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uiExpand="1"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1288486" y="411510"/>
            <a:ext cx="5394963"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Jak zajistit efektivní komunikaci?</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9" name="Obdélník 1">
            <a:extLst>
              <a:ext uri="{FF2B5EF4-FFF2-40B4-BE49-F238E27FC236}">
                <a16:creationId xmlns:a16="http://schemas.microsoft.com/office/drawing/2014/main" id="{82DE9ABD-D174-4A7D-866C-E30A65F90844}"/>
              </a:ext>
            </a:extLst>
          </p:cNvPr>
          <p:cNvSpPr/>
          <p:nvPr/>
        </p:nvSpPr>
        <p:spPr>
          <a:xfrm>
            <a:off x="231584" y="267494"/>
            <a:ext cx="7508768" cy="792088"/>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0" name="Nadpis 1">
            <a:extLst>
              <a:ext uri="{FF2B5EF4-FFF2-40B4-BE49-F238E27FC236}">
                <a16:creationId xmlns:a16="http://schemas.microsoft.com/office/drawing/2014/main" id="{99849949-0BC0-44C3-BD6E-072396117945}"/>
              </a:ext>
            </a:extLst>
          </p:cNvPr>
          <p:cNvSpPr txBox="1">
            <a:spLocks/>
          </p:cNvSpPr>
          <p:nvPr/>
        </p:nvSpPr>
        <p:spPr>
          <a:xfrm>
            <a:off x="231584" y="411510"/>
            <a:ext cx="7508768"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Czech </a:t>
            </a:r>
            <a:r>
              <a:rPr lang="cs-CZ" sz="2800" b="1" dirty="0" err="1">
                <a:solidFill>
                  <a:schemeClr val="bg1"/>
                </a:solidFill>
                <a:latin typeface="Times New Roman" panose="02020603050405020304" pitchFamily="18" charset="0"/>
                <a:cs typeface="Times New Roman" panose="02020603050405020304" pitchFamily="18" charset="0"/>
              </a:rPr>
              <a:t>Social</a:t>
            </a:r>
            <a:r>
              <a:rPr lang="cs-CZ" sz="2800" b="1" dirty="0">
                <a:solidFill>
                  <a:schemeClr val="bg1"/>
                </a:solidFill>
                <a:latin typeface="Times New Roman" panose="02020603050405020304" pitchFamily="18" charset="0"/>
                <a:cs typeface="Times New Roman" panose="02020603050405020304" pitchFamily="18" charset="0"/>
              </a:rPr>
              <a:t> </a:t>
            </a:r>
            <a:r>
              <a:rPr lang="cs-CZ" sz="2800" b="1" dirty="0" err="1">
                <a:solidFill>
                  <a:schemeClr val="bg1"/>
                </a:solidFill>
                <a:latin typeface="Times New Roman" panose="02020603050405020304" pitchFamily="18" charset="0"/>
                <a:cs typeface="Times New Roman" panose="02020603050405020304" pitchFamily="18" charset="0"/>
              </a:rPr>
              <a:t>Awards</a:t>
            </a:r>
            <a:endParaRPr lang="cs-CZ" sz="2800" b="1" dirty="0">
              <a:solidFill>
                <a:schemeClr val="bg1"/>
              </a:solidFill>
              <a:latin typeface="Times New Roman" panose="02020603050405020304" pitchFamily="18" charset="0"/>
              <a:cs typeface="Times New Roman" panose="02020603050405020304" pitchFamily="18" charset="0"/>
            </a:endParaRPr>
          </a:p>
        </p:txBody>
      </p:sp>
      <p:pic>
        <p:nvPicPr>
          <p:cNvPr id="5" name="Obrázok 4">
            <a:extLst>
              <a:ext uri="{FF2B5EF4-FFF2-40B4-BE49-F238E27FC236}">
                <a16:creationId xmlns:a16="http://schemas.microsoft.com/office/drawing/2014/main" id="{118C184B-1E17-4B60-9F85-967EFAE745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218" y="1131590"/>
            <a:ext cx="1637018" cy="1332000"/>
          </a:xfrm>
          <a:prstGeom prst="rect">
            <a:avLst/>
          </a:prstGeom>
        </p:spPr>
      </p:pic>
      <p:pic>
        <p:nvPicPr>
          <p:cNvPr id="11" name="Obrázok 10">
            <a:extLst>
              <a:ext uri="{FF2B5EF4-FFF2-40B4-BE49-F238E27FC236}">
                <a16:creationId xmlns:a16="http://schemas.microsoft.com/office/drawing/2014/main" id="{908400CE-736B-45EB-9113-88E2AA047F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9542" y="1859069"/>
            <a:ext cx="1368000" cy="1368000"/>
          </a:xfrm>
          <a:prstGeom prst="rect">
            <a:avLst/>
          </a:prstGeom>
        </p:spPr>
      </p:pic>
      <p:sp>
        <p:nvSpPr>
          <p:cNvPr id="12" name="Obdĺžnik 11">
            <a:extLst>
              <a:ext uri="{FF2B5EF4-FFF2-40B4-BE49-F238E27FC236}">
                <a16:creationId xmlns:a16="http://schemas.microsoft.com/office/drawing/2014/main" id="{16D59098-DBBF-49AD-A3E8-27D86A8AD12F}"/>
              </a:ext>
            </a:extLst>
          </p:cNvPr>
          <p:cNvSpPr/>
          <p:nvPr/>
        </p:nvSpPr>
        <p:spPr>
          <a:xfrm>
            <a:off x="165594" y="2419023"/>
            <a:ext cx="1923678" cy="584775"/>
          </a:xfrm>
          <a:prstGeom prst="rect">
            <a:avLst/>
          </a:prstGeom>
        </p:spPr>
        <p:txBody>
          <a:bodyPr wrap="square">
            <a:spAutoFit/>
          </a:bodyPr>
          <a:lstStyle/>
          <a:p>
            <a:pPr algn="ctr"/>
            <a:r>
              <a:rPr lang="cs-CZ" sz="1600" dirty="0">
                <a:solidFill>
                  <a:srgbClr val="000000"/>
                </a:solidFill>
              </a:rPr>
              <a:t>Marek Dvořák</a:t>
            </a:r>
          </a:p>
          <a:p>
            <a:pPr algn="ctr"/>
            <a:r>
              <a:rPr lang="cs-CZ" sz="1600" dirty="0" err="1">
                <a:solidFill>
                  <a:srgbClr val="000000"/>
                </a:solidFill>
              </a:rPr>
              <a:t>Social</a:t>
            </a:r>
            <a:r>
              <a:rPr lang="cs-CZ" sz="1600" dirty="0">
                <a:solidFill>
                  <a:srgbClr val="000000"/>
                </a:solidFill>
              </a:rPr>
              <a:t> </a:t>
            </a:r>
            <a:r>
              <a:rPr lang="cs-CZ" sz="1600" dirty="0" err="1">
                <a:solidFill>
                  <a:srgbClr val="000000"/>
                </a:solidFill>
              </a:rPr>
              <a:t>Impact</a:t>
            </a:r>
            <a:endParaRPr lang="cs-CZ" sz="1600" dirty="0">
              <a:solidFill>
                <a:srgbClr val="000000"/>
              </a:solidFill>
            </a:endParaRPr>
          </a:p>
        </p:txBody>
      </p:sp>
      <p:sp>
        <p:nvSpPr>
          <p:cNvPr id="13" name="Obdĺžnik 12">
            <a:extLst>
              <a:ext uri="{FF2B5EF4-FFF2-40B4-BE49-F238E27FC236}">
                <a16:creationId xmlns:a16="http://schemas.microsoft.com/office/drawing/2014/main" id="{DAAA7AA8-DDC0-4969-9779-110667DABFB8}"/>
              </a:ext>
            </a:extLst>
          </p:cNvPr>
          <p:cNvSpPr/>
          <p:nvPr/>
        </p:nvSpPr>
        <p:spPr>
          <a:xfrm>
            <a:off x="1912590" y="3232563"/>
            <a:ext cx="1421904" cy="584775"/>
          </a:xfrm>
          <a:prstGeom prst="rect">
            <a:avLst/>
          </a:prstGeom>
        </p:spPr>
        <p:txBody>
          <a:bodyPr wrap="square">
            <a:spAutoFit/>
          </a:bodyPr>
          <a:lstStyle/>
          <a:p>
            <a:pPr algn="ctr"/>
            <a:r>
              <a:rPr lang="cs-CZ" sz="1600" dirty="0">
                <a:solidFill>
                  <a:srgbClr val="000000"/>
                </a:solidFill>
              </a:rPr>
              <a:t>Lukáš </a:t>
            </a:r>
            <a:r>
              <a:rPr lang="cs-CZ" sz="1600" dirty="0" err="1">
                <a:solidFill>
                  <a:srgbClr val="000000"/>
                </a:solidFill>
              </a:rPr>
              <a:t>Hejlík</a:t>
            </a:r>
            <a:endParaRPr lang="cs-CZ" sz="1600" dirty="0">
              <a:solidFill>
                <a:srgbClr val="000000"/>
              </a:solidFill>
            </a:endParaRPr>
          </a:p>
          <a:p>
            <a:pPr algn="ctr"/>
            <a:r>
              <a:rPr lang="cs-CZ" sz="1600" dirty="0">
                <a:solidFill>
                  <a:srgbClr val="000000"/>
                </a:solidFill>
              </a:rPr>
              <a:t>Business</a:t>
            </a:r>
          </a:p>
        </p:txBody>
      </p:sp>
      <p:pic>
        <p:nvPicPr>
          <p:cNvPr id="15" name="Obrázok 14">
            <a:extLst>
              <a:ext uri="{FF2B5EF4-FFF2-40B4-BE49-F238E27FC236}">
                <a16:creationId xmlns:a16="http://schemas.microsoft.com/office/drawing/2014/main" id="{5E169076-0918-43F5-B121-2B9A30315C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7864" y="1287311"/>
            <a:ext cx="1368000" cy="1368000"/>
          </a:xfrm>
          <a:prstGeom prst="rect">
            <a:avLst/>
          </a:prstGeom>
        </p:spPr>
      </p:pic>
      <p:sp>
        <p:nvSpPr>
          <p:cNvPr id="16" name="Obdĺžnik 15">
            <a:extLst>
              <a:ext uri="{FF2B5EF4-FFF2-40B4-BE49-F238E27FC236}">
                <a16:creationId xmlns:a16="http://schemas.microsoft.com/office/drawing/2014/main" id="{5D5715E9-A8EC-47EE-A3E3-A1BD0FE8D4B7}"/>
              </a:ext>
            </a:extLst>
          </p:cNvPr>
          <p:cNvSpPr/>
          <p:nvPr/>
        </p:nvSpPr>
        <p:spPr>
          <a:xfrm>
            <a:off x="3296962" y="2633834"/>
            <a:ext cx="1574523" cy="584775"/>
          </a:xfrm>
          <a:prstGeom prst="rect">
            <a:avLst/>
          </a:prstGeom>
        </p:spPr>
        <p:txBody>
          <a:bodyPr wrap="square">
            <a:spAutoFit/>
          </a:bodyPr>
          <a:lstStyle/>
          <a:p>
            <a:pPr algn="ctr"/>
            <a:r>
              <a:rPr lang="cs-CZ" sz="1600" dirty="0">
                <a:solidFill>
                  <a:srgbClr val="000000"/>
                </a:solidFill>
              </a:rPr>
              <a:t>Petr Mára</a:t>
            </a:r>
          </a:p>
          <a:p>
            <a:pPr algn="ctr"/>
            <a:r>
              <a:rPr lang="cs-CZ" sz="1600" dirty="0" err="1">
                <a:solidFill>
                  <a:srgbClr val="000000"/>
                </a:solidFill>
              </a:rPr>
              <a:t>Special</a:t>
            </a:r>
            <a:r>
              <a:rPr lang="cs-CZ" sz="1600" dirty="0">
                <a:solidFill>
                  <a:srgbClr val="000000"/>
                </a:solidFill>
              </a:rPr>
              <a:t> </a:t>
            </a:r>
            <a:r>
              <a:rPr lang="cs-CZ" sz="1600" dirty="0" err="1">
                <a:solidFill>
                  <a:srgbClr val="000000"/>
                </a:solidFill>
              </a:rPr>
              <a:t>Award</a:t>
            </a:r>
            <a:endParaRPr lang="cs-CZ" sz="1600" dirty="0">
              <a:solidFill>
                <a:srgbClr val="000000"/>
              </a:solidFill>
            </a:endParaRPr>
          </a:p>
        </p:txBody>
      </p:sp>
      <p:pic>
        <p:nvPicPr>
          <p:cNvPr id="18" name="Obrázok 17">
            <a:extLst>
              <a:ext uri="{FF2B5EF4-FFF2-40B4-BE49-F238E27FC236}">
                <a16:creationId xmlns:a16="http://schemas.microsoft.com/office/drawing/2014/main" id="{63C0EC92-62C4-450E-959B-07431EDE89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6075" y="2487461"/>
            <a:ext cx="1368000" cy="1368000"/>
          </a:xfrm>
          <a:prstGeom prst="rect">
            <a:avLst/>
          </a:prstGeom>
        </p:spPr>
      </p:pic>
      <p:sp>
        <p:nvSpPr>
          <p:cNvPr id="19" name="Obdĺžnik 18">
            <a:extLst>
              <a:ext uri="{FF2B5EF4-FFF2-40B4-BE49-F238E27FC236}">
                <a16:creationId xmlns:a16="http://schemas.microsoft.com/office/drawing/2014/main" id="{23D53DF4-F7AE-46F1-90D7-44BB07A798E3}"/>
              </a:ext>
            </a:extLst>
          </p:cNvPr>
          <p:cNvSpPr/>
          <p:nvPr/>
        </p:nvSpPr>
        <p:spPr>
          <a:xfrm>
            <a:off x="4700718" y="3825934"/>
            <a:ext cx="1742814" cy="584775"/>
          </a:xfrm>
          <a:prstGeom prst="rect">
            <a:avLst/>
          </a:prstGeom>
        </p:spPr>
        <p:txBody>
          <a:bodyPr wrap="square">
            <a:spAutoFit/>
          </a:bodyPr>
          <a:lstStyle/>
          <a:p>
            <a:pPr algn="ctr"/>
            <a:r>
              <a:rPr lang="cs-CZ" sz="1600" dirty="0">
                <a:solidFill>
                  <a:srgbClr val="000000"/>
                </a:solidFill>
              </a:rPr>
              <a:t>Martin Mikyska</a:t>
            </a:r>
          </a:p>
          <a:p>
            <a:pPr algn="ctr"/>
            <a:r>
              <a:rPr lang="cs-CZ" sz="1600" dirty="0" err="1">
                <a:solidFill>
                  <a:srgbClr val="000000"/>
                </a:solidFill>
              </a:rPr>
              <a:t>Fun</a:t>
            </a:r>
            <a:endParaRPr lang="cs-CZ" sz="1600" dirty="0">
              <a:solidFill>
                <a:srgbClr val="000000"/>
              </a:solidFill>
            </a:endParaRPr>
          </a:p>
        </p:txBody>
      </p:sp>
      <p:pic>
        <p:nvPicPr>
          <p:cNvPr id="21" name="Obrázok 20">
            <a:extLst>
              <a:ext uri="{FF2B5EF4-FFF2-40B4-BE49-F238E27FC236}">
                <a16:creationId xmlns:a16="http://schemas.microsoft.com/office/drawing/2014/main" id="{61188C80-ED1B-473E-8A45-D12D085B10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0310" y="3147966"/>
            <a:ext cx="1464602" cy="1368000"/>
          </a:xfrm>
          <a:prstGeom prst="rect">
            <a:avLst/>
          </a:prstGeom>
        </p:spPr>
      </p:pic>
      <p:sp>
        <p:nvSpPr>
          <p:cNvPr id="22" name="Obdĺžnik 21">
            <a:extLst>
              <a:ext uri="{FF2B5EF4-FFF2-40B4-BE49-F238E27FC236}">
                <a16:creationId xmlns:a16="http://schemas.microsoft.com/office/drawing/2014/main" id="{B4474AA1-B802-44A2-A987-131FF9B1827B}"/>
              </a:ext>
            </a:extLst>
          </p:cNvPr>
          <p:cNvSpPr/>
          <p:nvPr/>
        </p:nvSpPr>
        <p:spPr>
          <a:xfrm>
            <a:off x="140888" y="4507255"/>
            <a:ext cx="1923678" cy="584775"/>
          </a:xfrm>
          <a:prstGeom prst="rect">
            <a:avLst/>
          </a:prstGeom>
        </p:spPr>
        <p:txBody>
          <a:bodyPr wrap="square">
            <a:spAutoFit/>
          </a:bodyPr>
          <a:lstStyle/>
          <a:p>
            <a:pPr algn="ctr"/>
            <a:r>
              <a:rPr lang="cs-CZ" sz="1600" dirty="0">
                <a:solidFill>
                  <a:srgbClr val="000000"/>
                </a:solidFill>
              </a:rPr>
              <a:t>Sophie </a:t>
            </a:r>
            <a:r>
              <a:rPr lang="cs-CZ" sz="1600" dirty="0" err="1">
                <a:solidFill>
                  <a:srgbClr val="000000"/>
                </a:solidFill>
              </a:rPr>
              <a:t>Šarláková</a:t>
            </a:r>
            <a:endParaRPr lang="cs-CZ" sz="1600" dirty="0">
              <a:solidFill>
                <a:srgbClr val="000000"/>
              </a:solidFill>
            </a:endParaRPr>
          </a:p>
          <a:p>
            <a:pPr algn="ctr"/>
            <a:r>
              <a:rPr lang="cs-CZ" sz="1600" dirty="0" err="1">
                <a:solidFill>
                  <a:srgbClr val="000000"/>
                </a:solidFill>
              </a:rPr>
              <a:t>Rising</a:t>
            </a:r>
            <a:r>
              <a:rPr lang="cs-CZ" sz="1600" dirty="0">
                <a:solidFill>
                  <a:srgbClr val="000000"/>
                </a:solidFill>
              </a:rPr>
              <a:t> Star</a:t>
            </a:r>
          </a:p>
        </p:txBody>
      </p:sp>
      <p:pic>
        <p:nvPicPr>
          <p:cNvPr id="24" name="Obrázok 23">
            <a:extLst>
              <a:ext uri="{FF2B5EF4-FFF2-40B4-BE49-F238E27FC236}">
                <a16:creationId xmlns:a16="http://schemas.microsoft.com/office/drawing/2014/main" id="{DBCCF544-22ED-454F-A6C2-4D74F2E1BC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8184" y="1131590"/>
            <a:ext cx="1383426" cy="1728000"/>
          </a:xfrm>
          <a:prstGeom prst="rect">
            <a:avLst/>
          </a:prstGeom>
        </p:spPr>
      </p:pic>
      <p:sp>
        <p:nvSpPr>
          <p:cNvPr id="25" name="Obdĺžnik 24">
            <a:extLst>
              <a:ext uri="{FF2B5EF4-FFF2-40B4-BE49-F238E27FC236}">
                <a16:creationId xmlns:a16="http://schemas.microsoft.com/office/drawing/2014/main" id="{2B494AD1-AE4E-4083-8DD7-77238FF37050}"/>
              </a:ext>
            </a:extLst>
          </p:cNvPr>
          <p:cNvSpPr/>
          <p:nvPr/>
        </p:nvSpPr>
        <p:spPr>
          <a:xfrm>
            <a:off x="5891222" y="2859590"/>
            <a:ext cx="2069976" cy="584775"/>
          </a:xfrm>
          <a:prstGeom prst="rect">
            <a:avLst/>
          </a:prstGeom>
        </p:spPr>
        <p:txBody>
          <a:bodyPr wrap="square">
            <a:spAutoFit/>
          </a:bodyPr>
          <a:lstStyle/>
          <a:p>
            <a:pPr algn="ctr"/>
            <a:r>
              <a:rPr lang="cs-CZ" sz="1600" dirty="0">
                <a:solidFill>
                  <a:srgbClr val="000000"/>
                </a:solidFill>
              </a:rPr>
              <a:t>Karel Kovář</a:t>
            </a:r>
          </a:p>
          <a:p>
            <a:pPr algn="ctr"/>
            <a:r>
              <a:rPr lang="cs-CZ" sz="1600" dirty="0" err="1">
                <a:solidFill>
                  <a:srgbClr val="000000"/>
                </a:solidFill>
              </a:rPr>
              <a:t>Inspiration</a:t>
            </a:r>
            <a:endParaRPr lang="cs-CZ" sz="1600" dirty="0">
              <a:solidFill>
                <a:srgbClr val="000000"/>
              </a:solidFill>
            </a:endParaRPr>
          </a:p>
        </p:txBody>
      </p:sp>
      <p:pic>
        <p:nvPicPr>
          <p:cNvPr id="27" name="Obrázok 26">
            <a:extLst>
              <a:ext uri="{FF2B5EF4-FFF2-40B4-BE49-F238E27FC236}">
                <a16:creationId xmlns:a16="http://schemas.microsoft.com/office/drawing/2014/main" id="{E38BBF04-E27E-4E9B-9076-F1A42344118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68344" y="2388806"/>
            <a:ext cx="1308517" cy="1635646"/>
          </a:xfrm>
          <a:prstGeom prst="rect">
            <a:avLst/>
          </a:prstGeom>
        </p:spPr>
      </p:pic>
      <p:sp>
        <p:nvSpPr>
          <p:cNvPr id="28" name="Obdĺžnik 27">
            <a:extLst>
              <a:ext uri="{FF2B5EF4-FFF2-40B4-BE49-F238E27FC236}">
                <a16:creationId xmlns:a16="http://schemas.microsoft.com/office/drawing/2014/main" id="{2E955EDE-51AD-414B-8BF5-688655E55AF4}"/>
              </a:ext>
            </a:extLst>
          </p:cNvPr>
          <p:cNvSpPr/>
          <p:nvPr/>
        </p:nvSpPr>
        <p:spPr>
          <a:xfrm>
            <a:off x="7150952" y="3991470"/>
            <a:ext cx="2173822" cy="584775"/>
          </a:xfrm>
          <a:prstGeom prst="rect">
            <a:avLst/>
          </a:prstGeom>
        </p:spPr>
        <p:txBody>
          <a:bodyPr wrap="square">
            <a:spAutoFit/>
          </a:bodyPr>
          <a:lstStyle/>
          <a:p>
            <a:pPr algn="ctr"/>
            <a:r>
              <a:rPr lang="cs-CZ" sz="1600" dirty="0">
                <a:solidFill>
                  <a:srgbClr val="000000"/>
                </a:solidFill>
              </a:rPr>
              <a:t>Vendula </a:t>
            </a:r>
            <a:r>
              <a:rPr lang="cs-CZ" sz="1600" dirty="0" err="1">
                <a:solidFill>
                  <a:srgbClr val="000000"/>
                </a:solidFill>
              </a:rPr>
              <a:t>Pizingerová</a:t>
            </a:r>
            <a:endParaRPr lang="cs-CZ" sz="1600" dirty="0">
              <a:solidFill>
                <a:srgbClr val="000000"/>
              </a:solidFill>
            </a:endParaRPr>
          </a:p>
          <a:p>
            <a:pPr algn="ctr"/>
            <a:r>
              <a:rPr lang="cs-CZ" sz="1600" dirty="0">
                <a:solidFill>
                  <a:srgbClr val="000000"/>
                </a:solidFill>
              </a:rPr>
              <a:t>WHAT Idol</a:t>
            </a:r>
          </a:p>
        </p:txBody>
      </p:sp>
    </p:spTree>
    <p:extLst>
      <p:ext uri="{BB962C8B-B14F-4D97-AF65-F5344CB8AC3E}">
        <p14:creationId xmlns:p14="http://schemas.microsoft.com/office/powerpoint/2010/main" val="106984773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1288486" y="411510"/>
            <a:ext cx="5394963"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Jak zajistit efektivní komunikaci?</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9" name="Obdélník 1">
            <a:extLst>
              <a:ext uri="{FF2B5EF4-FFF2-40B4-BE49-F238E27FC236}">
                <a16:creationId xmlns:a16="http://schemas.microsoft.com/office/drawing/2014/main" id="{82DE9ABD-D174-4A7D-866C-E30A65F90844}"/>
              </a:ext>
            </a:extLst>
          </p:cNvPr>
          <p:cNvSpPr/>
          <p:nvPr/>
        </p:nvSpPr>
        <p:spPr>
          <a:xfrm>
            <a:off x="231584" y="267494"/>
            <a:ext cx="7508768" cy="792088"/>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0" name="Nadpis 1">
            <a:extLst>
              <a:ext uri="{FF2B5EF4-FFF2-40B4-BE49-F238E27FC236}">
                <a16:creationId xmlns:a16="http://schemas.microsoft.com/office/drawing/2014/main" id="{99849949-0BC0-44C3-BD6E-072396117945}"/>
              </a:ext>
            </a:extLst>
          </p:cNvPr>
          <p:cNvSpPr txBox="1">
            <a:spLocks/>
          </p:cNvSpPr>
          <p:nvPr/>
        </p:nvSpPr>
        <p:spPr>
          <a:xfrm>
            <a:off x="231584" y="411510"/>
            <a:ext cx="7508768"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Trh, který roste…</a:t>
            </a:r>
          </a:p>
        </p:txBody>
      </p:sp>
      <p:sp>
        <p:nvSpPr>
          <p:cNvPr id="8" name="Obdĺžnik 7">
            <a:extLst>
              <a:ext uri="{FF2B5EF4-FFF2-40B4-BE49-F238E27FC236}">
                <a16:creationId xmlns:a16="http://schemas.microsoft.com/office/drawing/2014/main" id="{DF27431F-C87E-4857-A9EC-3B768412D4E1}"/>
              </a:ext>
            </a:extLst>
          </p:cNvPr>
          <p:cNvSpPr/>
          <p:nvPr/>
        </p:nvSpPr>
        <p:spPr>
          <a:xfrm>
            <a:off x="673645" y="1779662"/>
            <a:ext cx="7796710" cy="2588466"/>
          </a:xfrm>
          <a:prstGeom prst="rect">
            <a:avLst/>
          </a:prstGeom>
        </p:spPr>
        <p:txBody>
          <a:bodyPr wrap="square">
            <a:spAutoFit/>
          </a:bodyPr>
          <a:lstStyle/>
          <a:p>
            <a:pPr marL="285750" indent="-285750">
              <a:lnSpc>
                <a:spcPct val="114000"/>
              </a:lnSpc>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2016 – 1,7 mld. dolarů</a:t>
            </a:r>
          </a:p>
          <a:p>
            <a:pPr marL="285750" indent="-285750">
              <a:lnSpc>
                <a:spcPct val="114000"/>
              </a:lnSpc>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2022 – 16,4 mld. dolarů</a:t>
            </a:r>
          </a:p>
          <a:p>
            <a:pPr marL="285750" indent="-285750">
              <a:lnSpc>
                <a:spcPct val="114000"/>
              </a:lnSpc>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Predikce 2023 – 21 mld. dolarů (82 % marketérů agentur a globálních značek investuje nebo se chystá investovat do IM)</a:t>
            </a:r>
          </a:p>
          <a:p>
            <a:pPr marL="285750" indent="-285750">
              <a:lnSpc>
                <a:spcPct val="114000"/>
              </a:lnSpc>
              <a:spcAft>
                <a:spcPts val="2000"/>
              </a:spcAft>
              <a:buClr>
                <a:srgbClr val="000000"/>
              </a:buClr>
              <a:buFont typeface="Wingdings" panose="05000000000000000000" pitchFamily="2" charset="2"/>
              <a:buChar char="Ø"/>
            </a:pPr>
            <a:r>
              <a:rPr lang="cs-CZ" sz="2000" b="1" dirty="0">
                <a:solidFill>
                  <a:srgbClr val="000000"/>
                </a:solidFill>
                <a:latin typeface="TimesNewRomanPS-BoldMT"/>
              </a:rPr>
              <a:t>11 % firem utratilo 500 tis. dolarů, tedy přes 11 mil. korun.</a:t>
            </a:r>
          </a:p>
        </p:txBody>
      </p:sp>
    </p:spTree>
    <p:extLst>
      <p:ext uri="{BB962C8B-B14F-4D97-AF65-F5344CB8AC3E}">
        <p14:creationId xmlns:p14="http://schemas.microsoft.com/office/powerpoint/2010/main" val="124155200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1288486" y="411510"/>
            <a:ext cx="5394963"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Jak zajistit efektivní komunikaci?</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226939"/>
            <a:ext cx="956040" cy="745712"/>
          </a:xfrm>
          <a:prstGeom prst="rect">
            <a:avLst/>
          </a:prstGeom>
        </p:spPr>
      </p:pic>
      <p:sp>
        <p:nvSpPr>
          <p:cNvPr id="9" name="Obdélník 1">
            <a:extLst>
              <a:ext uri="{FF2B5EF4-FFF2-40B4-BE49-F238E27FC236}">
                <a16:creationId xmlns:a16="http://schemas.microsoft.com/office/drawing/2014/main" id="{82DE9ABD-D174-4A7D-866C-E30A65F90844}"/>
              </a:ext>
            </a:extLst>
          </p:cNvPr>
          <p:cNvSpPr/>
          <p:nvPr/>
        </p:nvSpPr>
        <p:spPr>
          <a:xfrm>
            <a:off x="231584" y="267494"/>
            <a:ext cx="7508768" cy="792088"/>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10" name="Nadpis 1">
            <a:extLst>
              <a:ext uri="{FF2B5EF4-FFF2-40B4-BE49-F238E27FC236}">
                <a16:creationId xmlns:a16="http://schemas.microsoft.com/office/drawing/2014/main" id="{99849949-0BC0-44C3-BD6E-072396117945}"/>
              </a:ext>
            </a:extLst>
          </p:cNvPr>
          <p:cNvSpPr txBox="1">
            <a:spLocks/>
          </p:cNvSpPr>
          <p:nvPr/>
        </p:nvSpPr>
        <p:spPr>
          <a:xfrm>
            <a:off x="231584" y="411510"/>
            <a:ext cx="7508768" cy="504056"/>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2800" b="1" dirty="0">
                <a:solidFill>
                  <a:schemeClr val="bg1"/>
                </a:solidFill>
                <a:latin typeface="Times New Roman" panose="02020603050405020304" pitchFamily="18" charset="0"/>
                <a:cs typeface="Times New Roman" panose="02020603050405020304" pitchFamily="18" charset="0"/>
              </a:rPr>
              <a:t>Úkol č. 6 do seminární práce</a:t>
            </a:r>
          </a:p>
        </p:txBody>
      </p:sp>
      <p:sp>
        <p:nvSpPr>
          <p:cNvPr id="8" name="Obdĺžnik 7">
            <a:extLst>
              <a:ext uri="{FF2B5EF4-FFF2-40B4-BE49-F238E27FC236}">
                <a16:creationId xmlns:a16="http://schemas.microsoft.com/office/drawing/2014/main" id="{DF27431F-C87E-4857-A9EC-3B768412D4E1}"/>
              </a:ext>
            </a:extLst>
          </p:cNvPr>
          <p:cNvSpPr/>
          <p:nvPr/>
        </p:nvSpPr>
        <p:spPr>
          <a:xfrm>
            <a:off x="248826" y="1356707"/>
            <a:ext cx="7796710" cy="3375283"/>
          </a:xfrm>
          <a:prstGeom prst="rect">
            <a:avLst/>
          </a:prstGeom>
        </p:spPr>
        <p:txBody>
          <a:bodyPr wrap="square">
            <a:spAutoFit/>
          </a:bodyPr>
          <a:lstStyle/>
          <a:p>
            <a:pPr marL="342900" lvl="0" indent="-342900">
              <a:spcAft>
                <a:spcPts val="2000"/>
              </a:spcAft>
              <a:buFont typeface="+mj-lt"/>
              <a:buAutoNum type="arabicPeriod"/>
            </a:pPr>
            <a:r>
              <a:rPr lang="cs-CZ" sz="2000" b="1" dirty="0">
                <a:solidFill>
                  <a:srgbClr val="000000"/>
                </a:solidFill>
              </a:rPr>
              <a:t>Vyberte si z každé kategorie influencerů (dle velikosti sledujících) osobnost, která je influencerem a osobnost, která je názorovým vůdcem. Výsledkem bude seznam 8 osob s jejich popisem (zaměstnání, obsah, témata…) a objasněním důvodu, proč jste si jej zvolili. </a:t>
            </a:r>
          </a:p>
          <a:p>
            <a:pPr marL="342900" lvl="0" indent="-342900">
              <a:spcAft>
                <a:spcPts val="2000"/>
              </a:spcAft>
              <a:buFont typeface="+mj-lt"/>
              <a:buAutoNum type="arabicPeriod"/>
            </a:pPr>
            <a:r>
              <a:rPr lang="cs-CZ" sz="2000" b="1" dirty="0">
                <a:solidFill>
                  <a:srgbClr val="000000"/>
                </a:solidFill>
              </a:rPr>
              <a:t>Dále pojmenujte a přibližte značky, se kterými tyto osobnosti spolupracují.</a:t>
            </a:r>
          </a:p>
          <a:p>
            <a:pPr marL="342900" lvl="0" indent="-342900">
              <a:spcAft>
                <a:spcPts val="2000"/>
              </a:spcAft>
              <a:buFont typeface="+mj-lt"/>
              <a:buAutoNum type="arabicPeriod"/>
            </a:pPr>
            <a:r>
              <a:rPr lang="cs-CZ" sz="2000" b="1" dirty="0">
                <a:solidFill>
                  <a:srgbClr val="000000"/>
                </a:solidFill>
              </a:rPr>
              <a:t>Zhodnoťte, zda si daná značka vybrala správného člověka pro propagaci svých produktů a proč?</a:t>
            </a:r>
          </a:p>
        </p:txBody>
      </p:sp>
    </p:spTree>
    <p:extLst>
      <p:ext uri="{BB962C8B-B14F-4D97-AF65-F5344CB8AC3E}">
        <p14:creationId xmlns:p14="http://schemas.microsoft.com/office/powerpoint/2010/main" val="41703744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Konec prezentace</a:t>
            </a:r>
          </a:p>
        </p:txBody>
      </p:sp>
      <p:sp>
        <p:nvSpPr>
          <p:cNvPr id="3" name="Zástupný symbol pro obsah 2"/>
          <p:cNvSpPr txBox="1">
            <a:spLocks/>
          </p:cNvSpPr>
          <p:nvPr/>
        </p:nvSpPr>
        <p:spPr>
          <a:xfrm>
            <a:off x="2987824" y="2283718"/>
            <a:ext cx="3168352" cy="1786696"/>
          </a:xfrm>
          <a:prstGeom prst="rect">
            <a:avLst/>
          </a:prstGeom>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cs-CZ" sz="2400" b="1" dirty="0">
                <a:solidFill>
                  <a:srgbClr val="307871"/>
                </a:solidFill>
                <a:latin typeface="Times New Roman" panose="02020603050405020304" pitchFamily="18" charset="0"/>
                <a:cs typeface="Times New Roman" panose="02020603050405020304" pitchFamily="18" charset="0"/>
              </a:rPr>
              <a:t>Děkuji za pozornost </a:t>
            </a:r>
            <a:r>
              <a:rPr lang="cs-CZ" sz="2400" b="1" dirty="0">
                <a:solidFill>
                  <a:srgbClr val="307871"/>
                </a:solidFill>
                <a:latin typeface="Times New Roman" panose="02020603050405020304" pitchFamily="18" charset="0"/>
                <a:cs typeface="Times New Roman" panose="02020603050405020304" pitchFamily="18" charset="0"/>
                <a:sym typeface="Wingdings" panose="05000000000000000000" pitchFamily="2" charset="2"/>
              </a:rPr>
              <a:t></a:t>
            </a:r>
            <a:endParaRPr lang="cs-CZ"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3345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059582"/>
            <a:ext cx="8640960" cy="3024336"/>
          </a:xfrm>
          <a:prstGeom prst="rect">
            <a:avLst/>
          </a:prstGeom>
        </p:spPr>
        <p:txBody>
          <a:bodyPr>
            <a:noAutofit/>
          </a:bodyPr>
          <a:lstStyle/>
          <a:p>
            <a:r>
              <a:rPr lang="cs-CZ" sz="2200" dirty="0" err="1">
                <a:solidFill>
                  <a:srgbClr val="002060"/>
                </a:solidFill>
              </a:rPr>
              <a:t>Engagement</a:t>
            </a:r>
            <a:r>
              <a:rPr lang="cs-CZ" sz="2200" dirty="0">
                <a:solidFill>
                  <a:srgbClr val="002060"/>
                </a:solidFill>
              </a:rPr>
              <a:t> – dnes </a:t>
            </a:r>
            <a:r>
              <a:rPr lang="cs-CZ" sz="2200" b="1" dirty="0">
                <a:solidFill>
                  <a:srgbClr val="002060"/>
                </a:solidFill>
              </a:rPr>
              <a:t>zájem o příspěvek</a:t>
            </a:r>
            <a:r>
              <a:rPr lang="cs-CZ" sz="2200" dirty="0">
                <a:solidFill>
                  <a:srgbClr val="002060"/>
                </a:solidFill>
              </a:rPr>
              <a:t>. Původně označoval pouze interakce – klik, </a:t>
            </a:r>
            <a:r>
              <a:rPr lang="cs-CZ" sz="2200" dirty="0" err="1">
                <a:solidFill>
                  <a:srgbClr val="002060"/>
                </a:solidFill>
              </a:rPr>
              <a:t>like</a:t>
            </a:r>
            <a:r>
              <a:rPr lang="cs-CZ" sz="2200" dirty="0">
                <a:solidFill>
                  <a:srgbClr val="002060"/>
                </a:solidFill>
              </a:rPr>
              <a:t>, komentář, sdílení. Dnes zahrnuje všechny akce, které lidé provedou v souvislosti s vašimi reklamami v době, kdy běží. Mezi projevy zájmu o příspěvek patří: reakce na reklamu, komentáře u reklamy, sdílení reklamy, využití nabídky, prohlížení fotky nebo videa, případně kliknutí na odkaz.</a:t>
            </a:r>
          </a:p>
          <a:p>
            <a:r>
              <a:rPr lang="cs-CZ" sz="2200" b="1" dirty="0">
                <a:solidFill>
                  <a:srgbClr val="002060"/>
                </a:solidFill>
              </a:rPr>
              <a:t>Metriky</a:t>
            </a:r>
            <a:r>
              <a:rPr lang="cs-CZ" sz="2200" dirty="0">
                <a:solidFill>
                  <a:srgbClr val="002060"/>
                </a:solidFill>
              </a:rPr>
              <a:t> rozdělení zájmu o příspěvek: sdílení příspěvku, reakce na příspěvek, uložení příspěvku, komentář k příspěvku, to se mi líbí stránky, interakce s příspěvkem, přehrání 3 s videa, zobrazení fotky, kliknutí na odkaz. </a:t>
            </a:r>
          </a:p>
          <a:p>
            <a:endParaRPr lang="cs-CZ" altLang="cs-CZ" sz="22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Zájem o příspěvek</a:t>
            </a:r>
          </a:p>
        </p:txBody>
      </p:sp>
    </p:spTree>
    <p:extLst>
      <p:ext uri="{BB962C8B-B14F-4D97-AF65-F5344CB8AC3E}">
        <p14:creationId xmlns:p14="http://schemas.microsoft.com/office/powerpoint/2010/main" val="2699315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059582"/>
            <a:ext cx="8640960" cy="3024336"/>
          </a:xfrm>
          <a:prstGeom prst="rect">
            <a:avLst/>
          </a:prstGeom>
        </p:spPr>
        <p:txBody>
          <a:bodyPr>
            <a:noAutofit/>
          </a:bodyPr>
          <a:lstStyle/>
          <a:p>
            <a:r>
              <a:rPr lang="cs-CZ" sz="2200" dirty="0">
                <a:solidFill>
                  <a:srgbClr val="002060"/>
                </a:solidFill>
              </a:rPr>
              <a:t>Technika kdy neumístíte svůj příspěvek přímo na zeď, ale pošlete více jeho variant na cílové skupiny.</a:t>
            </a:r>
          </a:p>
          <a:p>
            <a:r>
              <a:rPr lang="cs-CZ" sz="2200" dirty="0">
                <a:solidFill>
                  <a:srgbClr val="002060"/>
                </a:solidFill>
              </a:rPr>
              <a:t>Formou experimentu tak získáte okamžitou zpětnou vazbu na malé skupině fanoušků.</a:t>
            </a:r>
          </a:p>
          <a:p>
            <a:r>
              <a:rPr lang="cs-CZ" sz="2200" dirty="0">
                <a:solidFill>
                  <a:srgbClr val="002060"/>
                </a:solidFill>
              </a:rPr>
              <a:t>Následně vypustíte dokonalý post.</a:t>
            </a:r>
          </a:p>
          <a:p>
            <a:r>
              <a:rPr lang="cs-CZ" sz="2200" dirty="0">
                <a:solidFill>
                  <a:srgbClr val="002060"/>
                </a:solidFill>
              </a:rPr>
              <a:t>Totéž platí pro testování reklam.</a:t>
            </a:r>
          </a:p>
          <a:p>
            <a:r>
              <a:rPr lang="cs-CZ" sz="2200" dirty="0">
                <a:solidFill>
                  <a:srgbClr val="002060"/>
                </a:solidFill>
              </a:rPr>
              <a:t>Přístup </a:t>
            </a:r>
            <a:r>
              <a:rPr lang="cs-CZ" sz="2200" dirty="0" err="1">
                <a:solidFill>
                  <a:srgbClr val="002060"/>
                </a:solidFill>
              </a:rPr>
              <a:t>bottom</a:t>
            </a:r>
            <a:r>
              <a:rPr lang="cs-CZ" sz="2200" dirty="0">
                <a:solidFill>
                  <a:srgbClr val="002060"/>
                </a:solidFill>
              </a:rPr>
              <a:t> up místo top </a:t>
            </a:r>
            <a:r>
              <a:rPr lang="cs-CZ" sz="2200" dirty="0" err="1">
                <a:solidFill>
                  <a:srgbClr val="002060"/>
                </a:solidFill>
              </a:rPr>
              <a:t>down</a:t>
            </a:r>
            <a:r>
              <a:rPr lang="cs-CZ" sz="2200" dirty="0">
                <a:solidFill>
                  <a:srgbClr val="002060"/>
                </a:solidFill>
              </a:rPr>
              <a:t>.</a:t>
            </a:r>
          </a:p>
        </p:txBody>
      </p:sp>
      <p:sp>
        <p:nvSpPr>
          <p:cNvPr id="6" name="Nadpis 5"/>
          <p:cNvSpPr>
            <a:spLocks noGrp="1"/>
          </p:cNvSpPr>
          <p:nvPr>
            <p:ph type="title"/>
          </p:nvPr>
        </p:nvSpPr>
        <p:spPr>
          <a:xfrm>
            <a:off x="179512" y="195486"/>
            <a:ext cx="4392488" cy="507703"/>
          </a:xfrm>
        </p:spPr>
        <p:txBody>
          <a:bodyPr/>
          <a:lstStyle/>
          <a:p>
            <a:r>
              <a:rPr lang="cs-CZ" dirty="0" err="1"/>
              <a:t>Dark</a:t>
            </a:r>
            <a:r>
              <a:rPr lang="cs-CZ" dirty="0"/>
              <a:t> post</a:t>
            </a:r>
          </a:p>
        </p:txBody>
      </p:sp>
    </p:spTree>
    <p:extLst>
      <p:ext uri="{BB962C8B-B14F-4D97-AF65-F5344CB8AC3E}">
        <p14:creationId xmlns:p14="http://schemas.microsoft.com/office/powerpoint/2010/main" val="814372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726451"/>
            <a:ext cx="8640960" cy="3024336"/>
          </a:xfrm>
          <a:prstGeom prst="rect">
            <a:avLst/>
          </a:prstGeom>
        </p:spPr>
        <p:txBody>
          <a:bodyPr>
            <a:noAutofit/>
          </a:bodyPr>
          <a:lstStyle/>
          <a:p>
            <a:r>
              <a:rPr lang="en-US" sz="2200" dirty="0">
                <a:solidFill>
                  <a:srgbClr val="002060"/>
                </a:solidFill>
              </a:rPr>
              <a:t>„</a:t>
            </a:r>
            <a:r>
              <a:rPr lang="en-US" sz="2200" i="1" dirty="0">
                <a:solidFill>
                  <a:srgbClr val="002060"/>
                </a:solidFill>
              </a:rPr>
              <a:t>Shows you stories that are meaningful and informative</a:t>
            </a:r>
            <a:r>
              <a:rPr lang="en-US" sz="2200" dirty="0">
                <a:solidFill>
                  <a:srgbClr val="002060"/>
                </a:solidFill>
              </a:rPr>
              <a:t>.”</a:t>
            </a:r>
            <a:endParaRPr lang="cs-CZ" sz="2200" dirty="0">
              <a:solidFill>
                <a:srgbClr val="002060"/>
              </a:solidFill>
            </a:endParaRPr>
          </a:p>
          <a:p>
            <a:r>
              <a:rPr lang="cs-CZ" sz="2200" dirty="0">
                <a:solidFill>
                  <a:srgbClr val="002060"/>
                </a:solidFill>
              </a:rPr>
              <a:t>Algoritmus rozhoduje, co uvidím na své zdi (</a:t>
            </a:r>
            <a:r>
              <a:rPr lang="cs-CZ" sz="2200" dirty="0" err="1">
                <a:solidFill>
                  <a:srgbClr val="002060"/>
                </a:solidFill>
              </a:rPr>
              <a:t>Feed</a:t>
            </a:r>
            <a:r>
              <a:rPr lang="cs-CZ" sz="2200" dirty="0">
                <a:solidFill>
                  <a:srgbClr val="002060"/>
                </a:solidFill>
              </a:rPr>
              <a:t> FB). </a:t>
            </a:r>
            <a:endParaRPr lang="en-US" sz="2200" dirty="0">
              <a:solidFill>
                <a:srgbClr val="002060"/>
              </a:solidFill>
            </a:endParaRPr>
          </a:p>
          <a:p>
            <a:endParaRPr lang="cs-CZ" altLang="cs-CZ" sz="22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Algoritmus - vymezení</a:t>
            </a:r>
          </a:p>
        </p:txBody>
      </p:sp>
      <p:pic>
        <p:nvPicPr>
          <p:cNvPr id="2" name="Google Shape;122;p20">
            <a:extLst>
              <a:ext uri="{FF2B5EF4-FFF2-40B4-BE49-F238E27FC236}">
                <a16:creationId xmlns:a16="http://schemas.microsoft.com/office/drawing/2014/main" id="{1D2EC6A5-8387-E714-1BB9-A05855CCA7F7}"/>
              </a:ext>
            </a:extLst>
          </p:cNvPr>
          <p:cNvPicPr preferRelativeResize="0"/>
          <p:nvPr/>
        </p:nvPicPr>
        <p:blipFill>
          <a:blip r:embed="rId3">
            <a:alphaModFix/>
          </a:blip>
          <a:stretch>
            <a:fillRect/>
          </a:stretch>
        </p:blipFill>
        <p:spPr>
          <a:xfrm>
            <a:off x="1547664" y="1635646"/>
            <a:ext cx="5665712" cy="3024336"/>
          </a:xfrm>
          <a:prstGeom prst="rect">
            <a:avLst/>
          </a:prstGeom>
          <a:noFill/>
          <a:ln>
            <a:noFill/>
          </a:ln>
        </p:spPr>
      </p:pic>
    </p:spTree>
    <p:extLst>
      <p:ext uri="{BB962C8B-B14F-4D97-AF65-F5344CB8AC3E}">
        <p14:creationId xmlns:p14="http://schemas.microsoft.com/office/powerpoint/2010/main" val="3640418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987574"/>
            <a:ext cx="8640960" cy="3024336"/>
          </a:xfrm>
          <a:prstGeom prst="rect">
            <a:avLst/>
          </a:prstGeom>
        </p:spPr>
        <p:txBody>
          <a:bodyPr>
            <a:noAutofit/>
          </a:bodyPr>
          <a:lstStyle/>
          <a:p>
            <a:r>
              <a:rPr lang="cs-CZ" sz="2200" dirty="0">
                <a:solidFill>
                  <a:srgbClr val="002060"/>
                </a:solidFill>
              </a:rPr>
              <a:t>Algoritmus prošel obrovským vývojem.</a:t>
            </a:r>
          </a:p>
          <a:p>
            <a:r>
              <a:rPr lang="cs-CZ" sz="2200" dirty="0">
                <a:solidFill>
                  <a:srgbClr val="002060"/>
                </a:solidFill>
              </a:rPr>
              <a:t>Jak se měnilo chování uživatelů, objevovali noví konkurenti a s tím nové formáty.</a:t>
            </a:r>
          </a:p>
          <a:p>
            <a:r>
              <a:rPr lang="cs-CZ" sz="2200" dirty="0">
                <a:solidFill>
                  <a:srgbClr val="002060"/>
                </a:solidFill>
              </a:rPr>
              <a:t>Na začátku fungoval i organický dosah. Daly se měřit interakce.</a:t>
            </a:r>
          </a:p>
          <a:p>
            <a:r>
              <a:rPr lang="cs-CZ" sz="2200" dirty="0">
                <a:solidFill>
                  <a:srgbClr val="002060"/>
                </a:solidFill>
              </a:rPr>
              <a:t>Dnes musí FB měřit mnoho jiných parametrů.</a:t>
            </a:r>
          </a:p>
          <a:p>
            <a:endParaRPr lang="en-US" sz="2200" dirty="0">
              <a:solidFill>
                <a:srgbClr val="002060"/>
              </a:solidFill>
            </a:endParaRPr>
          </a:p>
          <a:p>
            <a:endParaRPr lang="cs-CZ" altLang="cs-CZ" sz="22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Algoritmus - vymezení</a:t>
            </a:r>
          </a:p>
        </p:txBody>
      </p:sp>
    </p:spTree>
    <p:extLst>
      <p:ext uri="{BB962C8B-B14F-4D97-AF65-F5344CB8AC3E}">
        <p14:creationId xmlns:p14="http://schemas.microsoft.com/office/powerpoint/2010/main" val="2964185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87574"/>
            <a:ext cx="8640960" cy="3024336"/>
          </a:xfrm>
          <a:prstGeom prst="rect">
            <a:avLst/>
          </a:prstGeom>
        </p:spPr>
        <p:txBody>
          <a:bodyPr>
            <a:noAutofit/>
          </a:bodyPr>
          <a:lstStyle/>
          <a:p>
            <a:r>
              <a:rPr lang="cs-CZ" sz="2200" b="1" dirty="0">
                <a:solidFill>
                  <a:srgbClr val="002060"/>
                </a:solidFill>
              </a:rPr>
              <a:t>KDO SDÍLÍ? </a:t>
            </a:r>
            <a:r>
              <a:rPr lang="cs-CZ" sz="2200" dirty="0">
                <a:solidFill>
                  <a:srgbClr val="002060"/>
                </a:solidFill>
              </a:rPr>
              <a:t>Uvidíte primárně obsah od zdrojů (stránek, lidí), se kterými jste pravidelně v interakci (reakce, sdílení, komentáře, čas u postu).</a:t>
            </a:r>
          </a:p>
          <a:p>
            <a:r>
              <a:rPr lang="cs-CZ" sz="2200" b="1" dirty="0">
                <a:solidFill>
                  <a:srgbClr val="002060"/>
                </a:solidFill>
              </a:rPr>
              <a:t>FORMÁT OBSAHU</a:t>
            </a:r>
            <a:r>
              <a:rPr lang="cs-CZ" sz="2200" dirty="0">
                <a:solidFill>
                  <a:srgbClr val="002060"/>
                </a:solidFill>
              </a:rPr>
              <a:t>. Uvidíte takový formát obsahu, na který nejčastěji reagujete.</a:t>
            </a:r>
          </a:p>
          <a:p>
            <a:r>
              <a:rPr lang="cs-CZ" sz="2200" b="1" dirty="0">
                <a:solidFill>
                  <a:srgbClr val="002060"/>
                </a:solidFill>
              </a:rPr>
              <a:t>CELKOVÝ POČET INTERAKCÍ</a:t>
            </a:r>
            <a:r>
              <a:rPr lang="cs-CZ" sz="2200" dirty="0">
                <a:solidFill>
                  <a:srgbClr val="002060"/>
                </a:solidFill>
              </a:rPr>
              <a:t>. </a:t>
            </a:r>
            <a:r>
              <a:rPr lang="cs-CZ" sz="2200" dirty="0" err="1">
                <a:solidFill>
                  <a:srgbClr val="002060"/>
                </a:solidFill>
              </a:rPr>
              <a:t>Feed</a:t>
            </a:r>
            <a:r>
              <a:rPr lang="cs-CZ" sz="2200" dirty="0">
                <a:solidFill>
                  <a:srgbClr val="002060"/>
                </a:solidFill>
              </a:rPr>
              <a:t> </a:t>
            </a:r>
            <a:r>
              <a:rPr lang="cs-CZ" sz="2200" dirty="0" err="1">
                <a:solidFill>
                  <a:srgbClr val="002060"/>
                </a:solidFill>
              </a:rPr>
              <a:t>prioritizuje</a:t>
            </a:r>
            <a:r>
              <a:rPr lang="cs-CZ" sz="2200" dirty="0">
                <a:solidFill>
                  <a:srgbClr val="002060"/>
                </a:solidFill>
              </a:rPr>
              <a:t> post s největším počtem interakcí.</a:t>
            </a:r>
          </a:p>
          <a:p>
            <a:r>
              <a:rPr lang="cs-CZ" sz="2200" b="1" dirty="0">
                <a:solidFill>
                  <a:srgbClr val="002060"/>
                </a:solidFill>
              </a:rPr>
              <a:t>INTERAKCE ZNÁMÝCH</a:t>
            </a:r>
            <a:r>
              <a:rPr lang="cs-CZ" sz="2200" dirty="0">
                <a:solidFill>
                  <a:srgbClr val="002060"/>
                </a:solidFill>
              </a:rPr>
              <a:t>. </a:t>
            </a:r>
            <a:r>
              <a:rPr lang="cs-CZ" sz="2200" dirty="0" err="1">
                <a:solidFill>
                  <a:srgbClr val="002060"/>
                </a:solidFill>
              </a:rPr>
              <a:t>Feed</a:t>
            </a:r>
            <a:r>
              <a:rPr lang="cs-CZ" sz="2200" dirty="0">
                <a:solidFill>
                  <a:srgbClr val="002060"/>
                </a:solidFill>
              </a:rPr>
              <a:t> </a:t>
            </a:r>
            <a:r>
              <a:rPr lang="cs-CZ" sz="2200" dirty="0" err="1">
                <a:solidFill>
                  <a:srgbClr val="002060"/>
                </a:solidFill>
              </a:rPr>
              <a:t>prioritizuje</a:t>
            </a:r>
            <a:r>
              <a:rPr lang="cs-CZ" sz="2200" dirty="0">
                <a:solidFill>
                  <a:srgbClr val="002060"/>
                </a:solidFill>
              </a:rPr>
              <a:t> posty, u kterých měli interakci vaši blízcí známí. Největší prioritu mají posty, kde se rozvíjí konverzace mezi reagujícími lidmi.</a:t>
            </a:r>
          </a:p>
          <a:p>
            <a:endParaRPr lang="cs-CZ" sz="2200" dirty="0">
              <a:solidFill>
                <a:srgbClr val="002060"/>
              </a:solidFill>
            </a:endParaRPr>
          </a:p>
          <a:p>
            <a:endParaRPr lang="cs-CZ" sz="2200" dirty="0">
              <a:solidFill>
                <a:srgbClr val="002060"/>
              </a:solidFill>
            </a:endParaRPr>
          </a:p>
        </p:txBody>
      </p:sp>
      <p:sp>
        <p:nvSpPr>
          <p:cNvPr id="6" name="Nadpis 5"/>
          <p:cNvSpPr>
            <a:spLocks noGrp="1"/>
          </p:cNvSpPr>
          <p:nvPr>
            <p:ph type="title"/>
          </p:nvPr>
        </p:nvSpPr>
        <p:spPr>
          <a:xfrm>
            <a:off x="179512" y="195486"/>
            <a:ext cx="4392488" cy="507703"/>
          </a:xfrm>
        </p:spPr>
        <p:txBody>
          <a:bodyPr/>
          <a:lstStyle/>
          <a:p>
            <a:r>
              <a:rPr lang="cs-CZ" dirty="0"/>
              <a:t>Algoritmus - vysvětlení</a:t>
            </a:r>
          </a:p>
        </p:txBody>
      </p:sp>
    </p:spTree>
    <p:extLst>
      <p:ext uri="{BB962C8B-B14F-4D97-AF65-F5344CB8AC3E}">
        <p14:creationId xmlns:p14="http://schemas.microsoft.com/office/powerpoint/2010/main" val="2135083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915566"/>
            <a:ext cx="8280920" cy="3024336"/>
          </a:xfrm>
          <a:prstGeom prst="rect">
            <a:avLst/>
          </a:prstGeom>
        </p:spPr>
        <p:txBody>
          <a:bodyPr>
            <a:noAutofit/>
          </a:bodyPr>
          <a:lstStyle/>
          <a:p>
            <a:r>
              <a:rPr lang="cs-CZ" altLang="cs-CZ" sz="1800" b="1" dirty="0">
                <a:solidFill>
                  <a:srgbClr val="002060"/>
                </a:solidFill>
                <a:latin typeface="Times New Roman" panose="02020603050405020304" pitchFamily="18" charset="0"/>
                <a:cs typeface="Times New Roman" panose="02020603050405020304" pitchFamily="18" charset="0"/>
              </a:rPr>
              <a:t>1 Sociální média – Facebook</a:t>
            </a:r>
          </a:p>
          <a:p>
            <a:endParaRPr lang="cs-CZ" altLang="cs-CZ" sz="1800" b="1" dirty="0">
              <a:solidFill>
                <a:srgbClr val="002060"/>
              </a:solidFill>
              <a:latin typeface="Times New Roman" panose="02020603050405020304" pitchFamily="18" charset="0"/>
              <a:cs typeface="Times New Roman" panose="02020603050405020304" pitchFamily="18" charset="0"/>
            </a:endParaRPr>
          </a:p>
          <a:p>
            <a:r>
              <a:rPr lang="cs-CZ" altLang="cs-CZ" sz="1800" b="1" dirty="0">
                <a:solidFill>
                  <a:srgbClr val="002060"/>
                </a:solidFill>
                <a:latin typeface="Times New Roman" panose="02020603050405020304" pitchFamily="18" charset="0"/>
                <a:cs typeface="Times New Roman" panose="02020603050405020304" pitchFamily="18" charset="0"/>
              </a:rPr>
              <a:t>2 Sociální sítě – Instagram, YouTube, LinkedIn a další</a:t>
            </a:r>
          </a:p>
          <a:p>
            <a:endParaRPr lang="cs-CZ" altLang="cs-CZ" sz="1800" b="1" dirty="0">
              <a:solidFill>
                <a:srgbClr val="002060"/>
              </a:solidFill>
              <a:latin typeface="Times New Roman" panose="02020603050405020304" pitchFamily="18" charset="0"/>
              <a:cs typeface="Times New Roman" panose="02020603050405020304" pitchFamily="18" charset="0"/>
            </a:endParaRPr>
          </a:p>
          <a:p>
            <a:r>
              <a:rPr lang="cs-CZ" altLang="cs-CZ" sz="1800" b="1" dirty="0">
                <a:solidFill>
                  <a:srgbClr val="002060"/>
                </a:solidFill>
                <a:latin typeface="Times New Roman" panose="02020603050405020304" pitchFamily="18" charset="0"/>
                <a:cs typeface="Times New Roman" panose="02020603050405020304" pitchFamily="18" charset="0"/>
              </a:rPr>
              <a:t>3 Tvorba webové stránky</a:t>
            </a:r>
          </a:p>
          <a:p>
            <a:endParaRPr lang="cs-CZ" altLang="cs-CZ" sz="1800" b="1" dirty="0">
              <a:solidFill>
                <a:srgbClr val="002060"/>
              </a:solidFill>
              <a:latin typeface="Times New Roman" panose="02020603050405020304" pitchFamily="18" charset="0"/>
              <a:cs typeface="Times New Roman" panose="02020603050405020304" pitchFamily="18" charset="0"/>
            </a:endParaRPr>
          </a:p>
          <a:p>
            <a:r>
              <a:rPr lang="cs-CZ" altLang="cs-CZ" sz="1800" b="1" dirty="0">
                <a:solidFill>
                  <a:srgbClr val="002060"/>
                </a:solidFill>
                <a:latin typeface="Times New Roman" panose="02020603050405020304" pitchFamily="18" charset="0"/>
                <a:cs typeface="Times New Roman" panose="02020603050405020304" pitchFamily="18" charset="0"/>
              </a:rPr>
              <a:t>4 </a:t>
            </a:r>
            <a:r>
              <a:rPr lang="cs-CZ" altLang="cs-CZ" sz="1800" b="1" dirty="0" err="1">
                <a:solidFill>
                  <a:srgbClr val="002060"/>
                </a:solidFill>
                <a:latin typeface="Times New Roman" panose="02020603050405020304" pitchFamily="18" charset="0"/>
                <a:cs typeface="Times New Roman" panose="02020603050405020304" pitchFamily="18" charset="0"/>
              </a:rPr>
              <a:t>Influencer</a:t>
            </a:r>
            <a:r>
              <a:rPr lang="cs-CZ" altLang="cs-CZ" sz="1800" b="1" dirty="0">
                <a:solidFill>
                  <a:srgbClr val="002060"/>
                </a:solidFill>
                <a:latin typeface="Times New Roman" panose="02020603050405020304" pitchFamily="18" charset="0"/>
                <a:cs typeface="Times New Roman" panose="02020603050405020304" pitchFamily="18" charset="0"/>
              </a:rPr>
              <a:t> marketing</a:t>
            </a:r>
          </a:p>
          <a:p>
            <a:endParaRPr lang="cs-CZ" altLang="cs-CZ" sz="1800" b="1" dirty="0">
              <a:solidFill>
                <a:srgbClr val="002060"/>
              </a:solidFill>
              <a:latin typeface="Times New Roman" panose="02020603050405020304" pitchFamily="18" charset="0"/>
              <a:cs typeface="Times New Roman" panose="02020603050405020304" pitchFamily="18" charset="0"/>
            </a:endParaRPr>
          </a:p>
          <a:p>
            <a:endParaRPr lang="cs-CZ" altLang="cs-CZ" sz="1800" b="1"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3888432" cy="507703"/>
          </a:xfrm>
        </p:spPr>
        <p:txBody>
          <a:bodyPr/>
          <a:lstStyle/>
          <a:p>
            <a:r>
              <a:rPr lang="cs-CZ" dirty="0"/>
              <a:t>Obsah bloku</a:t>
            </a:r>
          </a:p>
        </p:txBody>
      </p:sp>
    </p:spTree>
    <p:extLst>
      <p:ext uri="{BB962C8B-B14F-4D97-AF65-F5344CB8AC3E}">
        <p14:creationId xmlns:p14="http://schemas.microsoft.com/office/powerpoint/2010/main" val="2997543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8640960" cy="3024336"/>
          </a:xfrm>
          <a:prstGeom prst="rect">
            <a:avLst/>
          </a:prstGeom>
        </p:spPr>
        <p:txBody>
          <a:bodyPr>
            <a:noAutofit/>
          </a:bodyPr>
          <a:lstStyle/>
          <a:p>
            <a:r>
              <a:rPr lang="cs-CZ" sz="2200" b="1" dirty="0">
                <a:solidFill>
                  <a:srgbClr val="002060"/>
                </a:solidFill>
              </a:rPr>
              <a:t>ROZUMĚJTE SVÉMU PUBLIKU - </a:t>
            </a:r>
            <a:r>
              <a:rPr lang="cs-CZ" sz="2200" dirty="0">
                <a:solidFill>
                  <a:srgbClr val="002060"/>
                </a:solidFill>
              </a:rPr>
              <a:t>obsah, na který lidé reagují – na základě historického chování a charakteristiky. Nový a potenciálně zajímavý obsah - aktuality, bulvár, trendy.</a:t>
            </a:r>
          </a:p>
          <a:p>
            <a:r>
              <a:rPr lang="cs-CZ" sz="2200" b="1" dirty="0">
                <a:solidFill>
                  <a:srgbClr val="002060"/>
                </a:solidFill>
              </a:rPr>
              <a:t>AUTENTICKÝ A “NEZÁVADNÝ” OBSAH </a:t>
            </a:r>
            <a:r>
              <a:rPr lang="cs-CZ" sz="2200" dirty="0">
                <a:solidFill>
                  <a:srgbClr val="002060"/>
                </a:solidFill>
              </a:rPr>
              <a:t>- SPAM a nepravdivý obsah postu/článku je penalizován. Důraz na soulad nadpisu a obsahu článku. FB rozpoznává </a:t>
            </a:r>
            <a:r>
              <a:rPr lang="cs-CZ" sz="2200" dirty="0" err="1">
                <a:solidFill>
                  <a:srgbClr val="002060"/>
                </a:solidFill>
              </a:rPr>
              <a:t>click-bait</a:t>
            </a:r>
            <a:r>
              <a:rPr lang="cs-CZ" sz="2200" dirty="0">
                <a:solidFill>
                  <a:srgbClr val="002060"/>
                </a:solidFill>
              </a:rPr>
              <a:t> a senzacechtivý obsah. Odkaz na </a:t>
            </a:r>
            <a:r>
              <a:rPr lang="cs-CZ" sz="2200" dirty="0" err="1">
                <a:solidFill>
                  <a:srgbClr val="002060"/>
                </a:solidFill>
              </a:rPr>
              <a:t>fake</a:t>
            </a:r>
            <a:r>
              <a:rPr lang="cs-CZ" sz="2200" dirty="0">
                <a:solidFill>
                  <a:srgbClr val="002060"/>
                </a:solidFill>
              </a:rPr>
              <a:t> </a:t>
            </a:r>
            <a:r>
              <a:rPr lang="cs-CZ" sz="2200" dirty="0" err="1">
                <a:solidFill>
                  <a:srgbClr val="002060"/>
                </a:solidFill>
              </a:rPr>
              <a:t>news</a:t>
            </a:r>
            <a:r>
              <a:rPr lang="cs-CZ" sz="2200" dirty="0">
                <a:solidFill>
                  <a:srgbClr val="002060"/>
                </a:solidFill>
              </a:rPr>
              <a:t> apod. stránky je penalizován. Obsah “na hraně” - alkohol, hubnutí, léčba, výhry, apod. </a:t>
            </a:r>
            <a:r>
              <a:rPr lang="cs-CZ" sz="2200" dirty="0" err="1">
                <a:solidFill>
                  <a:srgbClr val="002060"/>
                </a:solidFill>
              </a:rPr>
              <a:t>Deepfake</a:t>
            </a:r>
            <a:r>
              <a:rPr lang="cs-CZ" sz="2200" dirty="0">
                <a:solidFill>
                  <a:srgbClr val="002060"/>
                </a:solidFill>
              </a:rPr>
              <a:t> dostává </a:t>
            </a:r>
            <a:r>
              <a:rPr lang="cs-CZ" sz="2200" dirty="0" err="1">
                <a:solidFill>
                  <a:srgbClr val="002060"/>
                </a:solidFill>
              </a:rPr>
              <a:t>red</a:t>
            </a:r>
            <a:r>
              <a:rPr lang="cs-CZ" sz="2200" dirty="0">
                <a:solidFill>
                  <a:srgbClr val="002060"/>
                </a:solidFill>
              </a:rPr>
              <a:t> flag. </a:t>
            </a:r>
          </a:p>
          <a:p>
            <a:r>
              <a:rPr lang="cs-CZ" sz="2200" b="1" dirty="0">
                <a:solidFill>
                  <a:srgbClr val="002060"/>
                </a:solidFill>
              </a:rPr>
              <a:t>INTERAKCE PUBLIKA </a:t>
            </a:r>
            <a:r>
              <a:rPr lang="cs-CZ" sz="2200" dirty="0">
                <a:solidFill>
                  <a:srgbClr val="002060"/>
                </a:solidFill>
              </a:rPr>
              <a:t>- snažte se vyvolat interakce vašeho publika. Reagujte na komentáře fanoušků. Motivujte lidi ke vzájemné interakci.</a:t>
            </a:r>
          </a:p>
          <a:p>
            <a:endParaRPr lang="cs-CZ" sz="2200" dirty="0">
              <a:solidFill>
                <a:srgbClr val="002060"/>
              </a:solidFill>
            </a:endParaRPr>
          </a:p>
          <a:p>
            <a:endParaRPr lang="cs-CZ" sz="2200" dirty="0">
              <a:solidFill>
                <a:srgbClr val="002060"/>
              </a:solidFill>
            </a:endParaRPr>
          </a:p>
          <a:p>
            <a:endParaRPr lang="cs-CZ" altLang="cs-CZ" sz="22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Algoritmus – pohled firmy</a:t>
            </a:r>
          </a:p>
        </p:txBody>
      </p:sp>
    </p:spTree>
    <p:extLst>
      <p:ext uri="{BB962C8B-B14F-4D97-AF65-F5344CB8AC3E}">
        <p14:creationId xmlns:p14="http://schemas.microsoft.com/office/powerpoint/2010/main" val="3443457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3816424" cy="3024336"/>
          </a:xfrm>
          <a:prstGeom prst="rect">
            <a:avLst/>
          </a:prstGeom>
        </p:spPr>
        <p:txBody>
          <a:bodyPr>
            <a:noAutofit/>
          </a:bodyPr>
          <a:lstStyle/>
          <a:p>
            <a:r>
              <a:rPr lang="cs-CZ" sz="2200" dirty="0">
                <a:solidFill>
                  <a:srgbClr val="002060"/>
                </a:solidFill>
              </a:rPr>
              <a:t>Komnata ozvěn (anglicky echo </a:t>
            </a:r>
            <a:r>
              <a:rPr lang="cs-CZ" sz="2200" dirty="0" err="1">
                <a:solidFill>
                  <a:srgbClr val="002060"/>
                </a:solidFill>
              </a:rPr>
              <a:t>chamber</a:t>
            </a:r>
            <a:r>
              <a:rPr lang="cs-CZ" sz="2200" dirty="0">
                <a:solidFill>
                  <a:srgbClr val="002060"/>
                </a:solidFill>
              </a:rPr>
              <a:t>) je situace, ve které se skupina osob vzájemnou komunikací utvrzuje ve svých názorech. </a:t>
            </a:r>
          </a:p>
          <a:p>
            <a:r>
              <a:rPr lang="cs-CZ" sz="2200" dirty="0">
                <a:solidFill>
                  <a:srgbClr val="002060"/>
                </a:solidFill>
              </a:rPr>
              <a:t>Algoritmus FB se mně snaží pochopit a servíruje mi obsah, který mě uspokojuje – žiju ve své sociální bublině a utvrzuji se ve svých názorech.</a:t>
            </a:r>
          </a:p>
        </p:txBody>
      </p:sp>
      <p:sp>
        <p:nvSpPr>
          <p:cNvPr id="6" name="Nadpis 5"/>
          <p:cNvSpPr>
            <a:spLocks noGrp="1"/>
          </p:cNvSpPr>
          <p:nvPr>
            <p:ph type="title"/>
          </p:nvPr>
        </p:nvSpPr>
        <p:spPr>
          <a:xfrm>
            <a:off x="179512" y="195486"/>
            <a:ext cx="4392488" cy="507703"/>
          </a:xfrm>
        </p:spPr>
        <p:txBody>
          <a:bodyPr/>
          <a:lstStyle/>
          <a:p>
            <a:r>
              <a:rPr lang="cs-CZ" dirty="0"/>
              <a:t>Komnata ozvěn</a:t>
            </a:r>
          </a:p>
        </p:txBody>
      </p:sp>
      <p:pic>
        <p:nvPicPr>
          <p:cNvPr id="4" name="Obrázek 3" descr="Obsah obrázku kresba, skica, ilustrace, klipart&#10;&#10;Popis byl vytvořen automaticky">
            <a:extLst>
              <a:ext uri="{FF2B5EF4-FFF2-40B4-BE49-F238E27FC236}">
                <a16:creationId xmlns:a16="http://schemas.microsoft.com/office/drawing/2014/main" id="{A082818D-CB38-D5BF-4B63-A8D5BDD9A5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1531" y="1131590"/>
            <a:ext cx="4572000" cy="3590925"/>
          </a:xfrm>
          <a:prstGeom prst="rect">
            <a:avLst/>
          </a:prstGeom>
        </p:spPr>
      </p:pic>
    </p:spTree>
    <p:extLst>
      <p:ext uri="{BB962C8B-B14F-4D97-AF65-F5344CB8AC3E}">
        <p14:creationId xmlns:p14="http://schemas.microsoft.com/office/powerpoint/2010/main" val="18337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780010"/>
            <a:ext cx="4824536" cy="3024336"/>
          </a:xfrm>
          <a:prstGeom prst="rect">
            <a:avLst/>
          </a:prstGeom>
        </p:spPr>
        <p:txBody>
          <a:bodyPr>
            <a:noAutofit/>
          </a:bodyPr>
          <a:lstStyle/>
          <a:p>
            <a:r>
              <a:rPr lang="cs-CZ" sz="2200" dirty="0">
                <a:solidFill>
                  <a:srgbClr val="002060"/>
                </a:solidFill>
              </a:rPr>
              <a:t>Musíme mít hotovou celkovou marketingovou strategii – z té vychází komunikační strategie – z toho vychází co děláme na FB.</a:t>
            </a:r>
          </a:p>
          <a:p>
            <a:r>
              <a:rPr lang="cs-CZ" sz="2200" dirty="0">
                <a:solidFill>
                  <a:srgbClr val="002060"/>
                </a:solidFill>
              </a:rPr>
              <a:t>Abychom byli schopni nastavit obsahovou a/nebo reklamní kampaň na FB, měli bychom mít hotové STP.</a:t>
            </a:r>
          </a:p>
          <a:p>
            <a:r>
              <a:rPr lang="cs-CZ" altLang="cs-CZ" sz="2200" dirty="0">
                <a:solidFill>
                  <a:srgbClr val="002060"/>
                </a:solidFill>
                <a:latin typeface="Times New Roman" panose="02020603050405020304" pitchFamily="18" charset="0"/>
                <a:cs typeface="Times New Roman" panose="02020603050405020304" pitchFamily="18" charset="0"/>
              </a:rPr>
              <a:t>Musíme znát nákupní proces – pro každou fázi cíle, kanály, charakteristiky cílení, návrh obsahu, metriky. (STDC – dále v semestru)</a:t>
            </a:r>
          </a:p>
        </p:txBody>
      </p:sp>
      <p:sp>
        <p:nvSpPr>
          <p:cNvPr id="6" name="Nadpis 5"/>
          <p:cNvSpPr>
            <a:spLocks noGrp="1"/>
          </p:cNvSpPr>
          <p:nvPr>
            <p:ph type="title"/>
          </p:nvPr>
        </p:nvSpPr>
        <p:spPr>
          <a:xfrm>
            <a:off x="179512" y="195486"/>
            <a:ext cx="4392488" cy="507703"/>
          </a:xfrm>
        </p:spPr>
        <p:txBody>
          <a:bodyPr/>
          <a:lstStyle/>
          <a:p>
            <a:r>
              <a:rPr lang="cs-CZ" dirty="0"/>
              <a:t>3 Tvorba kampaní na Facebooku </a:t>
            </a:r>
          </a:p>
        </p:txBody>
      </p:sp>
      <p:pic>
        <p:nvPicPr>
          <p:cNvPr id="2" name="Google Shape;270;p37">
            <a:extLst>
              <a:ext uri="{FF2B5EF4-FFF2-40B4-BE49-F238E27FC236}">
                <a16:creationId xmlns:a16="http://schemas.microsoft.com/office/drawing/2014/main" id="{7F21BE65-C8F1-C906-A350-1BA3C0AFC1D4}"/>
              </a:ext>
            </a:extLst>
          </p:cNvPr>
          <p:cNvPicPr preferRelativeResize="0"/>
          <p:nvPr/>
        </p:nvPicPr>
        <p:blipFill>
          <a:blip r:embed="rId3">
            <a:alphaModFix/>
          </a:blip>
          <a:stretch>
            <a:fillRect/>
          </a:stretch>
        </p:blipFill>
        <p:spPr>
          <a:xfrm>
            <a:off x="5220072" y="1131590"/>
            <a:ext cx="3744416" cy="3164705"/>
          </a:xfrm>
          <a:prstGeom prst="rect">
            <a:avLst/>
          </a:prstGeom>
          <a:noFill/>
          <a:ln>
            <a:noFill/>
          </a:ln>
        </p:spPr>
      </p:pic>
    </p:spTree>
    <p:extLst>
      <p:ext uri="{BB962C8B-B14F-4D97-AF65-F5344CB8AC3E}">
        <p14:creationId xmlns:p14="http://schemas.microsoft.com/office/powerpoint/2010/main" val="692664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780010"/>
            <a:ext cx="7272808" cy="3024336"/>
          </a:xfrm>
          <a:prstGeom prst="rect">
            <a:avLst/>
          </a:prstGeom>
        </p:spPr>
        <p:txBody>
          <a:bodyPr>
            <a:noAutofit/>
          </a:bodyPr>
          <a:lstStyle/>
          <a:p>
            <a:r>
              <a:rPr lang="cs-CZ" altLang="cs-CZ" sz="2200" dirty="0">
                <a:solidFill>
                  <a:srgbClr val="002060"/>
                </a:solidFill>
                <a:latin typeface="Times New Roman" panose="02020603050405020304" pitchFamily="18" charset="0"/>
                <a:cs typeface="Times New Roman" panose="02020603050405020304" pitchFamily="18" charset="0"/>
              </a:rPr>
              <a:t>Mnoho </a:t>
            </a:r>
            <a:r>
              <a:rPr lang="cs-CZ" altLang="cs-CZ" sz="2200" dirty="0">
                <a:solidFill>
                  <a:srgbClr val="002060"/>
                </a:solidFill>
                <a:latin typeface="Times New Roman" panose="02020603050405020304" pitchFamily="18" charset="0"/>
                <a:cs typeface="Times New Roman" panose="02020603050405020304" pitchFamily="18" charset="0"/>
                <a:hlinkClick r:id="rId3"/>
              </a:rPr>
              <a:t>tutoriálů</a:t>
            </a:r>
            <a:r>
              <a:rPr lang="cs-CZ" altLang="cs-CZ" sz="2200" dirty="0">
                <a:solidFill>
                  <a:srgbClr val="002060"/>
                </a:solidFill>
                <a:latin typeface="Times New Roman" panose="02020603050405020304" pitchFamily="18" charset="0"/>
                <a:cs typeface="Times New Roman" panose="02020603050405020304" pitchFamily="18" charset="0"/>
              </a:rPr>
              <a:t> na FB a YT.</a:t>
            </a:r>
          </a:p>
          <a:p>
            <a:r>
              <a:rPr lang="cs-CZ" altLang="cs-CZ" sz="2200" dirty="0">
                <a:solidFill>
                  <a:srgbClr val="002060"/>
                </a:solidFill>
                <a:latin typeface="Times New Roman" panose="02020603050405020304" pitchFamily="18" charset="0"/>
                <a:cs typeface="Times New Roman" panose="02020603050405020304" pitchFamily="18" charset="0"/>
              </a:rPr>
              <a:t>Je to neskutečný business – je to uděláno tak </a:t>
            </a:r>
            <a:r>
              <a:rPr lang="cs-CZ" altLang="cs-CZ" sz="2200" dirty="0">
                <a:solidFill>
                  <a:srgbClr val="002060"/>
                </a:solidFill>
                <a:latin typeface="Times New Roman" panose="02020603050405020304" pitchFamily="18" charset="0"/>
                <a:cs typeface="Times New Roman" panose="02020603050405020304" pitchFamily="18" charset="0"/>
                <a:hlinkClick r:id="rId4"/>
              </a:rPr>
              <a:t>jednoduše</a:t>
            </a:r>
            <a:r>
              <a:rPr lang="cs-CZ" altLang="cs-CZ" sz="2200" dirty="0">
                <a:solidFill>
                  <a:srgbClr val="002060"/>
                </a:solidFill>
                <a:latin typeface="Times New Roman" panose="02020603050405020304" pitchFamily="18" charset="0"/>
                <a:cs typeface="Times New Roman" panose="02020603050405020304" pitchFamily="18" charset="0"/>
              </a:rPr>
              <a:t>, aby to pochopil </a:t>
            </a:r>
            <a:r>
              <a:rPr lang="cs-CZ" altLang="cs-CZ" sz="2200" dirty="0">
                <a:solidFill>
                  <a:srgbClr val="002060"/>
                </a:solidFill>
                <a:latin typeface="Times New Roman" panose="02020603050405020304" pitchFamily="18" charset="0"/>
                <a:cs typeface="Times New Roman" panose="02020603050405020304" pitchFamily="18" charset="0"/>
                <a:hlinkClick r:id="rId5"/>
              </a:rPr>
              <a:t>každý</a:t>
            </a:r>
            <a:r>
              <a:rPr lang="cs-CZ" altLang="cs-CZ" sz="2200" dirty="0">
                <a:solidFill>
                  <a:srgbClr val="002060"/>
                </a:solidFill>
                <a:latin typeface="Times New Roman" panose="02020603050405020304" pitchFamily="18" charset="0"/>
                <a:cs typeface="Times New Roman" panose="02020603050405020304" pitchFamily="18" charset="0"/>
              </a:rPr>
              <a:t>. Vše se dá udělat na několik kliknutí a vykáže to </a:t>
            </a:r>
            <a:r>
              <a:rPr lang="cs-CZ" altLang="cs-CZ" sz="2200" b="1" dirty="0">
                <a:solidFill>
                  <a:srgbClr val="002060"/>
                </a:solidFill>
                <a:latin typeface="Times New Roman" panose="02020603050405020304" pitchFamily="18" charset="0"/>
                <a:cs typeface="Times New Roman" panose="02020603050405020304" pitchFamily="18" charset="0"/>
              </a:rPr>
              <a:t>nějaké</a:t>
            </a:r>
            <a:r>
              <a:rPr lang="cs-CZ" altLang="cs-CZ" sz="2200" dirty="0">
                <a:solidFill>
                  <a:srgbClr val="002060"/>
                </a:solidFill>
                <a:latin typeface="Times New Roman" panose="02020603050405020304" pitchFamily="18" charset="0"/>
                <a:cs typeface="Times New Roman" panose="02020603050405020304" pitchFamily="18" charset="0"/>
              </a:rPr>
              <a:t> výsledky.</a:t>
            </a:r>
          </a:p>
          <a:p>
            <a:r>
              <a:rPr lang="cs-CZ" altLang="cs-CZ" sz="2200" dirty="0">
                <a:solidFill>
                  <a:srgbClr val="002060"/>
                </a:solidFill>
                <a:latin typeface="Times New Roman" panose="02020603050405020304" pitchFamily="18" charset="0"/>
                <a:cs typeface="Times New Roman" panose="02020603050405020304" pitchFamily="18" charset="0"/>
              </a:rPr>
              <a:t>Pokud to chceme ale dělat efektivně, mělo by to mít myšlenku, musíme si mnoho věcí vytestovat sami. </a:t>
            </a:r>
          </a:p>
        </p:txBody>
      </p:sp>
      <p:sp>
        <p:nvSpPr>
          <p:cNvPr id="6" name="Nadpis 5"/>
          <p:cNvSpPr>
            <a:spLocks noGrp="1"/>
          </p:cNvSpPr>
          <p:nvPr>
            <p:ph type="title"/>
          </p:nvPr>
        </p:nvSpPr>
        <p:spPr>
          <a:xfrm>
            <a:off x="179512" y="195486"/>
            <a:ext cx="4392488" cy="507703"/>
          </a:xfrm>
        </p:spPr>
        <p:txBody>
          <a:bodyPr/>
          <a:lstStyle/>
          <a:p>
            <a:r>
              <a:rPr lang="cs-CZ" dirty="0"/>
              <a:t>Tvorba kampaní na Facebooku </a:t>
            </a:r>
          </a:p>
        </p:txBody>
      </p:sp>
    </p:spTree>
    <p:extLst>
      <p:ext uri="{BB962C8B-B14F-4D97-AF65-F5344CB8AC3E}">
        <p14:creationId xmlns:p14="http://schemas.microsoft.com/office/powerpoint/2010/main" val="3306027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4464496" cy="3024336"/>
          </a:xfrm>
          <a:prstGeom prst="rect">
            <a:avLst/>
          </a:prstGeom>
        </p:spPr>
        <p:txBody>
          <a:bodyPr>
            <a:noAutofit/>
          </a:bodyPr>
          <a:lstStyle/>
          <a:p>
            <a:r>
              <a:rPr lang="cs-CZ" sz="2400" dirty="0">
                <a:solidFill>
                  <a:srgbClr val="002060"/>
                </a:solidFill>
              </a:rPr>
              <a:t>Stanovit zákaznické segmenty - kdo jsou mí zákazníci?</a:t>
            </a:r>
          </a:p>
          <a:p>
            <a:r>
              <a:rPr lang="cs-CZ" sz="2400" dirty="0">
                <a:solidFill>
                  <a:srgbClr val="002060"/>
                </a:solidFill>
              </a:rPr>
              <a:t>Zvolit kritéria - demografická, geografická, zájmy, behaviorální.</a:t>
            </a:r>
          </a:p>
          <a:p>
            <a:r>
              <a:rPr lang="cs-CZ" sz="2400" dirty="0">
                <a:solidFill>
                  <a:srgbClr val="002060"/>
                </a:solidFill>
              </a:rPr>
              <a:t>Určit velikost segmentů - kolik lidí je v daném segmentu?</a:t>
            </a:r>
          </a:p>
          <a:p>
            <a:endParaRPr lang="cs-CZ" sz="2400" dirty="0">
              <a:solidFill>
                <a:srgbClr val="002060"/>
              </a:solidFill>
            </a:endParaRPr>
          </a:p>
          <a:p>
            <a:endParaRPr lang="cs-CZ" sz="2400" dirty="0">
              <a:solidFill>
                <a:srgbClr val="002060"/>
              </a:solidFill>
            </a:endParaRPr>
          </a:p>
          <a:p>
            <a:endParaRPr lang="cs-CZ" altLang="cs-CZ" sz="2400" dirty="0">
              <a:solidFill>
                <a:srgbClr val="002060"/>
              </a:solidFill>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STP - Segmentace</a:t>
            </a:r>
          </a:p>
        </p:txBody>
      </p:sp>
      <p:pic>
        <p:nvPicPr>
          <p:cNvPr id="7" name="Obrázek 6" descr="Obsah obrázku kreslené, Animace&#10;&#10;Popis byl vytvořen automaticky">
            <a:extLst>
              <a:ext uri="{FF2B5EF4-FFF2-40B4-BE49-F238E27FC236}">
                <a16:creationId xmlns:a16="http://schemas.microsoft.com/office/drawing/2014/main" id="{A52E8AB4-D419-20BD-6257-666919A7C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224428"/>
            <a:ext cx="3689014" cy="2262595"/>
          </a:xfrm>
          <a:prstGeom prst="rect">
            <a:avLst/>
          </a:prstGeom>
        </p:spPr>
      </p:pic>
    </p:spTree>
    <p:extLst>
      <p:ext uri="{BB962C8B-B14F-4D97-AF65-F5344CB8AC3E}">
        <p14:creationId xmlns:p14="http://schemas.microsoft.com/office/powerpoint/2010/main" val="592834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703189"/>
            <a:ext cx="8280920" cy="3024336"/>
          </a:xfrm>
          <a:prstGeom prst="rect">
            <a:avLst/>
          </a:prstGeom>
        </p:spPr>
        <p:txBody>
          <a:bodyPr>
            <a:noAutofit/>
          </a:bodyPr>
          <a:lstStyle/>
          <a:p>
            <a:r>
              <a:rPr lang="cs-CZ" sz="2400" dirty="0">
                <a:solidFill>
                  <a:srgbClr val="002060"/>
                </a:solidFill>
              </a:rPr>
              <a:t>Na který segment/segmenty se zaměřím?</a:t>
            </a:r>
          </a:p>
          <a:p>
            <a:r>
              <a:rPr lang="cs-CZ" sz="2400" dirty="0">
                <a:solidFill>
                  <a:srgbClr val="002060"/>
                </a:solidFill>
              </a:rPr>
              <a:t>Jaká je jejich priorita? Podle toho je seřadíme.</a:t>
            </a:r>
          </a:p>
          <a:p>
            <a:r>
              <a:rPr lang="cs-CZ" sz="2400" dirty="0">
                <a:solidFill>
                  <a:srgbClr val="002060"/>
                </a:solidFill>
              </a:rPr>
              <a:t>Napsat důvody prioritizace.</a:t>
            </a:r>
          </a:p>
          <a:p>
            <a:endParaRPr lang="cs-CZ" altLang="cs-CZ" sz="2400" dirty="0">
              <a:solidFill>
                <a:srgbClr val="002060"/>
              </a:solidFill>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STP  - </a:t>
            </a:r>
            <a:r>
              <a:rPr lang="cs-CZ" dirty="0" err="1"/>
              <a:t>Targeting</a:t>
            </a:r>
            <a:endParaRPr lang="cs-CZ" dirty="0"/>
          </a:p>
        </p:txBody>
      </p:sp>
      <p:pic>
        <p:nvPicPr>
          <p:cNvPr id="2" name="Google Shape;218;p30">
            <a:extLst>
              <a:ext uri="{FF2B5EF4-FFF2-40B4-BE49-F238E27FC236}">
                <a16:creationId xmlns:a16="http://schemas.microsoft.com/office/drawing/2014/main" id="{2B3D2372-5A4D-CF7E-7F86-5D445C0553C8}"/>
              </a:ext>
            </a:extLst>
          </p:cNvPr>
          <p:cNvPicPr preferRelativeResize="0"/>
          <p:nvPr/>
        </p:nvPicPr>
        <p:blipFill>
          <a:blip r:embed="rId3">
            <a:alphaModFix/>
          </a:blip>
          <a:stretch>
            <a:fillRect/>
          </a:stretch>
        </p:blipFill>
        <p:spPr>
          <a:xfrm>
            <a:off x="1551188" y="2139703"/>
            <a:ext cx="6041629" cy="2808312"/>
          </a:xfrm>
          <a:prstGeom prst="rect">
            <a:avLst/>
          </a:prstGeom>
          <a:noFill/>
          <a:ln>
            <a:noFill/>
          </a:ln>
        </p:spPr>
      </p:pic>
    </p:spTree>
    <p:extLst>
      <p:ext uri="{BB962C8B-B14F-4D97-AF65-F5344CB8AC3E}">
        <p14:creationId xmlns:p14="http://schemas.microsoft.com/office/powerpoint/2010/main" val="505057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1059582"/>
            <a:ext cx="8280920" cy="3024336"/>
          </a:xfrm>
          <a:prstGeom prst="rect">
            <a:avLst/>
          </a:prstGeom>
        </p:spPr>
        <p:txBody>
          <a:bodyPr>
            <a:noAutofit/>
          </a:bodyPr>
          <a:lstStyle/>
          <a:p>
            <a:r>
              <a:rPr lang="cs-CZ" sz="2400" dirty="0">
                <a:solidFill>
                  <a:srgbClr val="002060"/>
                </a:solidFill>
              </a:rPr>
              <a:t>Jaké jsou benefity mého produktu? Co zákazník získá?</a:t>
            </a:r>
          </a:p>
          <a:p>
            <a:r>
              <a:rPr lang="cs-CZ" sz="2400" dirty="0">
                <a:solidFill>
                  <a:srgbClr val="002060"/>
                </a:solidFill>
              </a:rPr>
              <a:t>Jaké mám výhody oproti konkurenci? Kdo je konkurent?</a:t>
            </a:r>
          </a:p>
          <a:p>
            <a:r>
              <a:rPr lang="cs-CZ" sz="2400" dirty="0">
                <a:solidFill>
                  <a:srgbClr val="002060"/>
                </a:solidFill>
              </a:rPr>
              <a:t>Čím je má firma charakteristická? Image, historie, vznik, background.</a:t>
            </a:r>
          </a:p>
          <a:p>
            <a:r>
              <a:rPr lang="cs-CZ" sz="2400" dirty="0">
                <a:solidFill>
                  <a:srgbClr val="002060"/>
                </a:solidFill>
              </a:rPr>
              <a:t>Jakou mám image? Konzervativní, průkopnická, drsná, přátelská, apod.</a:t>
            </a:r>
          </a:p>
          <a:p>
            <a:r>
              <a:rPr lang="cs-CZ" sz="2400" dirty="0">
                <a:solidFill>
                  <a:srgbClr val="002060"/>
                </a:solidFill>
              </a:rPr>
              <a:t>Jaká je má pozice oproti konkurenci? Percepční mapa.</a:t>
            </a:r>
          </a:p>
          <a:p>
            <a:r>
              <a:rPr lang="cs-CZ" sz="2400" dirty="0">
                <a:solidFill>
                  <a:srgbClr val="002060"/>
                </a:solidFill>
              </a:rPr>
              <a:t>Jaká je </a:t>
            </a:r>
            <a:r>
              <a:rPr lang="cs-CZ" sz="2400" dirty="0" err="1">
                <a:solidFill>
                  <a:srgbClr val="002060"/>
                </a:solidFill>
              </a:rPr>
              <a:t>message</a:t>
            </a:r>
            <a:r>
              <a:rPr lang="cs-CZ" sz="2400" dirty="0">
                <a:solidFill>
                  <a:srgbClr val="002060"/>
                </a:solidFill>
              </a:rPr>
              <a:t> komunikace? Slogan, </a:t>
            </a:r>
            <a:r>
              <a:rPr lang="cs-CZ" sz="2400" dirty="0" err="1">
                <a:solidFill>
                  <a:srgbClr val="002060"/>
                </a:solidFill>
              </a:rPr>
              <a:t>catchphrase</a:t>
            </a:r>
            <a:r>
              <a:rPr lang="cs-CZ" sz="2400" dirty="0">
                <a:solidFill>
                  <a:srgbClr val="002060"/>
                </a:solidFill>
              </a:rPr>
              <a:t>, motto.</a:t>
            </a:r>
            <a:endParaRPr lang="cs-CZ" altLang="cs-CZ" sz="24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STP - Positioning</a:t>
            </a:r>
          </a:p>
        </p:txBody>
      </p:sp>
    </p:spTree>
    <p:extLst>
      <p:ext uri="{BB962C8B-B14F-4D97-AF65-F5344CB8AC3E}">
        <p14:creationId xmlns:p14="http://schemas.microsoft.com/office/powerpoint/2010/main" val="1283345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1059582"/>
            <a:ext cx="8280920" cy="3024336"/>
          </a:xfrm>
          <a:prstGeom prst="rect">
            <a:avLst/>
          </a:prstGeom>
        </p:spPr>
        <p:txBody>
          <a:bodyPr>
            <a:noAutofit/>
          </a:bodyPr>
          <a:lstStyle/>
          <a:p>
            <a:r>
              <a:rPr lang="cs-CZ" sz="2400" dirty="0">
                <a:solidFill>
                  <a:srgbClr val="002060"/>
                </a:solidFill>
              </a:rPr>
              <a:t>Získat pozornost nových zákazníků</a:t>
            </a:r>
          </a:p>
          <a:p>
            <a:r>
              <a:rPr lang="cs-CZ" sz="2400" dirty="0">
                <a:solidFill>
                  <a:srgbClr val="002060"/>
                </a:solidFill>
              </a:rPr>
              <a:t>Akviziční kanály - např. FB nebo IG</a:t>
            </a:r>
          </a:p>
          <a:p>
            <a:r>
              <a:rPr lang="cs-CZ" sz="2400" dirty="0">
                <a:solidFill>
                  <a:srgbClr val="002060"/>
                </a:solidFill>
              </a:rPr>
              <a:t>Cílení dle pohlaví, věku, zájmů (ženy, 20- 40, motorky)</a:t>
            </a:r>
          </a:p>
          <a:p>
            <a:r>
              <a:rPr lang="cs-CZ" sz="2400" dirty="0">
                <a:solidFill>
                  <a:srgbClr val="002060"/>
                </a:solidFill>
              </a:rPr>
              <a:t>Atraktivní foto se zapojením produktu</a:t>
            </a:r>
          </a:p>
          <a:p>
            <a:r>
              <a:rPr lang="cs-CZ" sz="2400" dirty="0">
                <a:solidFill>
                  <a:srgbClr val="002060"/>
                </a:solidFill>
              </a:rPr>
              <a:t>Počet oslovených lidí</a:t>
            </a:r>
          </a:p>
          <a:p>
            <a:endParaRPr lang="cs-CZ" altLang="cs-CZ" sz="24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Nákupní proces - oslovení</a:t>
            </a:r>
          </a:p>
        </p:txBody>
      </p:sp>
    </p:spTree>
    <p:extLst>
      <p:ext uri="{BB962C8B-B14F-4D97-AF65-F5344CB8AC3E}">
        <p14:creationId xmlns:p14="http://schemas.microsoft.com/office/powerpoint/2010/main" val="1811362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4392488" cy="507703"/>
          </a:xfrm>
        </p:spPr>
        <p:txBody>
          <a:bodyPr/>
          <a:lstStyle/>
          <a:p>
            <a:r>
              <a:rPr lang="cs-CZ" dirty="0"/>
              <a:t>Nákupní proces - oslovení</a:t>
            </a:r>
          </a:p>
        </p:txBody>
      </p:sp>
      <p:pic>
        <p:nvPicPr>
          <p:cNvPr id="3" name="Google Shape;262;p36">
            <a:extLst>
              <a:ext uri="{FF2B5EF4-FFF2-40B4-BE49-F238E27FC236}">
                <a16:creationId xmlns:a16="http://schemas.microsoft.com/office/drawing/2014/main" id="{4F9EC7A1-FCF6-A17F-3583-962F49A8193A}"/>
              </a:ext>
            </a:extLst>
          </p:cNvPr>
          <p:cNvPicPr preferRelativeResize="0"/>
          <p:nvPr/>
        </p:nvPicPr>
        <p:blipFill>
          <a:blip r:embed="rId3">
            <a:alphaModFix/>
          </a:blip>
          <a:stretch>
            <a:fillRect/>
          </a:stretch>
        </p:blipFill>
        <p:spPr>
          <a:xfrm>
            <a:off x="899592" y="915567"/>
            <a:ext cx="6679469" cy="3744416"/>
          </a:xfrm>
          <a:prstGeom prst="rect">
            <a:avLst/>
          </a:prstGeom>
          <a:noFill/>
          <a:ln>
            <a:noFill/>
          </a:ln>
        </p:spPr>
      </p:pic>
    </p:spTree>
    <p:extLst>
      <p:ext uri="{BB962C8B-B14F-4D97-AF65-F5344CB8AC3E}">
        <p14:creationId xmlns:p14="http://schemas.microsoft.com/office/powerpoint/2010/main" val="3893437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400" dirty="0">
                <a:solidFill>
                  <a:srgbClr val="002060"/>
                </a:solidFill>
              </a:rPr>
              <a:t>Zapojit lidi do komunikace, získat obsah</a:t>
            </a:r>
          </a:p>
          <a:p>
            <a:r>
              <a:rPr lang="cs-CZ" sz="2400" dirty="0" err="1">
                <a:solidFill>
                  <a:srgbClr val="002060"/>
                </a:solidFill>
              </a:rPr>
              <a:t>Feed</a:t>
            </a:r>
            <a:r>
              <a:rPr lang="cs-CZ" sz="2400" dirty="0">
                <a:solidFill>
                  <a:srgbClr val="002060"/>
                </a:solidFill>
              </a:rPr>
              <a:t> na FB</a:t>
            </a:r>
          </a:p>
          <a:p>
            <a:r>
              <a:rPr lang="cs-CZ" sz="2400" dirty="0">
                <a:solidFill>
                  <a:srgbClr val="002060"/>
                </a:solidFill>
              </a:rPr>
              <a:t>Cílení dle pohlaví, věku, zájmů (ženy, 20- 4 0, motorky)</a:t>
            </a:r>
          </a:p>
          <a:p>
            <a:r>
              <a:rPr lang="cs-CZ" sz="2400" dirty="0">
                <a:solidFill>
                  <a:srgbClr val="002060"/>
                </a:solidFill>
              </a:rPr>
              <a:t>Výzva k akci</a:t>
            </a:r>
          </a:p>
          <a:p>
            <a:r>
              <a:rPr lang="cs-CZ" sz="2400" dirty="0">
                <a:solidFill>
                  <a:srgbClr val="002060"/>
                </a:solidFill>
              </a:rPr>
              <a:t>Počet interakcí a komentářů</a:t>
            </a:r>
          </a:p>
          <a:p>
            <a:endParaRPr lang="cs-CZ" altLang="cs-CZ" sz="24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Nákupní proces - interakce</a:t>
            </a:r>
          </a:p>
        </p:txBody>
      </p:sp>
    </p:spTree>
    <p:extLst>
      <p:ext uri="{BB962C8B-B14F-4D97-AF65-F5344CB8AC3E}">
        <p14:creationId xmlns:p14="http://schemas.microsoft.com/office/powerpoint/2010/main" val="3455167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400" dirty="0">
                <a:solidFill>
                  <a:srgbClr val="002060"/>
                </a:solidFill>
                <a:hlinkClick r:id="rId3"/>
              </a:rPr>
              <a:t>Tufts</a:t>
            </a:r>
            <a:r>
              <a:rPr lang="cs-CZ" sz="2400" dirty="0">
                <a:solidFill>
                  <a:srgbClr val="002060"/>
                </a:solidFill>
              </a:rPr>
              <a:t>: „</a:t>
            </a:r>
            <a:r>
              <a:rPr lang="en-US" sz="2400" i="1" dirty="0">
                <a:solidFill>
                  <a:srgbClr val="002060"/>
                </a:solidFill>
              </a:rPr>
              <a:t>Social media refers to the means of interactions among people in which they create, share, and/or exchange information and ideas in virtual communities and networks</a:t>
            </a:r>
            <a:r>
              <a:rPr lang="en-US" sz="2400" dirty="0">
                <a:solidFill>
                  <a:srgbClr val="002060"/>
                </a:solidFill>
              </a:rPr>
              <a:t>.</a:t>
            </a:r>
            <a:r>
              <a:rPr lang="cs-CZ" sz="2400" dirty="0">
                <a:solidFill>
                  <a:srgbClr val="002060"/>
                </a:solidFill>
              </a:rPr>
              <a:t>“</a:t>
            </a:r>
          </a:p>
          <a:p>
            <a:r>
              <a:rPr lang="cs-CZ" sz="2400" dirty="0">
                <a:solidFill>
                  <a:srgbClr val="002060"/>
                </a:solidFill>
              </a:rPr>
              <a:t>CZ: „Sociální média jsou nástroje, které umožňují lidem tvořit, sdílet a vyměňovat mezi sebou informace a multimediální obsah v rámci virtuální komunity nebo sítě.“ </a:t>
            </a:r>
          </a:p>
          <a:p>
            <a:endParaRPr lang="cs-CZ" sz="2400" dirty="0">
              <a:solidFill>
                <a:srgbClr val="002060"/>
              </a:solidFill>
            </a:endParaRPr>
          </a:p>
          <a:p>
            <a:endParaRPr lang="cs-CZ" altLang="cs-CZ" sz="24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5328592" cy="507703"/>
          </a:xfrm>
        </p:spPr>
        <p:txBody>
          <a:bodyPr/>
          <a:lstStyle/>
          <a:p>
            <a:r>
              <a:rPr lang="cs-CZ" dirty="0"/>
              <a:t>1 Sociální média</a:t>
            </a:r>
          </a:p>
        </p:txBody>
      </p:sp>
      <p:pic>
        <p:nvPicPr>
          <p:cNvPr id="2" name="Picture 1">
            <a:extLst>
              <a:ext uri="{FF2B5EF4-FFF2-40B4-BE49-F238E27FC236}">
                <a16:creationId xmlns:a16="http://schemas.microsoft.com/office/drawing/2014/main" id="{D4DE704B-5560-B260-3A83-CEC87371E8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797" t="34145" r="26120" b="32523"/>
          <a:stretch>
            <a:fillRect/>
          </a:stretch>
        </p:blipFill>
        <p:spPr bwMode="auto">
          <a:xfrm>
            <a:off x="1518952" y="3209489"/>
            <a:ext cx="6034087"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7621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4392488" cy="507703"/>
          </a:xfrm>
        </p:spPr>
        <p:txBody>
          <a:bodyPr/>
          <a:lstStyle/>
          <a:p>
            <a:r>
              <a:rPr lang="cs-CZ" dirty="0"/>
              <a:t>Nákupní proces - interakce</a:t>
            </a:r>
          </a:p>
        </p:txBody>
      </p:sp>
      <p:pic>
        <p:nvPicPr>
          <p:cNvPr id="3" name="Google Shape;277;p38">
            <a:extLst>
              <a:ext uri="{FF2B5EF4-FFF2-40B4-BE49-F238E27FC236}">
                <a16:creationId xmlns:a16="http://schemas.microsoft.com/office/drawing/2014/main" id="{D331FC13-1E8C-70FA-67CF-EFCC0512DAA7}"/>
              </a:ext>
            </a:extLst>
          </p:cNvPr>
          <p:cNvPicPr preferRelativeResize="0"/>
          <p:nvPr/>
        </p:nvPicPr>
        <p:blipFill>
          <a:blip r:embed="rId3">
            <a:alphaModFix/>
          </a:blip>
          <a:stretch>
            <a:fillRect/>
          </a:stretch>
        </p:blipFill>
        <p:spPr>
          <a:xfrm>
            <a:off x="539552" y="843558"/>
            <a:ext cx="7145920" cy="3820974"/>
          </a:xfrm>
          <a:prstGeom prst="rect">
            <a:avLst/>
          </a:prstGeom>
          <a:noFill/>
          <a:ln>
            <a:noFill/>
          </a:ln>
        </p:spPr>
      </p:pic>
    </p:spTree>
    <p:extLst>
      <p:ext uri="{BB962C8B-B14F-4D97-AF65-F5344CB8AC3E}">
        <p14:creationId xmlns:p14="http://schemas.microsoft.com/office/powerpoint/2010/main" val="137512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400" dirty="0">
                <a:solidFill>
                  <a:srgbClr val="002060"/>
                </a:solidFill>
              </a:rPr>
              <a:t>Prezentace produktů zákazníkům </a:t>
            </a:r>
          </a:p>
          <a:p>
            <a:r>
              <a:rPr lang="cs-CZ" sz="2400" dirty="0" err="1">
                <a:solidFill>
                  <a:srgbClr val="002060"/>
                </a:solidFill>
              </a:rPr>
              <a:t>Feed</a:t>
            </a:r>
            <a:r>
              <a:rPr lang="cs-CZ" sz="2400" dirty="0">
                <a:solidFill>
                  <a:srgbClr val="002060"/>
                </a:solidFill>
              </a:rPr>
              <a:t> na FB nebo IG / </a:t>
            </a:r>
            <a:r>
              <a:rPr lang="cs-CZ" sz="2400" dirty="0" err="1">
                <a:solidFill>
                  <a:srgbClr val="002060"/>
                </a:solidFill>
              </a:rPr>
              <a:t>stories</a:t>
            </a:r>
            <a:endParaRPr lang="cs-CZ" sz="2400" dirty="0">
              <a:solidFill>
                <a:srgbClr val="002060"/>
              </a:solidFill>
            </a:endParaRPr>
          </a:p>
          <a:p>
            <a:r>
              <a:rPr lang="cs-CZ" sz="2400" dirty="0">
                <a:solidFill>
                  <a:srgbClr val="002060"/>
                </a:solidFill>
              </a:rPr>
              <a:t>Cílení na návštěvníky webu nebo interakce na FB</a:t>
            </a:r>
          </a:p>
          <a:p>
            <a:r>
              <a:rPr lang="cs-CZ" sz="2400" dirty="0">
                <a:solidFill>
                  <a:srgbClr val="002060"/>
                </a:solidFill>
              </a:rPr>
              <a:t>Vlastnosti produktu, odkaz na e-shop</a:t>
            </a:r>
          </a:p>
          <a:p>
            <a:r>
              <a:rPr lang="cs-CZ" sz="2400" dirty="0">
                <a:solidFill>
                  <a:srgbClr val="002060"/>
                </a:solidFill>
              </a:rPr>
              <a:t>Počet kliknutí na odkaz v příspěvku</a:t>
            </a:r>
          </a:p>
          <a:p>
            <a:endParaRPr lang="cs-CZ" altLang="cs-CZ" sz="24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Nákupní proces - výběr</a:t>
            </a:r>
          </a:p>
        </p:txBody>
      </p:sp>
    </p:spTree>
    <p:extLst>
      <p:ext uri="{BB962C8B-B14F-4D97-AF65-F5344CB8AC3E}">
        <p14:creationId xmlns:p14="http://schemas.microsoft.com/office/powerpoint/2010/main" val="3508446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6912768" cy="507703"/>
          </a:xfrm>
        </p:spPr>
        <p:txBody>
          <a:bodyPr/>
          <a:lstStyle/>
          <a:p>
            <a:r>
              <a:rPr lang="cs-CZ" dirty="0"/>
              <a:t>Nákupní proces - výběr</a:t>
            </a:r>
          </a:p>
        </p:txBody>
      </p:sp>
      <p:pic>
        <p:nvPicPr>
          <p:cNvPr id="2" name="Google Shape;292;p40">
            <a:extLst>
              <a:ext uri="{FF2B5EF4-FFF2-40B4-BE49-F238E27FC236}">
                <a16:creationId xmlns:a16="http://schemas.microsoft.com/office/drawing/2014/main" id="{F7699074-B552-1991-ED12-DD0CBF86BE14}"/>
              </a:ext>
            </a:extLst>
          </p:cNvPr>
          <p:cNvPicPr preferRelativeResize="0"/>
          <p:nvPr/>
        </p:nvPicPr>
        <p:blipFill>
          <a:blip r:embed="rId3">
            <a:alphaModFix/>
          </a:blip>
          <a:stretch>
            <a:fillRect/>
          </a:stretch>
        </p:blipFill>
        <p:spPr>
          <a:xfrm>
            <a:off x="467544" y="987574"/>
            <a:ext cx="7420639" cy="3686227"/>
          </a:xfrm>
          <a:prstGeom prst="rect">
            <a:avLst/>
          </a:prstGeom>
          <a:noFill/>
          <a:ln>
            <a:noFill/>
          </a:ln>
        </p:spPr>
      </p:pic>
    </p:spTree>
    <p:extLst>
      <p:ext uri="{BB962C8B-B14F-4D97-AF65-F5344CB8AC3E}">
        <p14:creationId xmlns:p14="http://schemas.microsoft.com/office/powerpoint/2010/main" val="3483065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179512" y="1059582"/>
            <a:ext cx="8280920" cy="3024336"/>
          </a:xfrm>
          <a:prstGeom prst="rect">
            <a:avLst/>
          </a:prstGeom>
        </p:spPr>
        <p:txBody>
          <a:bodyPr>
            <a:noAutofit/>
          </a:bodyPr>
          <a:lstStyle/>
          <a:p>
            <a:pPr lvl="1">
              <a:buFont typeface="Arial" panose="020B0604020202020204" pitchFamily="34" charset="0"/>
              <a:buChar char="•"/>
            </a:pPr>
            <a:r>
              <a:rPr lang="cs-CZ" sz="2400" dirty="0">
                <a:solidFill>
                  <a:srgbClr val="002060"/>
                </a:solidFill>
              </a:rPr>
              <a:t>Dynamický </a:t>
            </a:r>
            <a:r>
              <a:rPr lang="cs-CZ" sz="2400" dirty="0" err="1">
                <a:solidFill>
                  <a:srgbClr val="002060"/>
                </a:solidFill>
              </a:rPr>
              <a:t>remarketing</a:t>
            </a:r>
            <a:r>
              <a:rPr lang="cs-CZ" sz="2400" dirty="0">
                <a:solidFill>
                  <a:srgbClr val="002060"/>
                </a:solidFill>
              </a:rPr>
              <a:t> - umožňuje zobrazovat vracejícím se návštěvníkům reklamy na konkrétní zboží a služby, které si na webu prohlíželi.</a:t>
            </a:r>
          </a:p>
          <a:p>
            <a:pPr lvl="1">
              <a:buFont typeface="Arial" panose="020B0604020202020204" pitchFamily="34" charset="0"/>
              <a:buChar char="•"/>
            </a:pPr>
            <a:r>
              <a:rPr lang="cs-CZ" sz="2400" dirty="0" err="1">
                <a:solidFill>
                  <a:srgbClr val="002060"/>
                </a:solidFill>
              </a:rPr>
              <a:t>Feed</a:t>
            </a:r>
            <a:r>
              <a:rPr lang="cs-CZ" sz="2400" dirty="0">
                <a:solidFill>
                  <a:srgbClr val="002060"/>
                </a:solidFill>
              </a:rPr>
              <a:t> na FB nebo IG</a:t>
            </a:r>
          </a:p>
          <a:p>
            <a:pPr lvl="1">
              <a:buFont typeface="Arial" panose="020B0604020202020204" pitchFamily="34" charset="0"/>
              <a:buChar char="•"/>
            </a:pPr>
            <a:r>
              <a:rPr lang="cs-CZ" sz="2400" dirty="0">
                <a:solidFill>
                  <a:srgbClr val="002060"/>
                </a:solidFill>
              </a:rPr>
              <a:t>Cílení na zhlédnutí produktů za poslední 3 dny</a:t>
            </a:r>
          </a:p>
          <a:p>
            <a:pPr lvl="1">
              <a:buFont typeface="Arial" panose="020B0604020202020204" pitchFamily="34" charset="0"/>
              <a:buChar char="•"/>
            </a:pPr>
            <a:r>
              <a:rPr lang="cs-CZ" sz="2400" dirty="0">
                <a:solidFill>
                  <a:srgbClr val="002060"/>
                </a:solidFill>
              </a:rPr>
              <a:t>Produkt + odkaz</a:t>
            </a:r>
          </a:p>
          <a:p>
            <a:pPr lvl="1">
              <a:buFont typeface="Arial" panose="020B0604020202020204" pitchFamily="34" charset="0"/>
              <a:buChar char="•"/>
            </a:pPr>
            <a:r>
              <a:rPr lang="cs-CZ" sz="2400" dirty="0">
                <a:solidFill>
                  <a:srgbClr val="002060"/>
                </a:solidFill>
              </a:rPr>
              <a:t>Nákupy, tržby, cena za nákup</a:t>
            </a:r>
          </a:p>
          <a:p>
            <a:endParaRPr lang="cs-CZ" sz="2400" dirty="0">
              <a:solidFill>
                <a:srgbClr val="002060"/>
              </a:solidFill>
            </a:endParaRPr>
          </a:p>
          <a:p>
            <a:endParaRPr lang="cs-CZ" altLang="cs-CZ" sz="24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6912768" cy="507703"/>
          </a:xfrm>
        </p:spPr>
        <p:txBody>
          <a:bodyPr/>
          <a:lstStyle/>
          <a:p>
            <a:r>
              <a:rPr lang="cs-CZ" dirty="0"/>
              <a:t>Nákupní proces - nákup</a:t>
            </a:r>
          </a:p>
        </p:txBody>
      </p:sp>
    </p:spTree>
    <p:extLst>
      <p:ext uri="{BB962C8B-B14F-4D97-AF65-F5344CB8AC3E}">
        <p14:creationId xmlns:p14="http://schemas.microsoft.com/office/powerpoint/2010/main" val="252505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4392488" cy="507703"/>
          </a:xfrm>
        </p:spPr>
        <p:txBody>
          <a:bodyPr/>
          <a:lstStyle/>
          <a:p>
            <a:r>
              <a:rPr lang="cs-CZ" dirty="0"/>
              <a:t>Nákupní proces - nákup</a:t>
            </a:r>
          </a:p>
        </p:txBody>
      </p:sp>
      <p:pic>
        <p:nvPicPr>
          <p:cNvPr id="2" name="Google Shape;307;p42">
            <a:extLst>
              <a:ext uri="{FF2B5EF4-FFF2-40B4-BE49-F238E27FC236}">
                <a16:creationId xmlns:a16="http://schemas.microsoft.com/office/drawing/2014/main" id="{75C74C61-0D2C-0DC1-9051-3A71C59D7A1E}"/>
              </a:ext>
            </a:extLst>
          </p:cNvPr>
          <p:cNvPicPr preferRelativeResize="0"/>
          <p:nvPr/>
        </p:nvPicPr>
        <p:blipFill>
          <a:blip r:embed="rId3">
            <a:alphaModFix/>
          </a:blip>
          <a:stretch>
            <a:fillRect/>
          </a:stretch>
        </p:blipFill>
        <p:spPr>
          <a:xfrm>
            <a:off x="311700" y="1311600"/>
            <a:ext cx="4081850" cy="3035370"/>
          </a:xfrm>
          <a:prstGeom prst="rect">
            <a:avLst/>
          </a:prstGeom>
          <a:noFill/>
          <a:ln>
            <a:noFill/>
          </a:ln>
        </p:spPr>
      </p:pic>
      <p:pic>
        <p:nvPicPr>
          <p:cNvPr id="4" name="Google Shape;308;p42">
            <a:extLst>
              <a:ext uri="{FF2B5EF4-FFF2-40B4-BE49-F238E27FC236}">
                <a16:creationId xmlns:a16="http://schemas.microsoft.com/office/drawing/2014/main" id="{3DE75446-DD2E-B05C-256E-69C13C87319D}"/>
              </a:ext>
            </a:extLst>
          </p:cNvPr>
          <p:cNvPicPr preferRelativeResize="0"/>
          <p:nvPr/>
        </p:nvPicPr>
        <p:blipFill>
          <a:blip r:embed="rId4">
            <a:alphaModFix/>
          </a:blip>
          <a:stretch>
            <a:fillRect/>
          </a:stretch>
        </p:blipFill>
        <p:spPr>
          <a:xfrm>
            <a:off x="4843013" y="1881163"/>
            <a:ext cx="4124325" cy="1628775"/>
          </a:xfrm>
          <a:prstGeom prst="rect">
            <a:avLst/>
          </a:prstGeom>
          <a:noFill/>
          <a:ln>
            <a:noFill/>
          </a:ln>
        </p:spPr>
      </p:pic>
    </p:spTree>
    <p:extLst>
      <p:ext uri="{BB962C8B-B14F-4D97-AF65-F5344CB8AC3E}">
        <p14:creationId xmlns:p14="http://schemas.microsoft.com/office/powerpoint/2010/main" val="1905504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400" dirty="0">
                <a:solidFill>
                  <a:srgbClr val="002060"/>
                </a:solidFill>
              </a:rPr>
              <a:t>Myšlenka / cíl</a:t>
            </a:r>
          </a:p>
          <a:p>
            <a:r>
              <a:rPr lang="cs-CZ" sz="2400" dirty="0">
                <a:solidFill>
                  <a:srgbClr val="002060"/>
                </a:solidFill>
              </a:rPr>
              <a:t>Foto / video / grafika</a:t>
            </a:r>
          </a:p>
          <a:p>
            <a:r>
              <a:rPr lang="cs-CZ" sz="2400" dirty="0">
                <a:solidFill>
                  <a:srgbClr val="002060"/>
                </a:solidFill>
              </a:rPr>
              <a:t>Text</a:t>
            </a:r>
          </a:p>
          <a:p>
            <a:r>
              <a:rPr lang="cs-CZ" sz="2400" dirty="0">
                <a:solidFill>
                  <a:srgbClr val="002060"/>
                </a:solidFill>
              </a:rPr>
              <a:t>Nadpis, popisky</a:t>
            </a:r>
          </a:p>
          <a:p>
            <a:r>
              <a:rPr lang="cs-CZ" sz="2400" dirty="0">
                <a:solidFill>
                  <a:srgbClr val="002060"/>
                </a:solidFill>
              </a:rPr>
              <a:t>Odkaz</a:t>
            </a:r>
          </a:p>
        </p:txBody>
      </p:sp>
      <p:sp>
        <p:nvSpPr>
          <p:cNvPr id="6" name="Nadpis 5"/>
          <p:cNvSpPr>
            <a:spLocks noGrp="1"/>
          </p:cNvSpPr>
          <p:nvPr>
            <p:ph type="title"/>
          </p:nvPr>
        </p:nvSpPr>
        <p:spPr>
          <a:xfrm>
            <a:off x="179512" y="195486"/>
            <a:ext cx="4392488" cy="507703"/>
          </a:xfrm>
        </p:spPr>
        <p:txBody>
          <a:bodyPr/>
          <a:lstStyle/>
          <a:p>
            <a:r>
              <a:rPr lang="cs-CZ" dirty="0"/>
              <a:t>Co obsahuje příspěvek?</a:t>
            </a:r>
          </a:p>
        </p:txBody>
      </p:sp>
      <p:pic>
        <p:nvPicPr>
          <p:cNvPr id="2" name="Google Shape;329;p45">
            <a:extLst>
              <a:ext uri="{FF2B5EF4-FFF2-40B4-BE49-F238E27FC236}">
                <a16:creationId xmlns:a16="http://schemas.microsoft.com/office/drawing/2014/main" id="{6F393FAA-1DA2-3313-88D8-14242E655FC7}"/>
              </a:ext>
            </a:extLst>
          </p:cNvPr>
          <p:cNvPicPr preferRelativeResize="0"/>
          <p:nvPr/>
        </p:nvPicPr>
        <p:blipFill>
          <a:blip r:embed="rId3">
            <a:alphaModFix/>
          </a:blip>
          <a:stretch>
            <a:fillRect/>
          </a:stretch>
        </p:blipFill>
        <p:spPr>
          <a:xfrm>
            <a:off x="3849008" y="843558"/>
            <a:ext cx="4915832" cy="3820976"/>
          </a:xfrm>
          <a:prstGeom prst="rect">
            <a:avLst/>
          </a:prstGeom>
          <a:noFill/>
          <a:ln>
            <a:noFill/>
          </a:ln>
        </p:spPr>
      </p:pic>
    </p:spTree>
    <p:extLst>
      <p:ext uri="{BB962C8B-B14F-4D97-AF65-F5344CB8AC3E}">
        <p14:creationId xmlns:p14="http://schemas.microsoft.com/office/powerpoint/2010/main" val="1783801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748464" cy="3024336"/>
          </a:xfrm>
          <a:prstGeom prst="rect">
            <a:avLst/>
          </a:prstGeom>
        </p:spPr>
        <p:txBody>
          <a:bodyPr>
            <a:noAutofit/>
          </a:bodyPr>
          <a:lstStyle/>
          <a:p>
            <a:r>
              <a:rPr lang="cs-CZ" sz="2400" dirty="0">
                <a:solidFill>
                  <a:srgbClr val="002060"/>
                </a:solidFill>
              </a:rPr>
              <a:t>Produkt - vlastnosti, výhody, kategorie, velikost portfolia, návody atd.</a:t>
            </a:r>
          </a:p>
          <a:p>
            <a:r>
              <a:rPr lang="cs-CZ" sz="2400" dirty="0">
                <a:solidFill>
                  <a:srgbClr val="002060"/>
                </a:solidFill>
              </a:rPr>
              <a:t>Výroba - výrobní postup, suroviny, stroje, technologie, atd. </a:t>
            </a:r>
          </a:p>
          <a:p>
            <a:r>
              <a:rPr lang="cs-CZ" sz="2400" dirty="0">
                <a:solidFill>
                  <a:srgbClr val="002060"/>
                </a:solidFill>
              </a:rPr>
              <a:t>Firma - vznik, vývoj, aktuality, poslání, vize, cíle, atd. </a:t>
            </a:r>
          </a:p>
          <a:p>
            <a:r>
              <a:rPr lang="cs-CZ" sz="2400" dirty="0">
                <a:solidFill>
                  <a:srgbClr val="002060"/>
                </a:solidFill>
              </a:rPr>
              <a:t>Lidé - zaměstnanci, majitelé, vztahy, spokojenost, představení, atd.</a:t>
            </a:r>
          </a:p>
          <a:p>
            <a:r>
              <a:rPr lang="cs-CZ" sz="2400" dirty="0">
                <a:solidFill>
                  <a:srgbClr val="002060"/>
                </a:solidFill>
              </a:rPr>
              <a:t>Positioning - image, konkurenční výhody, benefity, odlišení, atd.</a:t>
            </a:r>
          </a:p>
          <a:p>
            <a:r>
              <a:rPr lang="cs-CZ" sz="2400" dirty="0">
                <a:solidFill>
                  <a:srgbClr val="002060"/>
                </a:solidFill>
              </a:rPr>
              <a:t>Obor - co se děje v odvětví, trendy, vize, výzvy, novinky, tipy, atd.</a:t>
            </a:r>
          </a:p>
          <a:p>
            <a:r>
              <a:rPr lang="cs-CZ" sz="2400" dirty="0">
                <a:solidFill>
                  <a:srgbClr val="002060"/>
                </a:solidFill>
              </a:rPr>
              <a:t>Zákazníci - reference, UGC, užívání produktu, příběhy, atd. </a:t>
            </a:r>
          </a:p>
          <a:p>
            <a:r>
              <a:rPr lang="cs-CZ" sz="2400" dirty="0">
                <a:solidFill>
                  <a:srgbClr val="002060"/>
                </a:solidFill>
              </a:rPr>
              <a:t>PR - akce, </a:t>
            </a:r>
            <a:r>
              <a:rPr lang="cs-CZ" sz="2400" dirty="0" err="1">
                <a:solidFill>
                  <a:srgbClr val="002060"/>
                </a:solidFill>
              </a:rPr>
              <a:t>sponsoring</a:t>
            </a:r>
            <a:r>
              <a:rPr lang="cs-CZ" sz="2400" dirty="0">
                <a:solidFill>
                  <a:srgbClr val="002060"/>
                </a:solidFill>
              </a:rPr>
              <a:t>, CSR, charita, atd.</a:t>
            </a:r>
          </a:p>
        </p:txBody>
      </p:sp>
      <p:sp>
        <p:nvSpPr>
          <p:cNvPr id="6" name="Nadpis 5"/>
          <p:cNvSpPr>
            <a:spLocks noGrp="1"/>
          </p:cNvSpPr>
          <p:nvPr>
            <p:ph type="title"/>
          </p:nvPr>
        </p:nvSpPr>
        <p:spPr>
          <a:xfrm>
            <a:off x="179512" y="195486"/>
            <a:ext cx="4392488" cy="507703"/>
          </a:xfrm>
        </p:spPr>
        <p:txBody>
          <a:bodyPr/>
          <a:lstStyle/>
          <a:p>
            <a:r>
              <a:rPr lang="cs-CZ" dirty="0"/>
              <a:t>Obsah příspěvků</a:t>
            </a:r>
          </a:p>
        </p:txBody>
      </p:sp>
    </p:spTree>
    <p:extLst>
      <p:ext uri="{BB962C8B-B14F-4D97-AF65-F5344CB8AC3E}">
        <p14:creationId xmlns:p14="http://schemas.microsoft.com/office/powerpoint/2010/main" val="745253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640960" cy="3024336"/>
          </a:xfrm>
          <a:prstGeom prst="rect">
            <a:avLst/>
          </a:prstGeom>
        </p:spPr>
        <p:txBody>
          <a:bodyPr>
            <a:noAutofit/>
          </a:bodyPr>
          <a:lstStyle/>
          <a:p>
            <a:r>
              <a:rPr lang="cs-CZ" sz="2400" dirty="0">
                <a:solidFill>
                  <a:srgbClr val="002060"/>
                </a:solidFill>
              </a:rPr>
              <a:t>Jaké jsou benefity mého produktu? Brambůrky - oblíbená chuťovka.</a:t>
            </a:r>
          </a:p>
          <a:p>
            <a:r>
              <a:rPr lang="cs-CZ" sz="2400" dirty="0">
                <a:solidFill>
                  <a:srgbClr val="002060"/>
                </a:solidFill>
              </a:rPr>
              <a:t>Jaké mám výhody oproti konkurenci? Výrobní postup - odstředění – chuť.</a:t>
            </a:r>
          </a:p>
          <a:p>
            <a:r>
              <a:rPr lang="cs-CZ" sz="2400" dirty="0">
                <a:solidFill>
                  <a:srgbClr val="002060"/>
                </a:solidFill>
              </a:rPr>
              <a:t>Čím je má firma charakteristická? Morava, Strážnice, </a:t>
            </a:r>
            <a:r>
              <a:rPr lang="cs-CZ" sz="2400" dirty="0" err="1">
                <a:solidFill>
                  <a:srgbClr val="002060"/>
                </a:solidFill>
              </a:rPr>
              <a:t>Hobža</a:t>
            </a:r>
            <a:r>
              <a:rPr lang="cs-CZ" sz="2400" dirty="0">
                <a:solidFill>
                  <a:srgbClr val="002060"/>
                </a:solidFill>
              </a:rPr>
              <a:t> – jméno.</a:t>
            </a:r>
          </a:p>
          <a:p>
            <a:r>
              <a:rPr lang="cs-CZ" sz="2400" dirty="0">
                <a:solidFill>
                  <a:srgbClr val="002060"/>
                </a:solidFill>
              </a:rPr>
              <a:t>Jakou mám image? Tradiční moravská firma.</a:t>
            </a:r>
          </a:p>
          <a:p>
            <a:r>
              <a:rPr lang="cs-CZ" sz="2400" dirty="0">
                <a:solidFill>
                  <a:srgbClr val="002060"/>
                </a:solidFill>
              </a:rPr>
              <a:t>Jaká je má pozice oproti konkurenci? Nižší cena, odlišení výrobou</a:t>
            </a:r>
          </a:p>
          <a:p>
            <a:r>
              <a:rPr lang="cs-CZ" sz="2400" dirty="0">
                <a:solidFill>
                  <a:srgbClr val="002060"/>
                </a:solidFill>
              </a:rPr>
              <a:t>Jaká je </a:t>
            </a:r>
            <a:r>
              <a:rPr lang="cs-CZ" sz="2400" dirty="0" err="1">
                <a:solidFill>
                  <a:srgbClr val="002060"/>
                </a:solidFill>
              </a:rPr>
              <a:t>message</a:t>
            </a:r>
            <a:r>
              <a:rPr lang="cs-CZ" sz="2400" dirty="0">
                <a:solidFill>
                  <a:srgbClr val="002060"/>
                </a:solidFill>
              </a:rPr>
              <a:t> komunikace? </a:t>
            </a:r>
          </a:p>
        </p:txBody>
      </p:sp>
      <p:sp>
        <p:nvSpPr>
          <p:cNvPr id="6" name="Nadpis 5"/>
          <p:cNvSpPr>
            <a:spLocks noGrp="1"/>
          </p:cNvSpPr>
          <p:nvPr>
            <p:ph type="title"/>
          </p:nvPr>
        </p:nvSpPr>
        <p:spPr>
          <a:xfrm>
            <a:off x="179512" y="195486"/>
            <a:ext cx="5760640" cy="507703"/>
          </a:xfrm>
        </p:spPr>
        <p:txBody>
          <a:bodyPr/>
          <a:lstStyle/>
          <a:p>
            <a:r>
              <a:rPr lang="pl-PL" dirty="0"/>
              <a:t>Jak propsat positioning do komunikace?</a:t>
            </a:r>
            <a:endParaRPr lang="cs-CZ" dirty="0"/>
          </a:p>
        </p:txBody>
      </p:sp>
    </p:spTree>
    <p:extLst>
      <p:ext uri="{BB962C8B-B14F-4D97-AF65-F5344CB8AC3E}">
        <p14:creationId xmlns:p14="http://schemas.microsoft.com/office/powerpoint/2010/main" val="1891747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4392488" cy="507703"/>
          </a:xfrm>
        </p:spPr>
        <p:txBody>
          <a:bodyPr/>
          <a:lstStyle/>
          <a:p>
            <a:r>
              <a:rPr lang="cs-CZ" dirty="0" err="1"/>
              <a:t>Hobžovy</a:t>
            </a:r>
            <a:r>
              <a:rPr lang="cs-CZ" dirty="0"/>
              <a:t> Strážnické brambůrky</a:t>
            </a:r>
          </a:p>
        </p:txBody>
      </p:sp>
      <p:pic>
        <p:nvPicPr>
          <p:cNvPr id="2" name="Google Shape;352;p48">
            <a:extLst>
              <a:ext uri="{FF2B5EF4-FFF2-40B4-BE49-F238E27FC236}">
                <a16:creationId xmlns:a16="http://schemas.microsoft.com/office/drawing/2014/main" id="{059AC395-E843-7AA6-8A2E-ED627D0A998F}"/>
              </a:ext>
            </a:extLst>
          </p:cNvPr>
          <p:cNvPicPr preferRelativeResize="0"/>
          <p:nvPr/>
        </p:nvPicPr>
        <p:blipFill>
          <a:blip r:embed="rId3">
            <a:alphaModFix/>
          </a:blip>
          <a:stretch>
            <a:fillRect/>
          </a:stretch>
        </p:blipFill>
        <p:spPr>
          <a:xfrm>
            <a:off x="611560" y="915566"/>
            <a:ext cx="7056784" cy="3528392"/>
          </a:xfrm>
          <a:prstGeom prst="rect">
            <a:avLst/>
          </a:prstGeom>
          <a:noFill/>
          <a:ln>
            <a:noFill/>
          </a:ln>
        </p:spPr>
      </p:pic>
    </p:spTree>
    <p:extLst>
      <p:ext uri="{BB962C8B-B14F-4D97-AF65-F5344CB8AC3E}">
        <p14:creationId xmlns:p14="http://schemas.microsoft.com/office/powerpoint/2010/main" val="1003508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000" dirty="0">
                <a:solidFill>
                  <a:srgbClr val="002060"/>
                </a:solidFill>
              </a:rPr>
              <a:t>Produkt - tradiční brambůrky z Moravy</a:t>
            </a:r>
          </a:p>
          <a:p>
            <a:r>
              <a:rPr lang="cs-CZ" sz="2000" dirty="0">
                <a:solidFill>
                  <a:srgbClr val="002060"/>
                </a:solidFill>
              </a:rPr>
              <a:t>Výroba - odstřeďování, technologie, postup, stroje, automatizace, statistiky</a:t>
            </a:r>
          </a:p>
          <a:p>
            <a:r>
              <a:rPr lang="cs-CZ" sz="2000" dirty="0">
                <a:solidFill>
                  <a:srgbClr val="002060"/>
                </a:solidFill>
              </a:rPr>
              <a:t>Firma - od roku 1988, rodiče začali u kina, české brambory, tradiční receptura</a:t>
            </a:r>
          </a:p>
          <a:p>
            <a:r>
              <a:rPr lang="cs-CZ" sz="2000" dirty="0">
                <a:solidFill>
                  <a:srgbClr val="002060"/>
                </a:solidFill>
              </a:rPr>
              <a:t>Lidé - nízká fluktuace, stálí zaměstnanci, navzdory automatizaci nepropouštíme</a:t>
            </a:r>
          </a:p>
          <a:p>
            <a:r>
              <a:rPr lang="cs-CZ" sz="2000" dirty="0">
                <a:solidFill>
                  <a:srgbClr val="002060"/>
                </a:solidFill>
              </a:rPr>
              <a:t>Positioning - viz předchozí slide</a:t>
            </a:r>
          </a:p>
          <a:p>
            <a:r>
              <a:rPr lang="cs-CZ" sz="2000" dirty="0">
                <a:solidFill>
                  <a:srgbClr val="002060"/>
                </a:solidFill>
              </a:rPr>
              <a:t>Zábava - obsah určený pro zabavení lidí a zapojení do komunikace</a:t>
            </a:r>
          </a:p>
          <a:p>
            <a:r>
              <a:rPr lang="cs-CZ" sz="2000" dirty="0">
                <a:solidFill>
                  <a:srgbClr val="002060"/>
                </a:solidFill>
              </a:rPr>
              <a:t>Zákazníci - co nám píšou lidé do zpráv a komentářů?</a:t>
            </a:r>
          </a:p>
          <a:p>
            <a:r>
              <a:rPr lang="cs-CZ" sz="2000" dirty="0">
                <a:solidFill>
                  <a:srgbClr val="002060"/>
                </a:solidFill>
              </a:rPr>
              <a:t>Soutěže - vysoký dosah, odměna pro vítěze - krabice brambůrků</a:t>
            </a:r>
          </a:p>
        </p:txBody>
      </p:sp>
      <p:sp>
        <p:nvSpPr>
          <p:cNvPr id="6" name="Nadpis 5"/>
          <p:cNvSpPr>
            <a:spLocks noGrp="1"/>
          </p:cNvSpPr>
          <p:nvPr>
            <p:ph type="title"/>
          </p:nvPr>
        </p:nvSpPr>
        <p:spPr>
          <a:xfrm>
            <a:off x="179512" y="195486"/>
            <a:ext cx="4392488" cy="507703"/>
          </a:xfrm>
        </p:spPr>
        <p:txBody>
          <a:bodyPr/>
          <a:lstStyle/>
          <a:p>
            <a:r>
              <a:rPr lang="cs-CZ" dirty="0"/>
              <a:t>Témata komunikace</a:t>
            </a:r>
          </a:p>
        </p:txBody>
      </p:sp>
    </p:spTree>
    <p:extLst>
      <p:ext uri="{BB962C8B-B14F-4D97-AF65-F5344CB8AC3E}">
        <p14:creationId xmlns:p14="http://schemas.microsoft.com/office/powerpoint/2010/main" val="300992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5400600" cy="3024336"/>
          </a:xfrm>
          <a:prstGeom prst="rect">
            <a:avLst/>
          </a:prstGeom>
        </p:spPr>
        <p:txBody>
          <a:bodyPr>
            <a:noAutofit/>
          </a:bodyPr>
          <a:lstStyle/>
          <a:p>
            <a:r>
              <a:rPr lang="cs-CZ" altLang="cs-CZ" sz="2200" dirty="0">
                <a:solidFill>
                  <a:srgbClr val="002060"/>
                </a:solidFill>
                <a:latin typeface="Times New Roman" panose="02020603050405020304" pitchFamily="18" charset="0"/>
                <a:cs typeface="Times New Roman" panose="02020603050405020304" pitchFamily="18" charset="0"/>
                <a:hlinkClick r:id="rId3"/>
              </a:rPr>
              <a:t>IB</a:t>
            </a:r>
            <a:r>
              <a:rPr lang="cs-CZ" altLang="cs-CZ" sz="2200" dirty="0">
                <a:solidFill>
                  <a:srgbClr val="002060"/>
                </a:solidFill>
                <a:latin typeface="Times New Roman" panose="02020603050405020304" pitchFamily="18" charset="0"/>
                <a:cs typeface="Times New Roman" panose="02020603050405020304" pitchFamily="18" charset="0"/>
              </a:rPr>
              <a:t>: „</a:t>
            </a:r>
            <a:r>
              <a:rPr lang="cs-CZ" altLang="cs-CZ" sz="2200" i="1" dirty="0">
                <a:solidFill>
                  <a:srgbClr val="002060"/>
                </a:solidFill>
                <a:latin typeface="Times New Roman" panose="02020603050405020304" pitchFamily="18" charset="0"/>
                <a:cs typeface="Times New Roman" panose="02020603050405020304" pitchFamily="18" charset="0"/>
              </a:rPr>
              <a:t>Sociální síť (z angl. </a:t>
            </a:r>
            <a:r>
              <a:rPr lang="cs-CZ" altLang="cs-CZ" sz="2200" i="1" dirty="0" err="1">
                <a:solidFill>
                  <a:srgbClr val="002060"/>
                </a:solidFill>
                <a:latin typeface="Times New Roman" panose="02020603050405020304" pitchFamily="18" charset="0"/>
                <a:cs typeface="Times New Roman" panose="02020603050405020304" pitchFamily="18" charset="0"/>
              </a:rPr>
              <a:t>social</a:t>
            </a:r>
            <a:r>
              <a:rPr lang="cs-CZ" altLang="cs-CZ" sz="2200" i="1" dirty="0">
                <a:solidFill>
                  <a:srgbClr val="002060"/>
                </a:solidFill>
                <a:latin typeface="Times New Roman" panose="02020603050405020304" pitchFamily="18" charset="0"/>
                <a:cs typeface="Times New Roman" panose="02020603050405020304" pitchFamily="18" charset="0"/>
              </a:rPr>
              <a:t> network nebo </a:t>
            </a:r>
            <a:r>
              <a:rPr lang="cs-CZ" altLang="cs-CZ" sz="2200" i="1" dirty="0" err="1">
                <a:solidFill>
                  <a:srgbClr val="002060"/>
                </a:solidFill>
                <a:latin typeface="Times New Roman" panose="02020603050405020304" pitchFamily="18" charset="0"/>
                <a:cs typeface="Times New Roman" panose="02020603050405020304" pitchFamily="18" charset="0"/>
              </a:rPr>
              <a:t>community</a:t>
            </a:r>
            <a:r>
              <a:rPr lang="cs-CZ" altLang="cs-CZ" sz="2200" i="1" dirty="0">
                <a:solidFill>
                  <a:srgbClr val="002060"/>
                </a:solidFill>
                <a:latin typeface="Times New Roman" panose="02020603050405020304" pitchFamily="18" charset="0"/>
                <a:cs typeface="Times New Roman" panose="02020603050405020304" pitchFamily="18" charset="0"/>
              </a:rPr>
              <a:t> network) můžeme definovat jako online službu, která na základě registrace umožní vytvořit profil uživatele, pod kterým lze tuto službu využívat zejména ke komunikaci, sdílení informací, fotografií, videa atd. s dalšími registrovanými uživateli</a:t>
            </a:r>
            <a:r>
              <a:rPr lang="cs-CZ" altLang="cs-CZ" sz="2200" dirty="0">
                <a:solidFill>
                  <a:srgbClr val="002060"/>
                </a:solidFill>
                <a:latin typeface="Times New Roman" panose="02020603050405020304" pitchFamily="18" charset="0"/>
                <a:cs typeface="Times New Roman" panose="02020603050405020304" pitchFamily="18" charset="0"/>
              </a:rPr>
              <a:t>.“</a:t>
            </a:r>
          </a:p>
          <a:p>
            <a:r>
              <a:rPr lang="cs-CZ" altLang="cs-CZ" sz="2200" dirty="0">
                <a:solidFill>
                  <a:srgbClr val="002060"/>
                </a:solidFill>
                <a:latin typeface="Times New Roman" panose="02020603050405020304" pitchFamily="18" charset="0"/>
                <a:cs typeface="Times New Roman" panose="02020603050405020304" pitchFamily="18" charset="0"/>
              </a:rPr>
              <a:t>Sociální sítě tvoří cca 1/100 marketingu.</a:t>
            </a:r>
          </a:p>
          <a:p>
            <a:r>
              <a:rPr lang="cs-CZ" altLang="cs-CZ" sz="2200" dirty="0">
                <a:solidFill>
                  <a:srgbClr val="002060"/>
                </a:solidFill>
                <a:latin typeface="Times New Roman" panose="02020603050405020304" pitchFamily="18" charset="0"/>
                <a:cs typeface="Times New Roman" panose="02020603050405020304" pitchFamily="18" charset="0"/>
              </a:rPr>
              <a:t>Aktivity na SS se musí přizpůsobit a vycházet z celkové marketingové strategie.</a:t>
            </a:r>
          </a:p>
          <a:p>
            <a:endParaRPr lang="cs-CZ" altLang="cs-CZ" sz="22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Sociální sítě</a:t>
            </a:r>
          </a:p>
        </p:txBody>
      </p:sp>
      <p:pic>
        <p:nvPicPr>
          <p:cNvPr id="4" name="Obrázek 3">
            <a:extLst>
              <a:ext uri="{FF2B5EF4-FFF2-40B4-BE49-F238E27FC236}">
                <a16:creationId xmlns:a16="http://schemas.microsoft.com/office/drawing/2014/main" id="{791A6AD8-08F8-415E-6D0E-6354E67D075F}"/>
              </a:ext>
            </a:extLst>
          </p:cNvPr>
          <p:cNvPicPr>
            <a:picLocks noChangeAspect="1"/>
          </p:cNvPicPr>
          <p:nvPr/>
        </p:nvPicPr>
        <p:blipFill>
          <a:blip r:embed="rId4"/>
          <a:stretch>
            <a:fillRect/>
          </a:stretch>
        </p:blipFill>
        <p:spPr>
          <a:xfrm>
            <a:off x="6228184" y="1037236"/>
            <a:ext cx="2716066" cy="3550737"/>
          </a:xfrm>
          <a:prstGeom prst="rect">
            <a:avLst/>
          </a:prstGeom>
        </p:spPr>
      </p:pic>
    </p:spTree>
    <p:extLst>
      <p:ext uri="{BB962C8B-B14F-4D97-AF65-F5344CB8AC3E}">
        <p14:creationId xmlns:p14="http://schemas.microsoft.com/office/powerpoint/2010/main" val="233710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6048672" cy="507703"/>
          </a:xfrm>
        </p:spPr>
        <p:txBody>
          <a:bodyPr/>
          <a:lstStyle/>
          <a:p>
            <a:r>
              <a:rPr lang="cs-CZ" dirty="0"/>
              <a:t>Produkt – tradiční brambůrky z Moravy</a:t>
            </a:r>
          </a:p>
        </p:txBody>
      </p:sp>
      <p:pic>
        <p:nvPicPr>
          <p:cNvPr id="2" name="Google Shape;352;p48">
            <a:extLst>
              <a:ext uri="{FF2B5EF4-FFF2-40B4-BE49-F238E27FC236}">
                <a16:creationId xmlns:a16="http://schemas.microsoft.com/office/drawing/2014/main" id="{58D7278F-9F00-9293-47CC-8EEE0E1B227E}"/>
              </a:ext>
            </a:extLst>
          </p:cNvPr>
          <p:cNvPicPr preferRelativeResize="0">
            <a:picLocks noGrp="1"/>
          </p:cNvPicPr>
          <p:nvPr>
            <p:ph idx="4294967295"/>
          </p:nvPr>
        </p:nvPicPr>
        <p:blipFill>
          <a:blip r:embed="rId3">
            <a:alphaModFix/>
          </a:blip>
          <a:stretch>
            <a:fillRect/>
          </a:stretch>
        </p:blipFill>
        <p:spPr>
          <a:xfrm>
            <a:off x="683568" y="915566"/>
            <a:ext cx="7848872" cy="3600400"/>
          </a:xfrm>
          <a:prstGeom prst="rect">
            <a:avLst/>
          </a:prstGeom>
          <a:noFill/>
          <a:ln>
            <a:noFill/>
          </a:ln>
        </p:spPr>
      </p:pic>
    </p:spTree>
    <p:extLst>
      <p:ext uri="{BB962C8B-B14F-4D97-AF65-F5344CB8AC3E}">
        <p14:creationId xmlns:p14="http://schemas.microsoft.com/office/powerpoint/2010/main" val="39539355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8280920" cy="507703"/>
          </a:xfrm>
        </p:spPr>
        <p:txBody>
          <a:bodyPr/>
          <a:lstStyle/>
          <a:p>
            <a:r>
              <a:rPr lang="cs-CZ" dirty="0"/>
              <a:t>Výroba - odstřeďování, technologie, postup, stroje, automatizace, statistiky</a:t>
            </a:r>
          </a:p>
        </p:txBody>
      </p:sp>
      <p:pic>
        <p:nvPicPr>
          <p:cNvPr id="2" name="Google Shape;360;p49">
            <a:extLst>
              <a:ext uri="{FF2B5EF4-FFF2-40B4-BE49-F238E27FC236}">
                <a16:creationId xmlns:a16="http://schemas.microsoft.com/office/drawing/2014/main" id="{A1B38911-15CF-93E1-983E-CA0008015004}"/>
              </a:ext>
            </a:extLst>
          </p:cNvPr>
          <p:cNvPicPr preferRelativeResize="0"/>
          <p:nvPr/>
        </p:nvPicPr>
        <p:blipFill>
          <a:blip r:embed="rId3">
            <a:alphaModFix/>
          </a:blip>
          <a:stretch>
            <a:fillRect/>
          </a:stretch>
        </p:blipFill>
        <p:spPr>
          <a:xfrm>
            <a:off x="611560" y="1059582"/>
            <a:ext cx="7272808" cy="3600400"/>
          </a:xfrm>
          <a:prstGeom prst="rect">
            <a:avLst/>
          </a:prstGeom>
          <a:noFill/>
          <a:ln>
            <a:noFill/>
          </a:ln>
        </p:spPr>
      </p:pic>
    </p:spTree>
    <p:extLst>
      <p:ext uri="{BB962C8B-B14F-4D97-AF65-F5344CB8AC3E}">
        <p14:creationId xmlns:p14="http://schemas.microsoft.com/office/powerpoint/2010/main" val="30960353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8280920" cy="507703"/>
          </a:xfrm>
        </p:spPr>
        <p:txBody>
          <a:bodyPr/>
          <a:lstStyle/>
          <a:p>
            <a:r>
              <a:rPr lang="pl-PL" dirty="0"/>
              <a:t>Firma - od roku 1988, rodiče začali u kina, české brambory, tradiční receptura</a:t>
            </a:r>
            <a:endParaRPr lang="cs-CZ" dirty="0"/>
          </a:p>
        </p:txBody>
      </p:sp>
      <p:pic>
        <p:nvPicPr>
          <p:cNvPr id="3" name="Google Shape;373;p51">
            <a:extLst>
              <a:ext uri="{FF2B5EF4-FFF2-40B4-BE49-F238E27FC236}">
                <a16:creationId xmlns:a16="http://schemas.microsoft.com/office/drawing/2014/main" id="{DFF70EC8-D4A6-2AD0-3178-5236EB0D7570}"/>
              </a:ext>
            </a:extLst>
          </p:cNvPr>
          <p:cNvPicPr preferRelativeResize="0"/>
          <p:nvPr/>
        </p:nvPicPr>
        <p:blipFill>
          <a:blip r:embed="rId3">
            <a:alphaModFix/>
          </a:blip>
          <a:stretch>
            <a:fillRect/>
          </a:stretch>
        </p:blipFill>
        <p:spPr>
          <a:xfrm>
            <a:off x="1364629" y="987574"/>
            <a:ext cx="6414749" cy="4074564"/>
          </a:xfrm>
          <a:prstGeom prst="rect">
            <a:avLst/>
          </a:prstGeom>
          <a:noFill/>
          <a:ln>
            <a:noFill/>
          </a:ln>
        </p:spPr>
      </p:pic>
    </p:spTree>
    <p:extLst>
      <p:ext uri="{BB962C8B-B14F-4D97-AF65-F5344CB8AC3E}">
        <p14:creationId xmlns:p14="http://schemas.microsoft.com/office/powerpoint/2010/main" val="2442334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8280920" cy="507703"/>
          </a:xfrm>
        </p:spPr>
        <p:txBody>
          <a:bodyPr/>
          <a:lstStyle/>
          <a:p>
            <a:r>
              <a:rPr lang="pl-PL" dirty="0"/>
              <a:t>Lidé - nízká fluktuace, stálí zaměstnanci, navzdory automatizaci nepropouštíme</a:t>
            </a:r>
          </a:p>
        </p:txBody>
      </p:sp>
      <p:pic>
        <p:nvPicPr>
          <p:cNvPr id="2" name="Google Shape;386;p53">
            <a:extLst>
              <a:ext uri="{FF2B5EF4-FFF2-40B4-BE49-F238E27FC236}">
                <a16:creationId xmlns:a16="http://schemas.microsoft.com/office/drawing/2014/main" id="{24568CE7-067C-26D1-D3C5-CE8A30572A3A}"/>
              </a:ext>
            </a:extLst>
          </p:cNvPr>
          <p:cNvPicPr preferRelativeResize="0"/>
          <p:nvPr/>
        </p:nvPicPr>
        <p:blipFill>
          <a:blip r:embed="rId3">
            <a:alphaModFix/>
          </a:blip>
          <a:stretch>
            <a:fillRect/>
          </a:stretch>
        </p:blipFill>
        <p:spPr>
          <a:xfrm>
            <a:off x="152400" y="987574"/>
            <a:ext cx="7579977" cy="3972837"/>
          </a:xfrm>
          <a:prstGeom prst="rect">
            <a:avLst/>
          </a:prstGeom>
          <a:noFill/>
          <a:ln>
            <a:noFill/>
          </a:ln>
        </p:spPr>
      </p:pic>
    </p:spTree>
    <p:extLst>
      <p:ext uri="{BB962C8B-B14F-4D97-AF65-F5344CB8AC3E}">
        <p14:creationId xmlns:p14="http://schemas.microsoft.com/office/powerpoint/2010/main" val="1329467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8280920" cy="507703"/>
          </a:xfrm>
        </p:spPr>
        <p:txBody>
          <a:bodyPr/>
          <a:lstStyle/>
          <a:p>
            <a:r>
              <a:rPr lang="pl-PL" dirty="0"/>
              <a:t>Positioning</a:t>
            </a:r>
            <a:endParaRPr lang="cs-CZ" dirty="0"/>
          </a:p>
        </p:txBody>
      </p:sp>
      <p:pic>
        <p:nvPicPr>
          <p:cNvPr id="2" name="Google Shape;399;p55">
            <a:extLst>
              <a:ext uri="{FF2B5EF4-FFF2-40B4-BE49-F238E27FC236}">
                <a16:creationId xmlns:a16="http://schemas.microsoft.com/office/drawing/2014/main" id="{66F32392-5D9B-A83D-BA72-DC2EC8EDFF69}"/>
              </a:ext>
            </a:extLst>
          </p:cNvPr>
          <p:cNvPicPr preferRelativeResize="0"/>
          <p:nvPr/>
        </p:nvPicPr>
        <p:blipFill>
          <a:blip r:embed="rId3">
            <a:alphaModFix/>
          </a:blip>
          <a:stretch>
            <a:fillRect/>
          </a:stretch>
        </p:blipFill>
        <p:spPr>
          <a:xfrm>
            <a:off x="435400" y="880375"/>
            <a:ext cx="7340809" cy="3686225"/>
          </a:xfrm>
          <a:prstGeom prst="rect">
            <a:avLst/>
          </a:prstGeom>
          <a:noFill/>
          <a:ln>
            <a:noFill/>
          </a:ln>
        </p:spPr>
      </p:pic>
    </p:spTree>
    <p:extLst>
      <p:ext uri="{BB962C8B-B14F-4D97-AF65-F5344CB8AC3E}">
        <p14:creationId xmlns:p14="http://schemas.microsoft.com/office/powerpoint/2010/main" val="25793267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8496944" cy="507703"/>
          </a:xfrm>
        </p:spPr>
        <p:txBody>
          <a:bodyPr/>
          <a:lstStyle/>
          <a:p>
            <a:r>
              <a:rPr lang="pl-PL" dirty="0"/>
              <a:t>Zábava - obsah určený pro zabavení lidí a zapojení do komunikace</a:t>
            </a:r>
          </a:p>
        </p:txBody>
      </p:sp>
      <p:pic>
        <p:nvPicPr>
          <p:cNvPr id="3" name="Google Shape;412;p57">
            <a:extLst>
              <a:ext uri="{FF2B5EF4-FFF2-40B4-BE49-F238E27FC236}">
                <a16:creationId xmlns:a16="http://schemas.microsoft.com/office/drawing/2014/main" id="{083E2142-AFB5-718A-2820-57C162AA31F7}"/>
              </a:ext>
            </a:extLst>
          </p:cNvPr>
          <p:cNvPicPr preferRelativeResize="0"/>
          <p:nvPr/>
        </p:nvPicPr>
        <p:blipFill>
          <a:blip r:embed="rId3">
            <a:alphaModFix/>
          </a:blip>
          <a:stretch>
            <a:fillRect/>
          </a:stretch>
        </p:blipFill>
        <p:spPr>
          <a:xfrm>
            <a:off x="574276" y="915566"/>
            <a:ext cx="6309898" cy="4160708"/>
          </a:xfrm>
          <a:prstGeom prst="rect">
            <a:avLst/>
          </a:prstGeom>
          <a:noFill/>
          <a:ln>
            <a:noFill/>
          </a:ln>
        </p:spPr>
      </p:pic>
    </p:spTree>
    <p:extLst>
      <p:ext uri="{BB962C8B-B14F-4D97-AF65-F5344CB8AC3E}">
        <p14:creationId xmlns:p14="http://schemas.microsoft.com/office/powerpoint/2010/main" val="24589095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400" dirty="0">
                <a:solidFill>
                  <a:srgbClr val="002060"/>
                </a:solidFill>
              </a:rPr>
              <a:t>Budování vztahu.</a:t>
            </a:r>
          </a:p>
          <a:p>
            <a:r>
              <a:rPr lang="cs-CZ" sz="2400" dirty="0">
                <a:solidFill>
                  <a:srgbClr val="002060"/>
                </a:solidFill>
              </a:rPr>
              <a:t>Povědomí - Top of mind.</a:t>
            </a:r>
          </a:p>
          <a:p>
            <a:r>
              <a:rPr lang="cs-CZ" sz="2400" dirty="0">
                <a:solidFill>
                  <a:srgbClr val="002060"/>
                </a:solidFill>
              </a:rPr>
              <a:t>Zapojení do komunikace - pocit sounáležitosti.</a:t>
            </a:r>
          </a:p>
          <a:p>
            <a:r>
              <a:rPr lang="cs-CZ" sz="2400" dirty="0">
                <a:solidFill>
                  <a:srgbClr val="002060"/>
                </a:solidFill>
              </a:rPr>
              <a:t>Tvorba publik pro cílení reklamy.</a:t>
            </a:r>
          </a:p>
          <a:p>
            <a:r>
              <a:rPr lang="cs-CZ" sz="2400" dirty="0">
                <a:solidFill>
                  <a:srgbClr val="002060"/>
                </a:solidFill>
              </a:rPr>
              <a:t>Podpora výsledků - více interakcí = větší dosah (viz algoritmus).</a:t>
            </a:r>
          </a:p>
          <a:p>
            <a:r>
              <a:rPr lang="cs-CZ" sz="2400" dirty="0">
                <a:solidFill>
                  <a:srgbClr val="002060"/>
                </a:solidFill>
              </a:rPr>
              <a:t>Brand </a:t>
            </a:r>
            <a:r>
              <a:rPr lang="cs-CZ" sz="2400" dirty="0" err="1">
                <a:solidFill>
                  <a:srgbClr val="002060"/>
                </a:solidFill>
              </a:rPr>
              <a:t>salience</a:t>
            </a:r>
            <a:r>
              <a:rPr lang="cs-CZ" sz="2400" dirty="0">
                <a:solidFill>
                  <a:srgbClr val="002060"/>
                </a:solidFill>
              </a:rPr>
              <a:t> - vybavení při nákupním záměru.</a:t>
            </a:r>
          </a:p>
          <a:p>
            <a:r>
              <a:rPr lang="cs-CZ" sz="2400" dirty="0">
                <a:solidFill>
                  <a:srgbClr val="002060"/>
                </a:solidFill>
              </a:rPr>
              <a:t>Získání autentického obsahu pro komunikaci (UGC).</a:t>
            </a:r>
          </a:p>
        </p:txBody>
      </p:sp>
      <p:sp>
        <p:nvSpPr>
          <p:cNvPr id="6" name="Nadpis 5"/>
          <p:cNvSpPr>
            <a:spLocks noGrp="1"/>
          </p:cNvSpPr>
          <p:nvPr>
            <p:ph type="title"/>
          </p:nvPr>
        </p:nvSpPr>
        <p:spPr>
          <a:xfrm>
            <a:off x="179512" y="195486"/>
            <a:ext cx="6840760" cy="507703"/>
          </a:xfrm>
        </p:spPr>
        <p:txBody>
          <a:bodyPr/>
          <a:lstStyle/>
          <a:p>
            <a:r>
              <a:rPr lang="cs-CZ" dirty="0"/>
              <a:t>Proč by měla firma budovat interakce se zákazníky?</a:t>
            </a:r>
          </a:p>
        </p:txBody>
      </p:sp>
    </p:spTree>
    <p:extLst>
      <p:ext uri="{BB962C8B-B14F-4D97-AF65-F5344CB8AC3E}">
        <p14:creationId xmlns:p14="http://schemas.microsoft.com/office/powerpoint/2010/main" val="5953023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000" dirty="0">
                <a:solidFill>
                  <a:srgbClr val="002060"/>
                </a:solidFill>
              </a:rPr>
              <a:t>Otázky na zákazníky v kontextu produktu - kolik jste ujeli kilometrů?</a:t>
            </a:r>
          </a:p>
          <a:p>
            <a:r>
              <a:rPr lang="cs-CZ" sz="2000" dirty="0">
                <a:solidFill>
                  <a:srgbClr val="002060"/>
                </a:solidFill>
              </a:rPr>
              <a:t>Výzva k poslání fotografie - sdílejte s námi zážitky.</a:t>
            </a:r>
          </a:p>
          <a:p>
            <a:r>
              <a:rPr lang="cs-CZ" sz="2000" dirty="0">
                <a:solidFill>
                  <a:srgbClr val="002060"/>
                </a:solidFill>
              </a:rPr>
              <a:t>Názor na vybrané téma - máte radši kožené nebo riflové bundy?</a:t>
            </a:r>
          </a:p>
          <a:p>
            <a:r>
              <a:rPr lang="cs-CZ" sz="2000" dirty="0">
                <a:solidFill>
                  <a:srgbClr val="002060"/>
                </a:solidFill>
              </a:rPr>
              <a:t>Rady a tipy - pošlete nám tip na trasu pro motorkáře.</a:t>
            </a:r>
          </a:p>
          <a:p>
            <a:r>
              <a:rPr lang="cs-CZ" sz="2000" dirty="0">
                <a:solidFill>
                  <a:srgbClr val="002060"/>
                </a:solidFill>
              </a:rPr>
              <a:t>Zapojit do obsahu - viz doplňte brambůrky do názvu filmu.</a:t>
            </a:r>
          </a:p>
          <a:p>
            <a:r>
              <a:rPr lang="cs-CZ" sz="2000" dirty="0">
                <a:solidFill>
                  <a:srgbClr val="002060"/>
                </a:solidFill>
              </a:rPr>
              <a:t>Spokojenost - napište názor na produkt.</a:t>
            </a:r>
          </a:p>
          <a:p>
            <a:r>
              <a:rPr lang="cs-CZ" sz="2000" dirty="0">
                <a:solidFill>
                  <a:srgbClr val="002060"/>
                </a:solidFill>
              </a:rPr>
              <a:t>Soutěže - laciné, někdy kontraproduktivní.</a:t>
            </a:r>
          </a:p>
          <a:p>
            <a:r>
              <a:rPr lang="cs-CZ" sz="2000" dirty="0">
                <a:solidFill>
                  <a:srgbClr val="002060"/>
                </a:solidFill>
              </a:rPr>
              <a:t>Odkaz na známé - označte motorkáře.</a:t>
            </a:r>
          </a:p>
          <a:p>
            <a:r>
              <a:rPr lang="cs-CZ" sz="2000" dirty="0">
                <a:solidFill>
                  <a:srgbClr val="002060"/>
                </a:solidFill>
              </a:rPr>
              <a:t>Pochlubení se - ukažte mašinu!</a:t>
            </a:r>
          </a:p>
          <a:p>
            <a:r>
              <a:rPr lang="cs-CZ" sz="2000" dirty="0">
                <a:solidFill>
                  <a:srgbClr val="002060"/>
                </a:solidFill>
              </a:rPr>
              <a:t>Statistiky v rámci firmy - kolik vyrobíme brambůrků?</a:t>
            </a:r>
          </a:p>
        </p:txBody>
      </p:sp>
      <p:sp>
        <p:nvSpPr>
          <p:cNvPr id="6" name="Nadpis 5"/>
          <p:cNvSpPr>
            <a:spLocks noGrp="1"/>
          </p:cNvSpPr>
          <p:nvPr>
            <p:ph type="title"/>
          </p:nvPr>
        </p:nvSpPr>
        <p:spPr>
          <a:xfrm>
            <a:off x="179512" y="195486"/>
            <a:ext cx="6840760" cy="507703"/>
          </a:xfrm>
        </p:spPr>
        <p:txBody>
          <a:bodyPr/>
          <a:lstStyle/>
          <a:p>
            <a:r>
              <a:rPr lang="cs-CZ" dirty="0"/>
              <a:t>Jak získávat interakce?</a:t>
            </a:r>
          </a:p>
        </p:txBody>
      </p:sp>
    </p:spTree>
    <p:extLst>
      <p:ext uri="{BB962C8B-B14F-4D97-AF65-F5344CB8AC3E}">
        <p14:creationId xmlns:p14="http://schemas.microsoft.com/office/powerpoint/2010/main" val="26632984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6840760" cy="507703"/>
          </a:xfrm>
        </p:spPr>
        <p:txBody>
          <a:bodyPr/>
          <a:lstStyle/>
          <a:p>
            <a:r>
              <a:rPr lang="cs-CZ" dirty="0"/>
              <a:t>Hledáme jméno</a:t>
            </a:r>
          </a:p>
        </p:txBody>
      </p:sp>
      <p:pic>
        <p:nvPicPr>
          <p:cNvPr id="2" name="Google Shape;448;p62">
            <a:extLst>
              <a:ext uri="{FF2B5EF4-FFF2-40B4-BE49-F238E27FC236}">
                <a16:creationId xmlns:a16="http://schemas.microsoft.com/office/drawing/2014/main" id="{2F58267D-4318-737D-B0B2-07581E9E6471}"/>
              </a:ext>
            </a:extLst>
          </p:cNvPr>
          <p:cNvPicPr preferRelativeResize="0"/>
          <p:nvPr/>
        </p:nvPicPr>
        <p:blipFill>
          <a:blip r:embed="rId3">
            <a:alphaModFix/>
          </a:blip>
          <a:stretch>
            <a:fillRect/>
          </a:stretch>
        </p:blipFill>
        <p:spPr>
          <a:xfrm>
            <a:off x="467544" y="771550"/>
            <a:ext cx="7234016" cy="3926428"/>
          </a:xfrm>
          <a:prstGeom prst="rect">
            <a:avLst/>
          </a:prstGeom>
          <a:noFill/>
          <a:ln>
            <a:noFill/>
          </a:ln>
        </p:spPr>
      </p:pic>
    </p:spTree>
    <p:extLst>
      <p:ext uri="{BB962C8B-B14F-4D97-AF65-F5344CB8AC3E}">
        <p14:creationId xmlns:p14="http://schemas.microsoft.com/office/powerpoint/2010/main" val="27643346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6840760" cy="507703"/>
          </a:xfrm>
        </p:spPr>
        <p:txBody>
          <a:bodyPr/>
          <a:lstStyle/>
          <a:p>
            <a:r>
              <a:rPr lang="cs-CZ" dirty="0"/>
              <a:t>První motorka</a:t>
            </a:r>
          </a:p>
        </p:txBody>
      </p:sp>
      <p:pic>
        <p:nvPicPr>
          <p:cNvPr id="2" name="Google Shape;454;p63">
            <a:extLst>
              <a:ext uri="{FF2B5EF4-FFF2-40B4-BE49-F238E27FC236}">
                <a16:creationId xmlns:a16="http://schemas.microsoft.com/office/drawing/2014/main" id="{284B304C-C4DC-C281-6989-0978B693088C}"/>
              </a:ext>
            </a:extLst>
          </p:cNvPr>
          <p:cNvPicPr preferRelativeResize="0"/>
          <p:nvPr/>
        </p:nvPicPr>
        <p:blipFill>
          <a:blip r:embed="rId3">
            <a:alphaModFix/>
          </a:blip>
          <a:stretch>
            <a:fillRect/>
          </a:stretch>
        </p:blipFill>
        <p:spPr>
          <a:xfrm>
            <a:off x="251519" y="843558"/>
            <a:ext cx="7487937" cy="3848988"/>
          </a:xfrm>
          <a:prstGeom prst="rect">
            <a:avLst/>
          </a:prstGeom>
          <a:noFill/>
          <a:ln>
            <a:noFill/>
          </a:ln>
        </p:spPr>
      </p:pic>
    </p:spTree>
    <p:extLst>
      <p:ext uri="{BB962C8B-B14F-4D97-AF65-F5344CB8AC3E}">
        <p14:creationId xmlns:p14="http://schemas.microsoft.com/office/powerpoint/2010/main" val="2091713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400" dirty="0">
                <a:solidFill>
                  <a:srgbClr val="002060"/>
                </a:solidFill>
                <a:hlinkClick r:id="rId3"/>
              </a:rPr>
              <a:t>TechTarget</a:t>
            </a:r>
            <a:r>
              <a:rPr lang="cs-CZ" sz="2400" dirty="0">
                <a:solidFill>
                  <a:srgbClr val="002060"/>
                </a:solidFill>
              </a:rPr>
              <a:t>: „</a:t>
            </a:r>
            <a:r>
              <a:rPr lang="en-US" sz="2400" i="1" dirty="0">
                <a:solidFill>
                  <a:srgbClr val="002060"/>
                </a:solidFill>
              </a:rPr>
              <a:t>User-generated content (UGC) is published information that an unpaid contributor provides to a website. The information might be a photo, video, blog or discussion forum post, poll response or comment made through a social media website</a:t>
            </a:r>
            <a:r>
              <a:rPr lang="en-US" sz="2400" dirty="0">
                <a:solidFill>
                  <a:srgbClr val="002060"/>
                </a:solidFill>
              </a:rPr>
              <a:t>.</a:t>
            </a:r>
            <a:r>
              <a:rPr lang="cs-CZ" sz="2400" dirty="0">
                <a:solidFill>
                  <a:srgbClr val="002060"/>
                </a:solidFill>
              </a:rPr>
              <a:t>“</a:t>
            </a:r>
          </a:p>
          <a:p>
            <a:r>
              <a:rPr lang="cs-CZ" sz="2400" dirty="0">
                <a:solidFill>
                  <a:srgbClr val="002060"/>
                </a:solidFill>
                <a:hlinkClick r:id="rId4"/>
              </a:rPr>
              <a:t>SEOprakticky</a:t>
            </a:r>
            <a:r>
              <a:rPr lang="cs-CZ" sz="2400" dirty="0">
                <a:solidFill>
                  <a:srgbClr val="002060"/>
                </a:solidFill>
              </a:rPr>
              <a:t>: „</a:t>
            </a:r>
            <a:r>
              <a:rPr lang="cs-CZ" sz="2400" i="1" dirty="0">
                <a:solidFill>
                  <a:srgbClr val="002060"/>
                </a:solidFill>
              </a:rPr>
              <a:t>Obsah generovaný uživateli je jakákoli forma obsahu - videa, blogové příspěvky, komentáře, recenze atd., která je vytvořena uživateli nebo zákazníky</a:t>
            </a:r>
            <a:r>
              <a:rPr lang="cs-CZ" sz="2400" dirty="0">
                <a:solidFill>
                  <a:srgbClr val="002060"/>
                </a:solidFill>
              </a:rPr>
              <a:t>.“</a:t>
            </a:r>
          </a:p>
          <a:p>
            <a:r>
              <a:rPr lang="cs-CZ" sz="2400" dirty="0">
                <a:solidFill>
                  <a:srgbClr val="002060"/>
                </a:solidFill>
              </a:rPr>
              <a:t>UGC funguje od Webu 2.0 (cca 1999), kdy ze statických stránek posun k interaktivním – možnost tvorby obsahu.</a:t>
            </a:r>
          </a:p>
          <a:p>
            <a:endParaRPr lang="cs-CZ" altLang="cs-CZ" sz="24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5328592" cy="507703"/>
          </a:xfrm>
        </p:spPr>
        <p:txBody>
          <a:bodyPr/>
          <a:lstStyle/>
          <a:p>
            <a:r>
              <a:rPr lang="cs-CZ" dirty="0"/>
              <a:t>UGC – obsah generovaný uživateli </a:t>
            </a:r>
          </a:p>
        </p:txBody>
      </p:sp>
    </p:spTree>
    <p:extLst>
      <p:ext uri="{BB962C8B-B14F-4D97-AF65-F5344CB8AC3E}">
        <p14:creationId xmlns:p14="http://schemas.microsoft.com/office/powerpoint/2010/main" val="40060118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6840760" cy="507703"/>
          </a:xfrm>
        </p:spPr>
        <p:txBody>
          <a:bodyPr/>
          <a:lstStyle/>
          <a:p>
            <a:r>
              <a:rPr lang="cs-CZ" dirty="0"/>
              <a:t>Ukažte mašinu</a:t>
            </a:r>
          </a:p>
        </p:txBody>
      </p:sp>
      <p:pic>
        <p:nvPicPr>
          <p:cNvPr id="2" name="Google Shape;460;p64">
            <a:extLst>
              <a:ext uri="{FF2B5EF4-FFF2-40B4-BE49-F238E27FC236}">
                <a16:creationId xmlns:a16="http://schemas.microsoft.com/office/drawing/2014/main" id="{B6D1F3E6-7127-7E0E-4DCB-AEC674AE6842}"/>
              </a:ext>
            </a:extLst>
          </p:cNvPr>
          <p:cNvPicPr preferRelativeResize="0"/>
          <p:nvPr/>
        </p:nvPicPr>
        <p:blipFill>
          <a:blip r:embed="rId3">
            <a:alphaModFix/>
          </a:blip>
          <a:stretch>
            <a:fillRect/>
          </a:stretch>
        </p:blipFill>
        <p:spPr>
          <a:xfrm>
            <a:off x="323528" y="915566"/>
            <a:ext cx="7408850" cy="3726789"/>
          </a:xfrm>
          <a:prstGeom prst="rect">
            <a:avLst/>
          </a:prstGeom>
          <a:noFill/>
          <a:ln>
            <a:noFill/>
          </a:ln>
        </p:spPr>
      </p:pic>
    </p:spTree>
    <p:extLst>
      <p:ext uri="{BB962C8B-B14F-4D97-AF65-F5344CB8AC3E}">
        <p14:creationId xmlns:p14="http://schemas.microsoft.com/office/powerpoint/2010/main" val="37640280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6840760" cy="507703"/>
          </a:xfrm>
        </p:spPr>
        <p:txBody>
          <a:bodyPr/>
          <a:lstStyle/>
          <a:p>
            <a:r>
              <a:rPr lang="cs-CZ" dirty="0" err="1"/>
              <a:t>Sbeerka</a:t>
            </a:r>
            <a:r>
              <a:rPr lang="cs-CZ" dirty="0"/>
              <a:t> – soutěž?</a:t>
            </a:r>
          </a:p>
        </p:txBody>
      </p:sp>
      <p:pic>
        <p:nvPicPr>
          <p:cNvPr id="3" name="Google Shape;472;p66">
            <a:extLst>
              <a:ext uri="{FF2B5EF4-FFF2-40B4-BE49-F238E27FC236}">
                <a16:creationId xmlns:a16="http://schemas.microsoft.com/office/drawing/2014/main" id="{64C1CFB2-3915-8EAC-2237-9AAAC98359F3}"/>
              </a:ext>
            </a:extLst>
          </p:cNvPr>
          <p:cNvPicPr preferRelativeResize="0"/>
          <p:nvPr/>
        </p:nvPicPr>
        <p:blipFill>
          <a:blip r:embed="rId3">
            <a:alphaModFix/>
          </a:blip>
          <a:stretch>
            <a:fillRect/>
          </a:stretch>
        </p:blipFill>
        <p:spPr>
          <a:xfrm>
            <a:off x="467544" y="843558"/>
            <a:ext cx="7192830" cy="3881310"/>
          </a:xfrm>
          <a:prstGeom prst="rect">
            <a:avLst/>
          </a:prstGeom>
          <a:noFill/>
          <a:ln>
            <a:noFill/>
          </a:ln>
        </p:spPr>
      </p:pic>
    </p:spTree>
    <p:extLst>
      <p:ext uri="{BB962C8B-B14F-4D97-AF65-F5344CB8AC3E}">
        <p14:creationId xmlns:p14="http://schemas.microsoft.com/office/powerpoint/2010/main" val="2792587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6840760" cy="507703"/>
          </a:xfrm>
        </p:spPr>
        <p:txBody>
          <a:bodyPr/>
          <a:lstStyle/>
          <a:p>
            <a:r>
              <a:rPr lang="cs-CZ" dirty="0"/>
              <a:t>Diamantové svíčky</a:t>
            </a:r>
          </a:p>
        </p:txBody>
      </p:sp>
      <p:pic>
        <p:nvPicPr>
          <p:cNvPr id="2" name="Google Shape;478;p67">
            <a:extLst>
              <a:ext uri="{FF2B5EF4-FFF2-40B4-BE49-F238E27FC236}">
                <a16:creationId xmlns:a16="http://schemas.microsoft.com/office/drawing/2014/main" id="{B57B1B6E-1E65-43AB-3239-62F8E4BCC649}"/>
              </a:ext>
            </a:extLst>
          </p:cNvPr>
          <p:cNvPicPr preferRelativeResize="0"/>
          <p:nvPr/>
        </p:nvPicPr>
        <p:blipFill>
          <a:blip r:embed="rId3">
            <a:alphaModFix/>
          </a:blip>
          <a:stretch>
            <a:fillRect/>
          </a:stretch>
        </p:blipFill>
        <p:spPr>
          <a:xfrm>
            <a:off x="539552" y="915566"/>
            <a:ext cx="7309168" cy="3686225"/>
          </a:xfrm>
          <a:prstGeom prst="rect">
            <a:avLst/>
          </a:prstGeom>
          <a:noFill/>
          <a:ln>
            <a:noFill/>
          </a:ln>
        </p:spPr>
      </p:pic>
    </p:spTree>
    <p:extLst>
      <p:ext uri="{BB962C8B-B14F-4D97-AF65-F5344CB8AC3E}">
        <p14:creationId xmlns:p14="http://schemas.microsoft.com/office/powerpoint/2010/main" val="10848326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400" b="1" dirty="0">
                <a:solidFill>
                  <a:srgbClr val="002060"/>
                </a:solidFill>
              </a:rPr>
              <a:t>Povědomí</a:t>
            </a:r>
            <a:r>
              <a:rPr lang="cs-CZ" sz="2400" dirty="0">
                <a:solidFill>
                  <a:srgbClr val="002060"/>
                </a:solidFill>
              </a:rPr>
              <a:t> - dosah a počet zobrazení.</a:t>
            </a:r>
          </a:p>
          <a:p>
            <a:r>
              <a:rPr lang="cs-CZ" sz="2400" b="1" dirty="0">
                <a:solidFill>
                  <a:srgbClr val="002060"/>
                </a:solidFill>
              </a:rPr>
              <a:t>Návštěvnost</a:t>
            </a:r>
            <a:r>
              <a:rPr lang="cs-CZ" sz="2400" dirty="0">
                <a:solidFill>
                  <a:srgbClr val="002060"/>
                </a:solidFill>
              </a:rPr>
              <a:t> – </a:t>
            </a:r>
            <a:r>
              <a:rPr lang="cs-CZ" sz="2400" dirty="0" err="1">
                <a:solidFill>
                  <a:srgbClr val="002060"/>
                </a:solidFill>
              </a:rPr>
              <a:t>traffic</a:t>
            </a:r>
            <a:r>
              <a:rPr lang="cs-CZ" sz="2400" dirty="0">
                <a:solidFill>
                  <a:srgbClr val="002060"/>
                </a:solidFill>
              </a:rPr>
              <a:t>, návštěvnost webu.</a:t>
            </a:r>
          </a:p>
          <a:p>
            <a:r>
              <a:rPr lang="cs-CZ" sz="2400" b="1" dirty="0">
                <a:solidFill>
                  <a:srgbClr val="002060"/>
                </a:solidFill>
              </a:rPr>
              <a:t>Projevený zájem</a:t>
            </a:r>
            <a:r>
              <a:rPr lang="cs-CZ" sz="2400" dirty="0">
                <a:solidFill>
                  <a:srgbClr val="002060"/>
                </a:solidFill>
              </a:rPr>
              <a:t> – interakce, reakce na posty, eventy, video.</a:t>
            </a:r>
          </a:p>
          <a:p>
            <a:r>
              <a:rPr lang="cs-CZ" sz="2400" b="1" dirty="0">
                <a:solidFill>
                  <a:srgbClr val="002060"/>
                </a:solidFill>
              </a:rPr>
              <a:t>Potenciální zákazníci</a:t>
            </a:r>
            <a:r>
              <a:rPr lang="cs-CZ" sz="2400" dirty="0">
                <a:solidFill>
                  <a:srgbClr val="002060"/>
                </a:solidFill>
              </a:rPr>
              <a:t> – leady, sběr e-mailových a telefonních kontaktů.</a:t>
            </a:r>
          </a:p>
          <a:p>
            <a:r>
              <a:rPr lang="cs-CZ" sz="2400" b="1" dirty="0">
                <a:solidFill>
                  <a:srgbClr val="002060"/>
                </a:solidFill>
              </a:rPr>
              <a:t>Propagace aplikací</a:t>
            </a:r>
            <a:r>
              <a:rPr lang="cs-CZ" sz="2400" dirty="0">
                <a:solidFill>
                  <a:srgbClr val="002060"/>
                </a:solidFill>
              </a:rPr>
              <a:t>.</a:t>
            </a:r>
          </a:p>
          <a:p>
            <a:r>
              <a:rPr lang="cs-CZ" sz="2400" b="1" dirty="0">
                <a:solidFill>
                  <a:srgbClr val="002060"/>
                </a:solidFill>
              </a:rPr>
              <a:t>Prodeje</a:t>
            </a:r>
            <a:r>
              <a:rPr lang="cs-CZ" sz="2400" dirty="0">
                <a:solidFill>
                  <a:srgbClr val="002060"/>
                </a:solidFill>
              </a:rPr>
              <a:t> - produktové kampaně, konverze, dynamický </a:t>
            </a:r>
            <a:r>
              <a:rPr lang="cs-CZ" sz="2400" dirty="0" err="1">
                <a:solidFill>
                  <a:srgbClr val="002060"/>
                </a:solidFill>
              </a:rPr>
              <a:t>remarketing</a:t>
            </a:r>
            <a:r>
              <a:rPr lang="cs-CZ" sz="2400" dirty="0">
                <a:solidFill>
                  <a:srgbClr val="002060"/>
                </a:solidFill>
              </a:rPr>
              <a:t>.</a:t>
            </a:r>
          </a:p>
        </p:txBody>
      </p:sp>
      <p:sp>
        <p:nvSpPr>
          <p:cNvPr id="6" name="Nadpis 5"/>
          <p:cNvSpPr>
            <a:spLocks noGrp="1"/>
          </p:cNvSpPr>
          <p:nvPr>
            <p:ph type="title"/>
          </p:nvPr>
        </p:nvSpPr>
        <p:spPr>
          <a:xfrm>
            <a:off x="179512" y="195486"/>
            <a:ext cx="6840760" cy="507703"/>
          </a:xfrm>
        </p:spPr>
        <p:txBody>
          <a:bodyPr/>
          <a:lstStyle/>
          <a:p>
            <a:r>
              <a:rPr lang="cs-CZ" dirty="0"/>
              <a:t>Reklamy na Facebooku - účel</a:t>
            </a:r>
          </a:p>
        </p:txBody>
      </p:sp>
    </p:spTree>
    <p:extLst>
      <p:ext uri="{BB962C8B-B14F-4D97-AF65-F5344CB8AC3E}">
        <p14:creationId xmlns:p14="http://schemas.microsoft.com/office/powerpoint/2010/main" val="2019488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6840760" cy="507703"/>
          </a:xfrm>
        </p:spPr>
        <p:txBody>
          <a:bodyPr/>
          <a:lstStyle/>
          <a:p>
            <a:r>
              <a:rPr lang="cs-CZ" dirty="0"/>
              <a:t>Reklamy na Facebooku - účel</a:t>
            </a:r>
          </a:p>
        </p:txBody>
      </p:sp>
      <p:pic>
        <p:nvPicPr>
          <p:cNvPr id="4" name="Obrázek 3">
            <a:extLst>
              <a:ext uri="{FF2B5EF4-FFF2-40B4-BE49-F238E27FC236}">
                <a16:creationId xmlns:a16="http://schemas.microsoft.com/office/drawing/2014/main" id="{57EC8584-31E7-C045-52E0-0B9722E2298E}"/>
              </a:ext>
            </a:extLst>
          </p:cNvPr>
          <p:cNvPicPr>
            <a:picLocks noChangeAspect="1"/>
          </p:cNvPicPr>
          <p:nvPr/>
        </p:nvPicPr>
        <p:blipFill>
          <a:blip r:embed="rId3"/>
          <a:stretch>
            <a:fillRect/>
          </a:stretch>
        </p:blipFill>
        <p:spPr>
          <a:xfrm>
            <a:off x="1799838" y="771550"/>
            <a:ext cx="5544324" cy="4215124"/>
          </a:xfrm>
          <a:prstGeom prst="rect">
            <a:avLst/>
          </a:prstGeom>
        </p:spPr>
      </p:pic>
    </p:spTree>
    <p:extLst>
      <p:ext uri="{BB962C8B-B14F-4D97-AF65-F5344CB8AC3E}">
        <p14:creationId xmlns:p14="http://schemas.microsoft.com/office/powerpoint/2010/main" val="14456272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400" b="1" dirty="0">
                <a:solidFill>
                  <a:srgbClr val="002060"/>
                </a:solidFill>
              </a:rPr>
              <a:t>Doba trvání </a:t>
            </a:r>
            <a:r>
              <a:rPr lang="cs-CZ" sz="2400" dirty="0">
                <a:solidFill>
                  <a:srgbClr val="002060"/>
                </a:solidFill>
              </a:rPr>
              <a:t>- období nebo neomezeně.</a:t>
            </a:r>
          </a:p>
          <a:p>
            <a:r>
              <a:rPr lang="cs-CZ" sz="2400" b="1" dirty="0">
                <a:solidFill>
                  <a:srgbClr val="002060"/>
                </a:solidFill>
              </a:rPr>
              <a:t>Rozpočet</a:t>
            </a:r>
            <a:r>
              <a:rPr lang="cs-CZ" sz="2400" dirty="0">
                <a:solidFill>
                  <a:srgbClr val="002060"/>
                </a:solidFill>
              </a:rPr>
              <a:t> - denní, dlouhodobý, minimální, maximální.</a:t>
            </a:r>
          </a:p>
          <a:p>
            <a:r>
              <a:rPr lang="cs-CZ" sz="2400" b="1" dirty="0">
                <a:solidFill>
                  <a:srgbClr val="002060"/>
                </a:solidFill>
              </a:rPr>
              <a:t>Publikum</a:t>
            </a:r>
            <a:r>
              <a:rPr lang="cs-CZ" sz="2400" dirty="0">
                <a:solidFill>
                  <a:srgbClr val="002060"/>
                </a:solidFill>
              </a:rPr>
              <a:t> - další slide.</a:t>
            </a:r>
          </a:p>
          <a:p>
            <a:r>
              <a:rPr lang="cs-CZ" sz="2400" b="1" dirty="0">
                <a:solidFill>
                  <a:srgbClr val="002060"/>
                </a:solidFill>
              </a:rPr>
              <a:t>Umístění</a:t>
            </a:r>
            <a:r>
              <a:rPr lang="cs-CZ" sz="2400" dirty="0">
                <a:solidFill>
                  <a:srgbClr val="002060"/>
                </a:solidFill>
              </a:rPr>
              <a:t> - FB, IG, </a:t>
            </a:r>
            <a:r>
              <a:rPr lang="cs-CZ" sz="2400" dirty="0" err="1">
                <a:solidFill>
                  <a:srgbClr val="002060"/>
                </a:solidFill>
              </a:rPr>
              <a:t>Feed</a:t>
            </a:r>
            <a:r>
              <a:rPr lang="cs-CZ" sz="2400" dirty="0">
                <a:solidFill>
                  <a:srgbClr val="002060"/>
                </a:solidFill>
              </a:rPr>
              <a:t>, </a:t>
            </a:r>
            <a:r>
              <a:rPr lang="cs-CZ" sz="2400" dirty="0" err="1">
                <a:solidFill>
                  <a:srgbClr val="002060"/>
                </a:solidFill>
              </a:rPr>
              <a:t>Stories</a:t>
            </a:r>
            <a:r>
              <a:rPr lang="cs-CZ" sz="2400" dirty="0">
                <a:solidFill>
                  <a:srgbClr val="002060"/>
                </a:solidFill>
              </a:rPr>
              <a:t>, </a:t>
            </a:r>
            <a:r>
              <a:rPr lang="cs-CZ" sz="2400" dirty="0" err="1">
                <a:solidFill>
                  <a:srgbClr val="002060"/>
                </a:solidFill>
              </a:rPr>
              <a:t>Reels</a:t>
            </a:r>
            <a:r>
              <a:rPr lang="cs-CZ" sz="2400" dirty="0">
                <a:solidFill>
                  <a:srgbClr val="002060"/>
                </a:solidFill>
              </a:rPr>
              <a:t>, video, článek, appka - v ČR velmi omezené možnosti.</a:t>
            </a:r>
          </a:p>
          <a:p>
            <a:r>
              <a:rPr lang="cs-CZ" sz="2400" b="1" dirty="0">
                <a:solidFill>
                  <a:srgbClr val="002060"/>
                </a:solidFill>
              </a:rPr>
              <a:t>Optimalizace</a:t>
            </a:r>
            <a:r>
              <a:rPr lang="cs-CZ" sz="2400" dirty="0">
                <a:solidFill>
                  <a:srgbClr val="002060"/>
                </a:solidFill>
              </a:rPr>
              <a:t> dle vybrané metriky.</a:t>
            </a:r>
          </a:p>
        </p:txBody>
      </p:sp>
      <p:sp>
        <p:nvSpPr>
          <p:cNvPr id="6" name="Nadpis 5"/>
          <p:cNvSpPr>
            <a:spLocks noGrp="1"/>
          </p:cNvSpPr>
          <p:nvPr>
            <p:ph type="title"/>
          </p:nvPr>
        </p:nvSpPr>
        <p:spPr>
          <a:xfrm>
            <a:off x="179512" y="195486"/>
            <a:ext cx="6840760" cy="507703"/>
          </a:xfrm>
        </p:spPr>
        <p:txBody>
          <a:bodyPr/>
          <a:lstStyle/>
          <a:p>
            <a:r>
              <a:rPr lang="cs-CZ" dirty="0"/>
              <a:t>Reklamy na Facebooku - nastavení</a:t>
            </a:r>
          </a:p>
        </p:txBody>
      </p:sp>
    </p:spTree>
    <p:extLst>
      <p:ext uri="{BB962C8B-B14F-4D97-AF65-F5344CB8AC3E}">
        <p14:creationId xmlns:p14="http://schemas.microsoft.com/office/powerpoint/2010/main" val="17827838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400" dirty="0">
                <a:solidFill>
                  <a:srgbClr val="002060"/>
                </a:solidFill>
              </a:rPr>
              <a:t>Geografické</a:t>
            </a:r>
          </a:p>
          <a:p>
            <a:r>
              <a:rPr lang="cs-CZ" sz="2400" dirty="0">
                <a:solidFill>
                  <a:srgbClr val="002060"/>
                </a:solidFill>
              </a:rPr>
              <a:t>Jazyk</a:t>
            </a:r>
          </a:p>
          <a:p>
            <a:r>
              <a:rPr lang="cs-CZ" sz="2400" dirty="0">
                <a:solidFill>
                  <a:srgbClr val="002060"/>
                </a:solidFill>
              </a:rPr>
              <a:t>Demografické - věk, pohlaví, práce, mateřství, atd.</a:t>
            </a:r>
          </a:p>
          <a:p>
            <a:r>
              <a:rPr lang="cs-CZ" sz="2400" dirty="0">
                <a:solidFill>
                  <a:srgbClr val="002060"/>
                </a:solidFill>
              </a:rPr>
              <a:t>Zájmy - na základě aktivity na internetu. Dnes chytré cílení.</a:t>
            </a:r>
          </a:p>
          <a:p>
            <a:r>
              <a:rPr lang="cs-CZ" sz="2400" dirty="0">
                <a:solidFill>
                  <a:srgbClr val="002060"/>
                </a:solidFill>
              </a:rPr>
              <a:t>Kontakt - návštěva webu, shlédnutí videa, interakce s obsahem, nákup - až 365 dní</a:t>
            </a:r>
          </a:p>
          <a:p>
            <a:endParaRPr lang="cs-CZ" sz="2400" dirty="0">
              <a:solidFill>
                <a:srgbClr val="002060"/>
              </a:solidFill>
            </a:endParaRPr>
          </a:p>
          <a:p>
            <a:r>
              <a:rPr lang="cs-CZ" sz="2400" dirty="0">
                <a:solidFill>
                  <a:srgbClr val="002060"/>
                </a:solidFill>
              </a:rPr>
              <a:t>*Možnost vzájemně vylučovat publika - byli na webu, ale nenakoupili a zároveň viděli dané video, ale nejsou fanoušci.</a:t>
            </a:r>
          </a:p>
        </p:txBody>
      </p:sp>
      <p:sp>
        <p:nvSpPr>
          <p:cNvPr id="6" name="Nadpis 5"/>
          <p:cNvSpPr>
            <a:spLocks noGrp="1"/>
          </p:cNvSpPr>
          <p:nvPr>
            <p:ph type="title"/>
          </p:nvPr>
        </p:nvSpPr>
        <p:spPr>
          <a:xfrm>
            <a:off x="179512" y="195486"/>
            <a:ext cx="6840760" cy="507703"/>
          </a:xfrm>
        </p:spPr>
        <p:txBody>
          <a:bodyPr/>
          <a:lstStyle/>
          <a:p>
            <a:r>
              <a:rPr lang="cs-CZ" dirty="0"/>
              <a:t>Reklamy na Facebooku - publika</a:t>
            </a:r>
          </a:p>
        </p:txBody>
      </p:sp>
    </p:spTree>
    <p:extLst>
      <p:ext uri="{BB962C8B-B14F-4D97-AF65-F5344CB8AC3E}">
        <p14:creationId xmlns:p14="http://schemas.microsoft.com/office/powerpoint/2010/main" val="26179469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6840760" cy="507703"/>
          </a:xfrm>
        </p:spPr>
        <p:txBody>
          <a:bodyPr/>
          <a:lstStyle/>
          <a:p>
            <a:r>
              <a:rPr lang="cs-CZ" dirty="0"/>
              <a:t>Takto to vypadá</a:t>
            </a:r>
          </a:p>
        </p:txBody>
      </p:sp>
      <p:pic>
        <p:nvPicPr>
          <p:cNvPr id="9" name="Google Shape;536;p73">
            <a:extLst>
              <a:ext uri="{FF2B5EF4-FFF2-40B4-BE49-F238E27FC236}">
                <a16:creationId xmlns:a16="http://schemas.microsoft.com/office/drawing/2014/main" id="{B1B54897-6FA5-8248-8F81-8A4D7E4AADAE}"/>
              </a:ext>
            </a:extLst>
          </p:cNvPr>
          <p:cNvPicPr preferRelativeResize="0"/>
          <p:nvPr/>
        </p:nvPicPr>
        <p:blipFill>
          <a:blip r:embed="rId3">
            <a:alphaModFix/>
          </a:blip>
          <a:stretch>
            <a:fillRect/>
          </a:stretch>
        </p:blipFill>
        <p:spPr>
          <a:xfrm>
            <a:off x="366825" y="1226700"/>
            <a:ext cx="3036225" cy="2116175"/>
          </a:xfrm>
          <a:prstGeom prst="rect">
            <a:avLst/>
          </a:prstGeom>
          <a:noFill/>
          <a:ln>
            <a:noFill/>
          </a:ln>
        </p:spPr>
      </p:pic>
      <p:sp>
        <p:nvSpPr>
          <p:cNvPr id="10" name="Google Shape;539;p73">
            <a:extLst>
              <a:ext uri="{FF2B5EF4-FFF2-40B4-BE49-F238E27FC236}">
                <a16:creationId xmlns:a16="http://schemas.microsoft.com/office/drawing/2014/main" id="{9E96F16A-431C-26CE-F137-7BC18E062B07}"/>
              </a:ext>
            </a:extLst>
          </p:cNvPr>
          <p:cNvSpPr/>
          <p:nvPr/>
        </p:nvSpPr>
        <p:spPr>
          <a:xfrm>
            <a:off x="403275" y="1195675"/>
            <a:ext cx="3424200" cy="2186400"/>
          </a:xfrm>
          <a:prstGeom prst="rect">
            <a:avLst/>
          </a:prstGeom>
          <a:noFill/>
          <a:ln w="9525" cap="flat" cmpd="sng">
            <a:solidFill>
              <a:srgbClr val="EF7D2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oogle Shape;538;p73">
            <a:extLst>
              <a:ext uri="{FF2B5EF4-FFF2-40B4-BE49-F238E27FC236}">
                <a16:creationId xmlns:a16="http://schemas.microsoft.com/office/drawing/2014/main" id="{83C08C37-6BD1-C88C-52B8-19FFC2B71B65}"/>
              </a:ext>
            </a:extLst>
          </p:cNvPr>
          <p:cNvPicPr preferRelativeResize="0"/>
          <p:nvPr/>
        </p:nvPicPr>
        <p:blipFill>
          <a:blip r:embed="rId4">
            <a:alphaModFix/>
          </a:blip>
          <a:stretch>
            <a:fillRect/>
          </a:stretch>
        </p:blipFill>
        <p:spPr>
          <a:xfrm>
            <a:off x="366828" y="3381950"/>
            <a:ext cx="3680272" cy="1712051"/>
          </a:xfrm>
          <a:prstGeom prst="rect">
            <a:avLst/>
          </a:prstGeom>
          <a:noFill/>
          <a:ln>
            <a:noFill/>
          </a:ln>
        </p:spPr>
      </p:pic>
      <p:pic>
        <p:nvPicPr>
          <p:cNvPr id="12" name="Google Shape;537;p73">
            <a:extLst>
              <a:ext uri="{FF2B5EF4-FFF2-40B4-BE49-F238E27FC236}">
                <a16:creationId xmlns:a16="http://schemas.microsoft.com/office/drawing/2014/main" id="{13E33AEE-02CB-9150-E217-2C72D105E5F5}"/>
              </a:ext>
            </a:extLst>
          </p:cNvPr>
          <p:cNvPicPr preferRelativeResize="0"/>
          <p:nvPr/>
        </p:nvPicPr>
        <p:blipFill>
          <a:blip r:embed="rId5">
            <a:alphaModFix/>
          </a:blip>
          <a:stretch>
            <a:fillRect/>
          </a:stretch>
        </p:blipFill>
        <p:spPr>
          <a:xfrm>
            <a:off x="5186875" y="950963"/>
            <a:ext cx="2474950" cy="2293350"/>
          </a:xfrm>
          <a:prstGeom prst="rect">
            <a:avLst/>
          </a:prstGeom>
          <a:noFill/>
          <a:ln>
            <a:noFill/>
          </a:ln>
        </p:spPr>
      </p:pic>
      <p:sp>
        <p:nvSpPr>
          <p:cNvPr id="13" name="Google Shape;540;p73">
            <a:extLst>
              <a:ext uri="{FF2B5EF4-FFF2-40B4-BE49-F238E27FC236}">
                <a16:creationId xmlns:a16="http://schemas.microsoft.com/office/drawing/2014/main" id="{239CA002-C540-AB67-113A-12980FBCA140}"/>
              </a:ext>
            </a:extLst>
          </p:cNvPr>
          <p:cNvSpPr/>
          <p:nvPr/>
        </p:nvSpPr>
        <p:spPr>
          <a:xfrm>
            <a:off x="5162100" y="1004438"/>
            <a:ext cx="2524500" cy="2186400"/>
          </a:xfrm>
          <a:prstGeom prst="rect">
            <a:avLst/>
          </a:prstGeom>
          <a:noFill/>
          <a:ln w="9525" cap="flat" cmpd="sng">
            <a:solidFill>
              <a:srgbClr val="EF7D2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Google Shape;542;p73">
            <a:extLst>
              <a:ext uri="{FF2B5EF4-FFF2-40B4-BE49-F238E27FC236}">
                <a16:creationId xmlns:a16="http://schemas.microsoft.com/office/drawing/2014/main" id="{D1DBC450-1BA2-449C-52B5-34C23220AE63}"/>
              </a:ext>
            </a:extLst>
          </p:cNvPr>
          <p:cNvPicPr preferRelativeResize="0"/>
          <p:nvPr/>
        </p:nvPicPr>
        <p:blipFill>
          <a:blip r:embed="rId6">
            <a:alphaModFix/>
          </a:blip>
          <a:stretch>
            <a:fillRect/>
          </a:stretch>
        </p:blipFill>
        <p:spPr>
          <a:xfrm>
            <a:off x="6126925" y="3494325"/>
            <a:ext cx="2895250" cy="1501425"/>
          </a:xfrm>
          <a:prstGeom prst="rect">
            <a:avLst/>
          </a:prstGeom>
          <a:noFill/>
          <a:ln>
            <a:noFill/>
          </a:ln>
        </p:spPr>
      </p:pic>
    </p:spTree>
    <p:extLst>
      <p:ext uri="{BB962C8B-B14F-4D97-AF65-F5344CB8AC3E}">
        <p14:creationId xmlns:p14="http://schemas.microsoft.com/office/powerpoint/2010/main" val="7286622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6840760" cy="507703"/>
          </a:xfrm>
        </p:spPr>
        <p:txBody>
          <a:bodyPr/>
          <a:lstStyle/>
          <a:p>
            <a:r>
              <a:rPr lang="cs-CZ" dirty="0"/>
              <a:t>Takto to vypadá</a:t>
            </a:r>
          </a:p>
        </p:txBody>
      </p:sp>
      <p:pic>
        <p:nvPicPr>
          <p:cNvPr id="2" name="Google Shape;553;p74">
            <a:extLst>
              <a:ext uri="{FF2B5EF4-FFF2-40B4-BE49-F238E27FC236}">
                <a16:creationId xmlns:a16="http://schemas.microsoft.com/office/drawing/2014/main" id="{93857379-CC7B-0BAC-C16F-B2A312C1DB0F}"/>
              </a:ext>
            </a:extLst>
          </p:cNvPr>
          <p:cNvPicPr preferRelativeResize="0"/>
          <p:nvPr/>
        </p:nvPicPr>
        <p:blipFill>
          <a:blip r:embed="rId3">
            <a:alphaModFix/>
          </a:blip>
          <a:stretch>
            <a:fillRect/>
          </a:stretch>
        </p:blipFill>
        <p:spPr>
          <a:xfrm>
            <a:off x="388025" y="1155975"/>
            <a:ext cx="2703938" cy="3820974"/>
          </a:xfrm>
          <a:prstGeom prst="rect">
            <a:avLst/>
          </a:prstGeom>
          <a:noFill/>
          <a:ln>
            <a:noFill/>
          </a:ln>
        </p:spPr>
      </p:pic>
      <p:pic>
        <p:nvPicPr>
          <p:cNvPr id="4" name="Google Shape;554;p74">
            <a:extLst>
              <a:ext uri="{FF2B5EF4-FFF2-40B4-BE49-F238E27FC236}">
                <a16:creationId xmlns:a16="http://schemas.microsoft.com/office/drawing/2014/main" id="{BE880BC3-A307-66BF-267C-74CA6B765C86}"/>
              </a:ext>
            </a:extLst>
          </p:cNvPr>
          <p:cNvPicPr preferRelativeResize="0"/>
          <p:nvPr/>
        </p:nvPicPr>
        <p:blipFill>
          <a:blip r:embed="rId4">
            <a:alphaModFix/>
          </a:blip>
          <a:stretch>
            <a:fillRect/>
          </a:stretch>
        </p:blipFill>
        <p:spPr>
          <a:xfrm>
            <a:off x="3194287" y="1081500"/>
            <a:ext cx="2755425" cy="2409850"/>
          </a:xfrm>
          <a:prstGeom prst="rect">
            <a:avLst/>
          </a:prstGeom>
          <a:noFill/>
          <a:ln>
            <a:noFill/>
          </a:ln>
        </p:spPr>
      </p:pic>
      <p:pic>
        <p:nvPicPr>
          <p:cNvPr id="5" name="Google Shape;555;p74">
            <a:extLst>
              <a:ext uri="{FF2B5EF4-FFF2-40B4-BE49-F238E27FC236}">
                <a16:creationId xmlns:a16="http://schemas.microsoft.com/office/drawing/2014/main" id="{5CC8EB62-9121-8142-9E2C-B9286B27E3AE}"/>
              </a:ext>
            </a:extLst>
          </p:cNvPr>
          <p:cNvPicPr preferRelativeResize="0"/>
          <p:nvPr/>
        </p:nvPicPr>
        <p:blipFill>
          <a:blip r:embed="rId5">
            <a:alphaModFix/>
          </a:blip>
          <a:stretch>
            <a:fillRect/>
          </a:stretch>
        </p:blipFill>
        <p:spPr>
          <a:xfrm>
            <a:off x="6293575" y="951850"/>
            <a:ext cx="2097300" cy="3948699"/>
          </a:xfrm>
          <a:prstGeom prst="rect">
            <a:avLst/>
          </a:prstGeom>
          <a:noFill/>
          <a:ln>
            <a:noFill/>
          </a:ln>
        </p:spPr>
      </p:pic>
      <p:pic>
        <p:nvPicPr>
          <p:cNvPr id="7" name="Google Shape;556;p74">
            <a:extLst>
              <a:ext uri="{FF2B5EF4-FFF2-40B4-BE49-F238E27FC236}">
                <a16:creationId xmlns:a16="http://schemas.microsoft.com/office/drawing/2014/main" id="{A6DAAE4A-CD1A-86A3-4D76-3861CEE2C961}"/>
              </a:ext>
            </a:extLst>
          </p:cNvPr>
          <p:cNvPicPr preferRelativeResize="0"/>
          <p:nvPr/>
        </p:nvPicPr>
        <p:blipFill>
          <a:blip r:embed="rId6">
            <a:alphaModFix/>
          </a:blip>
          <a:stretch>
            <a:fillRect/>
          </a:stretch>
        </p:blipFill>
        <p:spPr>
          <a:xfrm>
            <a:off x="3427378" y="3491350"/>
            <a:ext cx="2369246" cy="1527750"/>
          </a:xfrm>
          <a:prstGeom prst="rect">
            <a:avLst/>
          </a:prstGeom>
          <a:noFill/>
          <a:ln>
            <a:noFill/>
          </a:ln>
        </p:spPr>
      </p:pic>
    </p:spTree>
    <p:extLst>
      <p:ext uri="{BB962C8B-B14F-4D97-AF65-F5344CB8AC3E}">
        <p14:creationId xmlns:p14="http://schemas.microsoft.com/office/powerpoint/2010/main" val="12377182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400" dirty="0">
                <a:solidFill>
                  <a:srgbClr val="002060"/>
                </a:solidFill>
              </a:rPr>
              <a:t>Formát - foto, video, </a:t>
            </a:r>
            <a:r>
              <a:rPr lang="cs-CZ" sz="2400" dirty="0" err="1">
                <a:solidFill>
                  <a:srgbClr val="002060"/>
                </a:solidFill>
              </a:rPr>
              <a:t>carousel</a:t>
            </a:r>
            <a:r>
              <a:rPr lang="cs-CZ" sz="2400" dirty="0">
                <a:solidFill>
                  <a:srgbClr val="002060"/>
                </a:solidFill>
              </a:rPr>
              <a:t>, link, post</a:t>
            </a:r>
          </a:p>
          <a:p>
            <a:r>
              <a:rPr lang="cs-CZ" sz="2400" dirty="0">
                <a:solidFill>
                  <a:srgbClr val="002060"/>
                </a:solidFill>
              </a:rPr>
              <a:t>Text</a:t>
            </a:r>
          </a:p>
          <a:p>
            <a:r>
              <a:rPr lang="cs-CZ" sz="2400" dirty="0">
                <a:solidFill>
                  <a:srgbClr val="002060"/>
                </a:solidFill>
              </a:rPr>
              <a:t>Vizuál</a:t>
            </a:r>
          </a:p>
          <a:p>
            <a:r>
              <a:rPr lang="cs-CZ" sz="2400" dirty="0">
                <a:solidFill>
                  <a:srgbClr val="002060"/>
                </a:solidFill>
              </a:rPr>
              <a:t>CTA – odkaz, tlačítko apod.</a:t>
            </a:r>
          </a:p>
        </p:txBody>
      </p:sp>
      <p:sp>
        <p:nvSpPr>
          <p:cNvPr id="6" name="Nadpis 5"/>
          <p:cNvSpPr>
            <a:spLocks noGrp="1"/>
          </p:cNvSpPr>
          <p:nvPr>
            <p:ph type="title"/>
          </p:nvPr>
        </p:nvSpPr>
        <p:spPr>
          <a:xfrm>
            <a:off x="179512" y="195486"/>
            <a:ext cx="6840760" cy="507703"/>
          </a:xfrm>
        </p:spPr>
        <p:txBody>
          <a:bodyPr/>
          <a:lstStyle/>
          <a:p>
            <a:r>
              <a:rPr lang="cs-CZ" dirty="0"/>
              <a:t>Reklamy na Facebooku - kreativa</a:t>
            </a:r>
          </a:p>
        </p:txBody>
      </p:sp>
      <p:pic>
        <p:nvPicPr>
          <p:cNvPr id="5" name="Google Shape;576;p76">
            <a:extLst>
              <a:ext uri="{FF2B5EF4-FFF2-40B4-BE49-F238E27FC236}">
                <a16:creationId xmlns:a16="http://schemas.microsoft.com/office/drawing/2014/main" id="{78DD08C3-4491-098A-AD8A-3E8EE5D2B961}"/>
              </a:ext>
            </a:extLst>
          </p:cNvPr>
          <p:cNvPicPr preferRelativeResize="0"/>
          <p:nvPr/>
        </p:nvPicPr>
        <p:blipFill>
          <a:blip r:embed="rId3">
            <a:alphaModFix/>
          </a:blip>
          <a:stretch>
            <a:fillRect/>
          </a:stretch>
        </p:blipFill>
        <p:spPr>
          <a:xfrm>
            <a:off x="5292080" y="1347614"/>
            <a:ext cx="3546600" cy="3307466"/>
          </a:xfrm>
          <a:prstGeom prst="rect">
            <a:avLst/>
          </a:prstGeom>
          <a:noFill/>
          <a:ln>
            <a:noFill/>
          </a:ln>
        </p:spPr>
      </p:pic>
      <p:pic>
        <p:nvPicPr>
          <p:cNvPr id="7" name="Google Shape;577;p76">
            <a:extLst>
              <a:ext uri="{FF2B5EF4-FFF2-40B4-BE49-F238E27FC236}">
                <a16:creationId xmlns:a16="http://schemas.microsoft.com/office/drawing/2014/main" id="{59F4B370-EA38-DFE9-4611-F38F2B984219}"/>
              </a:ext>
            </a:extLst>
          </p:cNvPr>
          <p:cNvPicPr preferRelativeResize="0"/>
          <p:nvPr/>
        </p:nvPicPr>
        <p:blipFill>
          <a:blip r:embed="rId4">
            <a:alphaModFix/>
          </a:blip>
          <a:stretch>
            <a:fillRect/>
          </a:stretch>
        </p:blipFill>
        <p:spPr>
          <a:xfrm>
            <a:off x="1259111" y="2571750"/>
            <a:ext cx="3636815" cy="2083330"/>
          </a:xfrm>
          <a:prstGeom prst="rect">
            <a:avLst/>
          </a:prstGeom>
          <a:noFill/>
          <a:ln>
            <a:noFill/>
          </a:ln>
        </p:spPr>
      </p:pic>
    </p:spTree>
    <p:extLst>
      <p:ext uri="{BB962C8B-B14F-4D97-AF65-F5344CB8AC3E}">
        <p14:creationId xmlns:p14="http://schemas.microsoft.com/office/powerpoint/2010/main" val="496493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1059582"/>
            <a:ext cx="8280920" cy="3024336"/>
          </a:xfrm>
          <a:prstGeom prst="rect">
            <a:avLst/>
          </a:prstGeom>
        </p:spPr>
        <p:txBody>
          <a:bodyPr>
            <a:noAutofit/>
          </a:bodyPr>
          <a:lstStyle/>
          <a:p>
            <a:r>
              <a:rPr lang="cs-CZ" sz="2200" b="1" dirty="0">
                <a:solidFill>
                  <a:srgbClr val="002060"/>
                </a:solidFill>
              </a:rPr>
              <a:t>Uživatelé:</a:t>
            </a:r>
            <a:r>
              <a:rPr lang="cs-CZ" sz="2200" dirty="0">
                <a:solidFill>
                  <a:srgbClr val="002060"/>
                </a:solidFill>
              </a:rPr>
              <a:t> rychlé šíření mého obsahu (UGC), zábava, komunikace, sociokulturní trendy, zprávy, nákupy, komunity atd.</a:t>
            </a:r>
          </a:p>
          <a:p>
            <a:endParaRPr lang="cs-CZ" sz="2200" dirty="0">
              <a:solidFill>
                <a:srgbClr val="002060"/>
              </a:solidFill>
            </a:endParaRPr>
          </a:p>
          <a:p>
            <a:r>
              <a:rPr lang="cs-CZ" sz="2200" b="1" dirty="0">
                <a:solidFill>
                  <a:srgbClr val="002060"/>
                </a:solidFill>
              </a:rPr>
              <a:t>Firmy:</a:t>
            </a:r>
            <a:r>
              <a:rPr lang="cs-CZ" sz="2200" dirty="0">
                <a:solidFill>
                  <a:srgbClr val="002060"/>
                </a:solidFill>
              </a:rPr>
              <a:t> informace o zákaznících (naslouchání, pochopení, identifikace potřeb), rozšiřování povědomí o značce, reklama, zákaznický servis, zdroj návštěvnosti webu, sdílení obsahu, budování komunity atd. </a:t>
            </a:r>
          </a:p>
          <a:p>
            <a:endParaRPr lang="cs-CZ" altLang="cs-CZ" sz="22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Funkce SM</a:t>
            </a:r>
          </a:p>
        </p:txBody>
      </p:sp>
    </p:spTree>
    <p:extLst>
      <p:ext uri="{BB962C8B-B14F-4D97-AF65-F5344CB8AC3E}">
        <p14:creationId xmlns:p14="http://schemas.microsoft.com/office/powerpoint/2010/main" val="35141603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748464" cy="3024336"/>
          </a:xfrm>
          <a:prstGeom prst="rect">
            <a:avLst/>
          </a:prstGeom>
        </p:spPr>
        <p:txBody>
          <a:bodyPr>
            <a:noAutofit/>
          </a:bodyPr>
          <a:lstStyle/>
          <a:p>
            <a:r>
              <a:rPr lang="cs-CZ" sz="2400" dirty="0">
                <a:solidFill>
                  <a:srgbClr val="002060"/>
                </a:solidFill>
              </a:rPr>
              <a:t>Dosah 			CPC - cena za kliknutí</a:t>
            </a:r>
          </a:p>
          <a:p>
            <a:r>
              <a:rPr lang="cs-CZ" sz="2400" dirty="0">
                <a:solidFill>
                  <a:srgbClr val="002060"/>
                </a:solidFill>
              </a:rPr>
              <a:t>Zobrazení reklamy 		</a:t>
            </a:r>
            <a:r>
              <a:rPr lang="pl-PL" sz="2400" dirty="0">
                <a:solidFill>
                  <a:srgbClr val="002060"/>
                </a:solidFill>
              </a:rPr>
              <a:t>CPM - cena za 1 000 zobrazení</a:t>
            </a:r>
          </a:p>
          <a:p>
            <a:r>
              <a:rPr lang="cs-CZ" sz="2400" dirty="0" err="1">
                <a:solidFill>
                  <a:srgbClr val="002060"/>
                </a:solidFill>
              </a:rPr>
              <a:t>Engagement</a:t>
            </a:r>
            <a:r>
              <a:rPr lang="cs-CZ" sz="2400" dirty="0">
                <a:solidFill>
                  <a:srgbClr val="002060"/>
                </a:solidFill>
              </a:rPr>
              <a:t> 		CTR - míra prokliku</a:t>
            </a:r>
          </a:p>
          <a:p>
            <a:r>
              <a:rPr lang="cs-CZ" sz="2400" dirty="0">
                <a:solidFill>
                  <a:srgbClr val="002060"/>
                </a:solidFill>
              </a:rPr>
              <a:t>Kliknutí na odkaz 		</a:t>
            </a:r>
            <a:r>
              <a:rPr lang="pl-PL" sz="2400" dirty="0">
                <a:solidFill>
                  <a:srgbClr val="002060"/>
                </a:solidFill>
              </a:rPr>
              <a:t>CPA - cena za akci (nákup)</a:t>
            </a:r>
          </a:p>
          <a:p>
            <a:r>
              <a:rPr lang="cs-CZ" sz="2400" dirty="0">
                <a:solidFill>
                  <a:srgbClr val="002060"/>
                </a:solidFill>
              </a:rPr>
              <a:t>Frekvence 			</a:t>
            </a:r>
            <a:r>
              <a:rPr lang="pl-PL" sz="2400" dirty="0">
                <a:solidFill>
                  <a:srgbClr val="002060"/>
                </a:solidFill>
              </a:rPr>
              <a:t>PNO - podíl nákladů na obratu</a:t>
            </a:r>
          </a:p>
          <a:p>
            <a:r>
              <a:rPr lang="cs-CZ" sz="2400" dirty="0">
                <a:solidFill>
                  <a:srgbClr val="002060"/>
                </a:solidFill>
              </a:rPr>
              <a:t>Přehrání videa 		</a:t>
            </a:r>
            <a:r>
              <a:rPr lang="pl-PL" sz="2400" dirty="0">
                <a:solidFill>
                  <a:srgbClr val="002060"/>
                </a:solidFill>
              </a:rPr>
              <a:t>CP 1000 reach - cena za oslovení 1 000</a:t>
            </a:r>
          </a:p>
          <a:p>
            <a:r>
              <a:rPr lang="cs-CZ" sz="2400" dirty="0">
                <a:solidFill>
                  <a:srgbClr val="002060"/>
                </a:solidFill>
              </a:rPr>
              <a:t>Nákupy 			CP </a:t>
            </a:r>
            <a:r>
              <a:rPr lang="cs-CZ" sz="2400" dirty="0" err="1">
                <a:solidFill>
                  <a:srgbClr val="002060"/>
                </a:solidFill>
              </a:rPr>
              <a:t>Thru</a:t>
            </a:r>
            <a:r>
              <a:rPr lang="cs-CZ" sz="2400" dirty="0">
                <a:solidFill>
                  <a:srgbClr val="002060"/>
                </a:solidFill>
              </a:rPr>
              <a:t> play - cena za přehrání videa</a:t>
            </a:r>
          </a:p>
          <a:p>
            <a:r>
              <a:rPr lang="cs-CZ" sz="2400" dirty="0">
                <a:solidFill>
                  <a:srgbClr val="002060"/>
                </a:solidFill>
              </a:rPr>
              <a:t>Tržby 			CP </a:t>
            </a:r>
            <a:r>
              <a:rPr lang="cs-CZ" sz="2400" dirty="0" err="1">
                <a:solidFill>
                  <a:srgbClr val="002060"/>
                </a:solidFill>
              </a:rPr>
              <a:t>Engagement</a:t>
            </a:r>
            <a:r>
              <a:rPr lang="cs-CZ" sz="2400" dirty="0">
                <a:solidFill>
                  <a:srgbClr val="002060"/>
                </a:solidFill>
              </a:rPr>
              <a:t> - cena za interakci</a:t>
            </a:r>
          </a:p>
        </p:txBody>
      </p:sp>
      <p:sp>
        <p:nvSpPr>
          <p:cNvPr id="6" name="Nadpis 5"/>
          <p:cNvSpPr>
            <a:spLocks noGrp="1"/>
          </p:cNvSpPr>
          <p:nvPr>
            <p:ph type="title"/>
          </p:nvPr>
        </p:nvSpPr>
        <p:spPr>
          <a:xfrm>
            <a:off x="179512" y="195486"/>
            <a:ext cx="6840760" cy="507703"/>
          </a:xfrm>
        </p:spPr>
        <p:txBody>
          <a:bodyPr/>
          <a:lstStyle/>
          <a:p>
            <a:r>
              <a:rPr lang="cs-CZ" dirty="0"/>
              <a:t>Reklamy na Facebooku - metriky</a:t>
            </a:r>
          </a:p>
        </p:txBody>
      </p:sp>
    </p:spTree>
    <p:extLst>
      <p:ext uri="{BB962C8B-B14F-4D97-AF65-F5344CB8AC3E}">
        <p14:creationId xmlns:p14="http://schemas.microsoft.com/office/powerpoint/2010/main" val="5688591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748464" cy="3024336"/>
          </a:xfrm>
          <a:prstGeom prst="rect">
            <a:avLst/>
          </a:prstGeom>
        </p:spPr>
        <p:txBody>
          <a:bodyPr>
            <a:noAutofit/>
          </a:bodyPr>
          <a:lstStyle/>
          <a:p>
            <a:r>
              <a:rPr lang="cs-CZ" sz="2400" dirty="0">
                <a:solidFill>
                  <a:srgbClr val="002060"/>
                </a:solidFill>
              </a:rPr>
              <a:t>Firma Liftago se připojila k solidaritě vůči Ukrajině.</a:t>
            </a:r>
          </a:p>
          <a:p>
            <a:r>
              <a:rPr lang="cs-CZ" sz="2400" dirty="0">
                <a:solidFill>
                  <a:srgbClr val="002060"/>
                </a:solidFill>
              </a:rPr>
              <a:t>Odpůrci jejich krok “hlasitě” a velmi nevybíravě </a:t>
            </a:r>
            <a:r>
              <a:rPr lang="cs-CZ" sz="2400" dirty="0" err="1">
                <a:solidFill>
                  <a:srgbClr val="002060"/>
                </a:solidFill>
              </a:rPr>
              <a:t>hejtovali</a:t>
            </a:r>
            <a:r>
              <a:rPr lang="cs-CZ" sz="2400" dirty="0">
                <a:solidFill>
                  <a:srgbClr val="002060"/>
                </a:solidFill>
              </a:rPr>
              <a:t>.</a:t>
            </a:r>
          </a:p>
          <a:p>
            <a:r>
              <a:rPr lang="cs-CZ" sz="2400" dirty="0">
                <a:solidFill>
                  <a:srgbClr val="002060"/>
                </a:solidFill>
              </a:rPr>
              <a:t>Komentáře byly často nenávistné a sprosté.</a:t>
            </a:r>
          </a:p>
          <a:p>
            <a:r>
              <a:rPr lang="cs-CZ" sz="2400" dirty="0">
                <a:solidFill>
                  <a:srgbClr val="002060"/>
                </a:solidFill>
              </a:rPr>
              <a:t>Liftago mohlo tyto komentáře nahlašovat nebo skrývat, jelikož byly v rozporu s pravidly Facebooku.</a:t>
            </a:r>
          </a:p>
          <a:p>
            <a:r>
              <a:rPr lang="cs-CZ" sz="2400" dirty="0">
                <a:solidFill>
                  <a:srgbClr val="002060"/>
                </a:solidFill>
              </a:rPr>
              <a:t>Namísto toho se rozhodli na komentáře vtipně reagovat a zesměšnit </a:t>
            </a:r>
            <a:r>
              <a:rPr lang="cs-CZ" sz="2400" dirty="0" err="1">
                <a:solidFill>
                  <a:srgbClr val="002060"/>
                </a:solidFill>
              </a:rPr>
              <a:t>hatery</a:t>
            </a:r>
            <a:r>
              <a:rPr lang="cs-CZ" sz="2400" dirty="0">
                <a:solidFill>
                  <a:srgbClr val="002060"/>
                </a:solidFill>
              </a:rPr>
              <a:t>.</a:t>
            </a:r>
          </a:p>
          <a:p>
            <a:r>
              <a:rPr lang="cs-CZ" sz="2400" dirty="0">
                <a:solidFill>
                  <a:srgbClr val="002060"/>
                </a:solidFill>
              </a:rPr>
              <a:t>Tento krok byl v souladu s firemní komunikační strategií a celkovou image.</a:t>
            </a:r>
          </a:p>
        </p:txBody>
      </p:sp>
      <p:sp>
        <p:nvSpPr>
          <p:cNvPr id="6" name="Nadpis 5"/>
          <p:cNvSpPr>
            <a:spLocks noGrp="1"/>
          </p:cNvSpPr>
          <p:nvPr>
            <p:ph type="title"/>
          </p:nvPr>
        </p:nvSpPr>
        <p:spPr>
          <a:xfrm>
            <a:off x="179512" y="195486"/>
            <a:ext cx="6840760" cy="507703"/>
          </a:xfrm>
        </p:spPr>
        <p:txBody>
          <a:bodyPr/>
          <a:lstStyle/>
          <a:p>
            <a:r>
              <a:rPr lang="cs-CZ" dirty="0"/>
              <a:t>Jak se trollí trollové? </a:t>
            </a:r>
            <a:r>
              <a:rPr lang="cs-CZ" dirty="0" err="1"/>
              <a:t>Kejska</a:t>
            </a:r>
            <a:endParaRPr lang="cs-CZ" dirty="0"/>
          </a:p>
        </p:txBody>
      </p:sp>
    </p:spTree>
    <p:extLst>
      <p:ext uri="{BB962C8B-B14F-4D97-AF65-F5344CB8AC3E}">
        <p14:creationId xmlns:p14="http://schemas.microsoft.com/office/powerpoint/2010/main" val="29930930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703189"/>
            <a:ext cx="8748464" cy="3024336"/>
          </a:xfrm>
          <a:prstGeom prst="rect">
            <a:avLst/>
          </a:prstGeom>
        </p:spPr>
        <p:txBody>
          <a:bodyPr>
            <a:noAutofit/>
          </a:bodyPr>
          <a:lstStyle/>
          <a:p>
            <a:r>
              <a:rPr lang="cs-CZ" sz="2400" dirty="0">
                <a:solidFill>
                  <a:srgbClr val="002060"/>
                </a:solidFill>
              </a:rPr>
              <a:t>Odpůrci s největší pravděpodobností nebyli potenciální zákazníci, tudíž si firma obchodně neuškodila.</a:t>
            </a:r>
          </a:p>
          <a:p>
            <a:r>
              <a:rPr lang="cs-CZ" sz="2400" dirty="0">
                <a:solidFill>
                  <a:srgbClr val="002060"/>
                </a:solidFill>
              </a:rPr>
              <a:t>Naopak svou činností značně zvýšila dosah příspěvků a tím i počet oslovených lidí a povědomí obecně – přebrala i jiná média.</a:t>
            </a:r>
          </a:p>
          <a:p>
            <a:r>
              <a:rPr lang="cs-CZ" sz="2400" dirty="0">
                <a:solidFill>
                  <a:srgbClr val="002060"/>
                </a:solidFill>
              </a:rPr>
              <a:t>Zároveň tím podpořila image značky a naklonila si potenciální zákazníky.</a:t>
            </a:r>
          </a:p>
          <a:p>
            <a:r>
              <a:rPr lang="cs-CZ" sz="2400" dirty="0">
                <a:solidFill>
                  <a:srgbClr val="002060"/>
                </a:solidFill>
              </a:rPr>
              <a:t>Souhrn nákladů (hodiny strávené komentováním) a přínosů (viz výše) byl nesrovnatelný.</a:t>
            </a:r>
          </a:p>
          <a:p>
            <a:r>
              <a:rPr lang="cs-CZ" sz="2400" dirty="0">
                <a:solidFill>
                  <a:srgbClr val="002060"/>
                </a:solidFill>
              </a:rPr>
              <a:t>Zároveň tímto vyslali </a:t>
            </a:r>
            <a:r>
              <a:rPr lang="cs-CZ" sz="2400" dirty="0" err="1">
                <a:solidFill>
                  <a:srgbClr val="002060"/>
                </a:solidFill>
              </a:rPr>
              <a:t>message</a:t>
            </a:r>
            <a:r>
              <a:rPr lang="cs-CZ" sz="2400" dirty="0">
                <a:solidFill>
                  <a:srgbClr val="002060"/>
                </a:solidFill>
              </a:rPr>
              <a:t> široké veřejnosti a podpořili “dobrou věc”.</a:t>
            </a:r>
          </a:p>
        </p:txBody>
      </p:sp>
      <p:sp>
        <p:nvSpPr>
          <p:cNvPr id="6" name="Nadpis 5"/>
          <p:cNvSpPr>
            <a:spLocks noGrp="1"/>
          </p:cNvSpPr>
          <p:nvPr>
            <p:ph type="title"/>
          </p:nvPr>
        </p:nvSpPr>
        <p:spPr>
          <a:xfrm>
            <a:off x="179512" y="195486"/>
            <a:ext cx="6840760" cy="507703"/>
          </a:xfrm>
        </p:spPr>
        <p:txBody>
          <a:bodyPr/>
          <a:lstStyle/>
          <a:p>
            <a:r>
              <a:rPr lang="cs-CZ" dirty="0"/>
              <a:t>Jak se trollí trollové? </a:t>
            </a:r>
            <a:r>
              <a:rPr lang="cs-CZ" dirty="0" err="1"/>
              <a:t>Kejska</a:t>
            </a:r>
            <a:endParaRPr lang="cs-CZ" dirty="0"/>
          </a:p>
        </p:txBody>
      </p:sp>
    </p:spTree>
    <p:extLst>
      <p:ext uri="{BB962C8B-B14F-4D97-AF65-F5344CB8AC3E}">
        <p14:creationId xmlns:p14="http://schemas.microsoft.com/office/powerpoint/2010/main" val="27919183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6840760" cy="507703"/>
          </a:xfrm>
        </p:spPr>
        <p:txBody>
          <a:bodyPr/>
          <a:lstStyle/>
          <a:p>
            <a:r>
              <a:rPr lang="cs-CZ" dirty="0"/>
              <a:t>Jak se trollí trollové? </a:t>
            </a:r>
            <a:r>
              <a:rPr lang="cs-CZ" dirty="0" err="1"/>
              <a:t>Kejska</a:t>
            </a:r>
            <a:endParaRPr lang="cs-CZ" dirty="0"/>
          </a:p>
        </p:txBody>
      </p:sp>
      <p:pic>
        <p:nvPicPr>
          <p:cNvPr id="2" name="Google Shape;606;p79">
            <a:extLst>
              <a:ext uri="{FF2B5EF4-FFF2-40B4-BE49-F238E27FC236}">
                <a16:creationId xmlns:a16="http://schemas.microsoft.com/office/drawing/2014/main" id="{288BE629-EFF1-7193-46BF-0373D6858ECC}"/>
              </a:ext>
            </a:extLst>
          </p:cNvPr>
          <p:cNvPicPr preferRelativeResize="0"/>
          <p:nvPr/>
        </p:nvPicPr>
        <p:blipFill>
          <a:blip r:embed="rId3">
            <a:alphaModFix/>
          </a:blip>
          <a:stretch>
            <a:fillRect/>
          </a:stretch>
        </p:blipFill>
        <p:spPr>
          <a:xfrm>
            <a:off x="271200" y="1400450"/>
            <a:ext cx="4348951" cy="3090526"/>
          </a:xfrm>
          <a:prstGeom prst="rect">
            <a:avLst/>
          </a:prstGeom>
          <a:noFill/>
          <a:ln>
            <a:noFill/>
          </a:ln>
        </p:spPr>
      </p:pic>
      <p:pic>
        <p:nvPicPr>
          <p:cNvPr id="4" name="Google Shape;607;p79">
            <a:extLst>
              <a:ext uri="{FF2B5EF4-FFF2-40B4-BE49-F238E27FC236}">
                <a16:creationId xmlns:a16="http://schemas.microsoft.com/office/drawing/2014/main" id="{409B854D-302D-52FD-7F7E-228AA9AF1B58}"/>
              </a:ext>
            </a:extLst>
          </p:cNvPr>
          <p:cNvPicPr preferRelativeResize="0"/>
          <p:nvPr/>
        </p:nvPicPr>
        <p:blipFill>
          <a:blip r:embed="rId4">
            <a:alphaModFix/>
          </a:blip>
          <a:stretch>
            <a:fillRect/>
          </a:stretch>
        </p:blipFill>
        <p:spPr>
          <a:xfrm>
            <a:off x="4772551" y="1170125"/>
            <a:ext cx="4057568" cy="3820975"/>
          </a:xfrm>
          <a:prstGeom prst="rect">
            <a:avLst/>
          </a:prstGeom>
          <a:noFill/>
          <a:ln>
            <a:noFill/>
          </a:ln>
        </p:spPr>
      </p:pic>
    </p:spTree>
    <p:extLst>
      <p:ext uri="{BB962C8B-B14F-4D97-AF65-F5344CB8AC3E}">
        <p14:creationId xmlns:p14="http://schemas.microsoft.com/office/powerpoint/2010/main" val="40476861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6840760" cy="507703"/>
          </a:xfrm>
        </p:spPr>
        <p:txBody>
          <a:bodyPr/>
          <a:lstStyle/>
          <a:p>
            <a:r>
              <a:rPr lang="cs-CZ" dirty="0"/>
              <a:t>Jak se trollí trollové? </a:t>
            </a:r>
            <a:r>
              <a:rPr lang="cs-CZ" dirty="0" err="1"/>
              <a:t>Kejska</a:t>
            </a:r>
            <a:endParaRPr lang="cs-CZ" dirty="0"/>
          </a:p>
        </p:txBody>
      </p:sp>
      <p:pic>
        <p:nvPicPr>
          <p:cNvPr id="3" name="Google Shape;617;p80">
            <a:extLst>
              <a:ext uri="{FF2B5EF4-FFF2-40B4-BE49-F238E27FC236}">
                <a16:creationId xmlns:a16="http://schemas.microsoft.com/office/drawing/2014/main" id="{42B3A7A6-3997-7320-CE61-492695BF1267}"/>
              </a:ext>
            </a:extLst>
          </p:cNvPr>
          <p:cNvPicPr preferRelativeResize="0"/>
          <p:nvPr/>
        </p:nvPicPr>
        <p:blipFill>
          <a:blip r:embed="rId3">
            <a:alphaModFix/>
          </a:blip>
          <a:stretch>
            <a:fillRect/>
          </a:stretch>
        </p:blipFill>
        <p:spPr>
          <a:xfrm>
            <a:off x="152400" y="1340024"/>
            <a:ext cx="4883625" cy="2213125"/>
          </a:xfrm>
          <a:prstGeom prst="rect">
            <a:avLst/>
          </a:prstGeom>
          <a:noFill/>
          <a:ln>
            <a:noFill/>
          </a:ln>
        </p:spPr>
      </p:pic>
      <p:pic>
        <p:nvPicPr>
          <p:cNvPr id="5" name="Google Shape;618;p80">
            <a:extLst>
              <a:ext uri="{FF2B5EF4-FFF2-40B4-BE49-F238E27FC236}">
                <a16:creationId xmlns:a16="http://schemas.microsoft.com/office/drawing/2014/main" id="{FE2F27FB-17A5-7ABE-303D-064181C6E7A0}"/>
              </a:ext>
            </a:extLst>
          </p:cNvPr>
          <p:cNvPicPr preferRelativeResize="0"/>
          <p:nvPr/>
        </p:nvPicPr>
        <p:blipFill>
          <a:blip r:embed="rId4">
            <a:alphaModFix/>
          </a:blip>
          <a:stretch>
            <a:fillRect/>
          </a:stretch>
        </p:blipFill>
        <p:spPr>
          <a:xfrm>
            <a:off x="5162100" y="1423475"/>
            <a:ext cx="3803174" cy="2625200"/>
          </a:xfrm>
          <a:prstGeom prst="rect">
            <a:avLst/>
          </a:prstGeom>
          <a:noFill/>
          <a:ln>
            <a:noFill/>
          </a:ln>
        </p:spPr>
      </p:pic>
    </p:spTree>
    <p:extLst>
      <p:ext uri="{BB962C8B-B14F-4D97-AF65-F5344CB8AC3E}">
        <p14:creationId xmlns:p14="http://schemas.microsoft.com/office/powerpoint/2010/main" val="16439918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6840760" cy="507703"/>
          </a:xfrm>
        </p:spPr>
        <p:txBody>
          <a:bodyPr/>
          <a:lstStyle/>
          <a:p>
            <a:r>
              <a:rPr lang="cs-CZ" dirty="0"/>
              <a:t>Jak se trollí trollové? </a:t>
            </a:r>
            <a:r>
              <a:rPr lang="cs-CZ" dirty="0" err="1"/>
              <a:t>Kejska</a:t>
            </a:r>
            <a:endParaRPr lang="cs-CZ" dirty="0"/>
          </a:p>
        </p:txBody>
      </p:sp>
      <p:pic>
        <p:nvPicPr>
          <p:cNvPr id="3" name="Google Shape;628;p81">
            <a:extLst>
              <a:ext uri="{FF2B5EF4-FFF2-40B4-BE49-F238E27FC236}">
                <a16:creationId xmlns:a16="http://schemas.microsoft.com/office/drawing/2014/main" id="{0259B170-7211-EED5-A0F4-50DC3C708D0B}"/>
              </a:ext>
            </a:extLst>
          </p:cNvPr>
          <p:cNvPicPr preferRelativeResize="0"/>
          <p:nvPr/>
        </p:nvPicPr>
        <p:blipFill>
          <a:blip r:embed="rId3">
            <a:alphaModFix/>
          </a:blip>
          <a:stretch>
            <a:fillRect/>
          </a:stretch>
        </p:blipFill>
        <p:spPr>
          <a:xfrm>
            <a:off x="152400" y="1340018"/>
            <a:ext cx="4400550" cy="3448050"/>
          </a:xfrm>
          <a:prstGeom prst="rect">
            <a:avLst/>
          </a:prstGeom>
          <a:noFill/>
          <a:ln>
            <a:noFill/>
          </a:ln>
        </p:spPr>
      </p:pic>
      <p:pic>
        <p:nvPicPr>
          <p:cNvPr id="5" name="Google Shape;629;p81">
            <a:extLst>
              <a:ext uri="{FF2B5EF4-FFF2-40B4-BE49-F238E27FC236}">
                <a16:creationId xmlns:a16="http://schemas.microsoft.com/office/drawing/2014/main" id="{ED71ED7E-E433-F0F8-A59F-BAA0096D3AD9}"/>
              </a:ext>
            </a:extLst>
          </p:cNvPr>
          <p:cNvPicPr preferRelativeResize="0"/>
          <p:nvPr/>
        </p:nvPicPr>
        <p:blipFill>
          <a:blip r:embed="rId4">
            <a:alphaModFix/>
          </a:blip>
          <a:stretch>
            <a:fillRect/>
          </a:stretch>
        </p:blipFill>
        <p:spPr>
          <a:xfrm>
            <a:off x="4705350" y="1170125"/>
            <a:ext cx="4199290" cy="3820975"/>
          </a:xfrm>
          <a:prstGeom prst="rect">
            <a:avLst/>
          </a:prstGeom>
          <a:noFill/>
          <a:ln>
            <a:noFill/>
          </a:ln>
        </p:spPr>
      </p:pic>
    </p:spTree>
    <p:extLst>
      <p:ext uri="{BB962C8B-B14F-4D97-AF65-F5344CB8AC3E}">
        <p14:creationId xmlns:p14="http://schemas.microsoft.com/office/powerpoint/2010/main" val="39880408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sz="2000" dirty="0">
                <a:solidFill>
                  <a:srgbClr val="002060"/>
                </a:solidFill>
                <a:latin typeface="Times New Roman" panose="02020603050405020304" pitchFamily="18" charset="0"/>
                <a:cs typeface="Times New Roman" panose="02020603050405020304" pitchFamily="18" charset="0"/>
              </a:rPr>
              <a:t>Vytvořit reklamu na Facebook / Instagram pro Netflix</a:t>
            </a:r>
          </a:p>
          <a:p>
            <a:r>
              <a:rPr lang="cs-CZ" sz="2000" dirty="0">
                <a:solidFill>
                  <a:srgbClr val="002060"/>
                </a:solidFill>
                <a:latin typeface="Times New Roman" panose="02020603050405020304" pitchFamily="18" charset="0"/>
                <a:cs typeface="Times New Roman" panose="02020603050405020304" pitchFamily="18" charset="0"/>
              </a:rPr>
              <a:t>Vyberte cílovou skupinu a) Bezdětný pár cca 30 let b) Single VŠ student</a:t>
            </a:r>
          </a:p>
          <a:p>
            <a:r>
              <a:rPr lang="cs-CZ" sz="2000" dirty="0">
                <a:solidFill>
                  <a:srgbClr val="002060"/>
                </a:solidFill>
                <a:latin typeface="Times New Roman" panose="02020603050405020304" pitchFamily="18" charset="0"/>
                <a:cs typeface="Times New Roman" panose="02020603050405020304" pitchFamily="18" charset="0"/>
              </a:rPr>
              <a:t>Formulujte sdělení reklamy – Co má zákazníkům říct?</a:t>
            </a:r>
          </a:p>
          <a:p>
            <a:r>
              <a:rPr lang="cs-CZ" sz="2000" dirty="0">
                <a:solidFill>
                  <a:srgbClr val="002060"/>
                </a:solidFill>
                <a:latin typeface="Times New Roman" panose="02020603050405020304" pitchFamily="18" charset="0"/>
                <a:cs typeface="Times New Roman" panose="02020603050405020304" pitchFamily="18" charset="0"/>
              </a:rPr>
              <a:t>Vytvořte grafiku – obrázek, text, logo (libovolně) – v Canva.com</a:t>
            </a:r>
          </a:p>
          <a:p>
            <a:r>
              <a:rPr lang="cs-CZ" sz="2000" dirty="0">
                <a:solidFill>
                  <a:srgbClr val="002060"/>
                </a:solidFill>
                <a:latin typeface="Times New Roman" panose="02020603050405020304" pitchFamily="18" charset="0"/>
                <a:cs typeface="Times New Roman" panose="02020603050405020304" pitchFamily="18" charset="0"/>
              </a:rPr>
              <a:t>Rozměr grafiky – 1080x1080, 1080x1920 (</a:t>
            </a:r>
            <a:r>
              <a:rPr lang="cs-CZ" sz="2000" dirty="0" err="1">
                <a:solidFill>
                  <a:srgbClr val="002060"/>
                </a:solidFill>
                <a:latin typeface="Times New Roman" panose="02020603050405020304" pitchFamily="18" charset="0"/>
                <a:cs typeface="Times New Roman" panose="02020603050405020304" pitchFamily="18" charset="0"/>
              </a:rPr>
              <a:t>stories</a:t>
            </a:r>
            <a:r>
              <a:rPr lang="cs-CZ" sz="2000" dirty="0">
                <a:solidFill>
                  <a:srgbClr val="002060"/>
                </a:solidFill>
                <a:latin typeface="Times New Roman" panose="02020603050405020304" pitchFamily="18" charset="0"/>
                <a:cs typeface="Times New Roman" panose="02020603050405020304" pitchFamily="18" charset="0"/>
              </a:rPr>
              <a:t>) – vytvořte oba</a:t>
            </a:r>
          </a:p>
          <a:p>
            <a:r>
              <a:rPr lang="cs-CZ" sz="2000" dirty="0">
                <a:solidFill>
                  <a:srgbClr val="002060"/>
                </a:solidFill>
                <a:latin typeface="Times New Roman" panose="02020603050405020304" pitchFamily="18" charset="0"/>
                <a:cs typeface="Times New Roman" panose="02020603050405020304" pitchFamily="18" charset="0"/>
              </a:rPr>
              <a:t>Napište text, který by měl být u reklamy</a:t>
            </a:r>
          </a:p>
          <a:p>
            <a:r>
              <a:rPr lang="cs-CZ" sz="2000" dirty="0">
                <a:solidFill>
                  <a:srgbClr val="002060"/>
                </a:solidFill>
                <a:latin typeface="Times New Roman" panose="02020603050405020304" pitchFamily="18" charset="0"/>
                <a:cs typeface="Times New Roman" panose="02020603050405020304" pitchFamily="18" charset="0"/>
              </a:rPr>
              <a:t>Inspiraci můžete najít ve </a:t>
            </a:r>
            <a:r>
              <a:rPr lang="cs-CZ" sz="2000" dirty="0">
                <a:solidFill>
                  <a:srgbClr val="002060"/>
                </a:solidFill>
                <a:latin typeface="Times New Roman" panose="02020603050405020304" pitchFamily="18" charset="0"/>
                <a:cs typeface="Times New Roman" panose="02020603050405020304" pitchFamily="18" charset="0"/>
                <a:hlinkClick r:id="rId3"/>
              </a:rPr>
              <a:t>FB </a:t>
            </a:r>
            <a:r>
              <a:rPr lang="cs-CZ" sz="2000" dirty="0" err="1">
                <a:solidFill>
                  <a:srgbClr val="002060"/>
                </a:solidFill>
                <a:latin typeface="Times New Roman" panose="02020603050405020304" pitchFamily="18" charset="0"/>
                <a:cs typeface="Times New Roman" panose="02020603050405020304" pitchFamily="18" charset="0"/>
                <a:hlinkClick r:id="rId3"/>
              </a:rPr>
              <a:t>Library</a:t>
            </a:r>
            <a:endParaRPr lang="cs-CZ" sz="2000" dirty="0">
              <a:solidFill>
                <a:srgbClr val="002060"/>
              </a:solidFill>
              <a:latin typeface="Times New Roman" panose="02020603050405020304" pitchFamily="18" charset="0"/>
              <a:cs typeface="Times New Roman" panose="02020603050405020304" pitchFamily="18" charset="0"/>
            </a:endParaRPr>
          </a:p>
          <a:p>
            <a:endParaRPr lang="cs-CZ" altLang="cs-CZ" sz="20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3888432" cy="507703"/>
          </a:xfrm>
        </p:spPr>
        <p:txBody>
          <a:bodyPr/>
          <a:lstStyle/>
          <a:p>
            <a:r>
              <a:rPr lang="cs-CZ" dirty="0"/>
              <a:t>Úkol č. 3 do seminární práce</a:t>
            </a:r>
          </a:p>
        </p:txBody>
      </p:sp>
    </p:spTree>
    <p:extLst>
      <p:ext uri="{BB962C8B-B14F-4D97-AF65-F5344CB8AC3E}">
        <p14:creationId xmlns:p14="http://schemas.microsoft.com/office/powerpoint/2010/main" val="29096967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8263" y="555525"/>
            <a:ext cx="1699500" cy="1325611"/>
          </a:xfrm>
          <a:prstGeom prst="rect">
            <a:avLst/>
          </a:prstGeom>
        </p:spPr>
      </p:pic>
      <p:sp>
        <p:nvSpPr>
          <p:cNvPr id="7" name="Obdélník 6"/>
          <p:cNvSpPr/>
          <p:nvPr/>
        </p:nvSpPr>
        <p:spPr>
          <a:xfrm>
            <a:off x="251520" y="267494"/>
            <a:ext cx="561662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467544" y="699542"/>
            <a:ext cx="5112568" cy="2160240"/>
          </a:xfrm>
          <a:prstGeom prst="rect">
            <a:avLst/>
          </a:prstGeom>
        </p:spPr>
        <p:txBody>
          <a:bodyPr anchor="t">
            <a:normAutofit/>
          </a:bodyPr>
          <a:lstStyle/>
          <a:p>
            <a:pPr algn="l"/>
            <a:r>
              <a:rPr lang="cs-CZ" sz="4000" b="1" dirty="0">
                <a:solidFill>
                  <a:schemeClr val="bg1"/>
                </a:solidFill>
                <a:latin typeface="Times New Roman" panose="02020603050405020304" pitchFamily="18" charset="0"/>
                <a:cs typeface="Times New Roman" panose="02020603050405020304" pitchFamily="18" charset="0"/>
              </a:rPr>
              <a:t>Sociální sítě - ostatní</a:t>
            </a:r>
          </a:p>
        </p:txBody>
      </p:sp>
      <p:sp>
        <p:nvSpPr>
          <p:cNvPr id="3" name="Podnadpis 2"/>
          <p:cNvSpPr>
            <a:spLocks noGrp="1"/>
          </p:cNvSpPr>
          <p:nvPr>
            <p:ph type="subTitle" idx="4294967295"/>
          </p:nvPr>
        </p:nvSpPr>
        <p:spPr>
          <a:xfrm>
            <a:off x="1763688" y="4011910"/>
            <a:ext cx="3888432" cy="576064"/>
          </a:xfrm>
          <a:prstGeom prst="rect">
            <a:avLst/>
          </a:prstGeom>
        </p:spPr>
        <p:txBody>
          <a:bodyPr>
            <a:normAutofit fontScale="92500" lnSpcReduction="20000"/>
          </a:bodyPr>
          <a:lstStyle/>
          <a:p>
            <a:pPr marL="0" indent="0" algn="r">
              <a:buNone/>
            </a:pPr>
            <a:r>
              <a:rPr lang="cs-CZ" sz="2000" dirty="0" err="1">
                <a:solidFill>
                  <a:schemeClr val="bg1"/>
                </a:solidFill>
                <a:latin typeface="Times New Roman" panose="02020603050405020304" pitchFamily="18" charset="0"/>
                <a:cs typeface="Times New Roman" panose="02020603050405020304" pitchFamily="18" charset="0"/>
              </a:rPr>
              <a:t>Soušly</a:t>
            </a:r>
            <a:r>
              <a:rPr lang="cs-CZ" sz="2000" dirty="0">
                <a:solidFill>
                  <a:schemeClr val="bg1"/>
                </a:solidFill>
                <a:latin typeface="Times New Roman" panose="02020603050405020304" pitchFamily="18" charset="0"/>
                <a:cs typeface="Times New Roman" panose="02020603050405020304" pitchFamily="18" charset="0"/>
              </a:rPr>
              <a:t> sem, </a:t>
            </a:r>
            <a:r>
              <a:rPr lang="cs-CZ" sz="2000" dirty="0" err="1">
                <a:solidFill>
                  <a:schemeClr val="bg1"/>
                </a:solidFill>
                <a:latin typeface="Times New Roman" panose="02020603050405020304" pitchFamily="18" charset="0"/>
                <a:cs typeface="Times New Roman" panose="02020603050405020304" pitchFamily="18" charset="0"/>
              </a:rPr>
              <a:t>soušly</a:t>
            </a:r>
            <a:r>
              <a:rPr lang="cs-CZ" sz="2000" dirty="0">
                <a:solidFill>
                  <a:schemeClr val="bg1"/>
                </a:solidFill>
                <a:latin typeface="Times New Roman" panose="02020603050405020304" pitchFamily="18" charset="0"/>
                <a:cs typeface="Times New Roman" panose="02020603050405020304" pitchFamily="18" charset="0"/>
              </a:rPr>
              <a:t> tam, co já na nich udělám?</a:t>
            </a:r>
            <a:r>
              <a:rPr lang="cs-CZ"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endParaRPr lang="cs-CZ" sz="2000" dirty="0">
              <a:solidFill>
                <a:schemeClr val="bg1"/>
              </a:solidFill>
              <a:latin typeface="Times New Roman" panose="02020603050405020304" pitchFamily="18" charset="0"/>
              <a:cs typeface="Times New Roman" panose="02020603050405020304" pitchFamily="18" charset="0"/>
            </a:endParaRPr>
          </a:p>
        </p:txBody>
      </p:sp>
      <p:sp>
        <p:nvSpPr>
          <p:cNvPr id="9" name="Podnadpis 2"/>
          <p:cNvSpPr txBox="1">
            <a:spLocks/>
          </p:cNvSpPr>
          <p:nvPr/>
        </p:nvSpPr>
        <p:spPr>
          <a:xfrm>
            <a:off x="6956047" y="3723878"/>
            <a:ext cx="2016224" cy="115212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1200" b="1" dirty="0">
                <a:solidFill>
                  <a:srgbClr val="307871"/>
                </a:solidFill>
                <a:latin typeface="Times New Roman" panose="02020603050405020304" pitchFamily="18" charset="0"/>
                <a:cs typeface="Times New Roman" panose="02020603050405020304" pitchFamily="18" charset="0"/>
              </a:rPr>
              <a:t>Ing. Michal Stoklasa, Ph.D.</a:t>
            </a:r>
          </a:p>
          <a:p>
            <a:pPr algn="r"/>
            <a:r>
              <a:rPr lang="cs-CZ" altLang="cs-CZ" sz="1200" dirty="0">
                <a:solidFill>
                  <a:srgbClr val="307871"/>
                </a:solidFill>
                <a:latin typeface="Times New Roman" panose="02020603050405020304" pitchFamily="18" charset="0"/>
                <a:cs typeface="Times New Roman" panose="02020603050405020304" pitchFamily="18" charset="0"/>
              </a:rPr>
              <a:t>E-marketing</a:t>
            </a:r>
          </a:p>
        </p:txBody>
      </p:sp>
    </p:spTree>
    <p:extLst>
      <p:ext uri="{BB962C8B-B14F-4D97-AF65-F5344CB8AC3E}">
        <p14:creationId xmlns:p14="http://schemas.microsoft.com/office/powerpoint/2010/main" val="33331926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altLang="cs-CZ" sz="2000" b="1" dirty="0">
                <a:solidFill>
                  <a:srgbClr val="002060"/>
                </a:solidFill>
                <a:latin typeface="Times New Roman" panose="02020603050405020304" pitchFamily="18" charset="0"/>
                <a:cs typeface="Times New Roman" panose="02020603050405020304" pitchFamily="18" charset="0"/>
              </a:rPr>
              <a:t>1 Instagram</a:t>
            </a:r>
          </a:p>
          <a:p>
            <a:r>
              <a:rPr lang="cs-CZ" altLang="cs-CZ" sz="2000" b="1" dirty="0">
                <a:solidFill>
                  <a:srgbClr val="002060"/>
                </a:solidFill>
                <a:latin typeface="Times New Roman" panose="02020603050405020304" pitchFamily="18" charset="0"/>
                <a:cs typeface="Times New Roman" panose="02020603050405020304" pitchFamily="18" charset="0"/>
              </a:rPr>
              <a:t>2 LinkedIn</a:t>
            </a:r>
          </a:p>
          <a:p>
            <a:r>
              <a:rPr lang="cs-CZ" altLang="cs-CZ" sz="2000" b="1" dirty="0">
                <a:solidFill>
                  <a:srgbClr val="002060"/>
                </a:solidFill>
                <a:latin typeface="Times New Roman" panose="02020603050405020304" pitchFamily="18" charset="0"/>
                <a:cs typeface="Times New Roman" panose="02020603050405020304" pitchFamily="18" charset="0"/>
              </a:rPr>
              <a:t>3 YouTube</a:t>
            </a:r>
          </a:p>
          <a:p>
            <a:r>
              <a:rPr lang="cs-CZ" altLang="cs-CZ" sz="2000" b="1" dirty="0">
                <a:solidFill>
                  <a:srgbClr val="002060"/>
                </a:solidFill>
                <a:latin typeface="Times New Roman" panose="02020603050405020304" pitchFamily="18" charset="0"/>
                <a:cs typeface="Times New Roman" panose="02020603050405020304" pitchFamily="18" charset="0"/>
              </a:rPr>
              <a:t>4 X (Twitter)</a:t>
            </a:r>
          </a:p>
          <a:p>
            <a:r>
              <a:rPr lang="cs-CZ" altLang="cs-CZ" sz="2000" b="1" dirty="0">
                <a:solidFill>
                  <a:srgbClr val="002060"/>
                </a:solidFill>
                <a:latin typeface="Times New Roman" panose="02020603050405020304" pitchFamily="18" charset="0"/>
                <a:cs typeface="Times New Roman" panose="02020603050405020304" pitchFamily="18" charset="0"/>
              </a:rPr>
              <a:t>5 </a:t>
            </a:r>
            <a:r>
              <a:rPr lang="cs-CZ" altLang="cs-CZ" sz="2000" b="1" dirty="0" err="1">
                <a:solidFill>
                  <a:srgbClr val="002060"/>
                </a:solidFill>
                <a:latin typeface="Times New Roman" panose="02020603050405020304" pitchFamily="18" charset="0"/>
                <a:cs typeface="Times New Roman" panose="02020603050405020304" pitchFamily="18" charset="0"/>
              </a:rPr>
              <a:t>Reddit</a:t>
            </a:r>
            <a:endParaRPr lang="cs-CZ" altLang="cs-CZ" sz="2000" b="1" dirty="0">
              <a:solidFill>
                <a:srgbClr val="002060"/>
              </a:solidFill>
              <a:latin typeface="Times New Roman" panose="02020603050405020304" pitchFamily="18" charset="0"/>
              <a:cs typeface="Times New Roman" panose="02020603050405020304" pitchFamily="18" charset="0"/>
            </a:endParaRPr>
          </a:p>
          <a:p>
            <a:r>
              <a:rPr lang="cs-CZ" altLang="cs-CZ" sz="2000" b="1" dirty="0">
                <a:solidFill>
                  <a:srgbClr val="002060"/>
                </a:solidFill>
                <a:latin typeface="Times New Roman" panose="02020603050405020304" pitchFamily="18" charset="0"/>
                <a:cs typeface="Times New Roman" panose="02020603050405020304" pitchFamily="18" charset="0"/>
              </a:rPr>
              <a:t>6 </a:t>
            </a:r>
            <a:r>
              <a:rPr lang="cs-CZ" altLang="cs-CZ" sz="2000" b="1" dirty="0" err="1">
                <a:solidFill>
                  <a:srgbClr val="002060"/>
                </a:solidFill>
                <a:latin typeface="Times New Roman" panose="02020603050405020304" pitchFamily="18" charset="0"/>
                <a:cs typeface="Times New Roman" panose="02020603050405020304" pitchFamily="18" charset="0"/>
              </a:rPr>
              <a:t>Discord</a:t>
            </a:r>
            <a:endParaRPr lang="cs-CZ" altLang="cs-CZ" sz="2000" b="1" dirty="0">
              <a:solidFill>
                <a:srgbClr val="002060"/>
              </a:solidFill>
              <a:latin typeface="Times New Roman" panose="02020603050405020304" pitchFamily="18" charset="0"/>
              <a:cs typeface="Times New Roman" panose="02020603050405020304" pitchFamily="18" charset="0"/>
            </a:endParaRPr>
          </a:p>
          <a:p>
            <a:r>
              <a:rPr lang="cs-CZ" altLang="cs-CZ" sz="2000" b="1" dirty="0">
                <a:solidFill>
                  <a:srgbClr val="002060"/>
                </a:solidFill>
                <a:latin typeface="Times New Roman" panose="02020603050405020304" pitchFamily="18" charset="0"/>
                <a:cs typeface="Times New Roman" panose="02020603050405020304" pitchFamily="18" charset="0"/>
              </a:rPr>
              <a:t>7 </a:t>
            </a:r>
            <a:r>
              <a:rPr lang="cs-CZ" altLang="cs-CZ" sz="2000" b="1" dirty="0" err="1">
                <a:solidFill>
                  <a:srgbClr val="002060"/>
                </a:solidFill>
                <a:latin typeface="Times New Roman" panose="02020603050405020304" pitchFamily="18" charset="0"/>
                <a:cs typeface="Times New Roman" panose="02020603050405020304" pitchFamily="18" charset="0"/>
              </a:rPr>
              <a:t>Twitch</a:t>
            </a:r>
            <a:endParaRPr lang="cs-CZ" altLang="cs-CZ" sz="2000" b="1"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3888432" cy="507703"/>
          </a:xfrm>
        </p:spPr>
        <p:txBody>
          <a:bodyPr/>
          <a:lstStyle/>
          <a:p>
            <a:r>
              <a:rPr lang="cs-CZ" dirty="0"/>
              <a:t>Obsah bloku</a:t>
            </a:r>
          </a:p>
        </p:txBody>
      </p:sp>
      <p:pic>
        <p:nvPicPr>
          <p:cNvPr id="7" name="Obrázek 6">
            <a:extLst>
              <a:ext uri="{FF2B5EF4-FFF2-40B4-BE49-F238E27FC236}">
                <a16:creationId xmlns:a16="http://schemas.microsoft.com/office/drawing/2014/main" id="{BC226D6A-2763-9595-C7B1-A89558A22365}"/>
              </a:ext>
            </a:extLst>
          </p:cNvPr>
          <p:cNvPicPr>
            <a:picLocks noChangeAspect="1"/>
          </p:cNvPicPr>
          <p:nvPr/>
        </p:nvPicPr>
        <p:blipFill>
          <a:blip r:embed="rId3"/>
          <a:stretch>
            <a:fillRect/>
          </a:stretch>
        </p:blipFill>
        <p:spPr>
          <a:xfrm>
            <a:off x="3305944" y="1618532"/>
            <a:ext cx="5335868" cy="2965795"/>
          </a:xfrm>
          <a:prstGeom prst="rect">
            <a:avLst/>
          </a:prstGeom>
        </p:spPr>
      </p:pic>
    </p:spTree>
    <p:extLst>
      <p:ext uri="{BB962C8B-B14F-4D97-AF65-F5344CB8AC3E}">
        <p14:creationId xmlns:p14="http://schemas.microsoft.com/office/powerpoint/2010/main" val="41079918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400" dirty="0">
                <a:solidFill>
                  <a:srgbClr val="002060"/>
                </a:solidFill>
              </a:rPr>
              <a:t>Všem jde o naši pozornost.</a:t>
            </a:r>
          </a:p>
          <a:p>
            <a:r>
              <a:rPr lang="cs-CZ" sz="2400" dirty="0">
                <a:solidFill>
                  <a:srgbClr val="002060"/>
                </a:solidFill>
              </a:rPr>
              <a:t>Proč?</a:t>
            </a:r>
          </a:p>
          <a:p>
            <a:r>
              <a:rPr lang="cs-CZ" sz="2400" dirty="0">
                <a:solidFill>
                  <a:srgbClr val="002060"/>
                </a:solidFill>
              </a:rPr>
              <a:t>Protože čím déle zůstaneme, tím více reklam nám mohou zobrazit = mají větší zisk. Nekonečný </a:t>
            </a:r>
            <a:r>
              <a:rPr lang="cs-CZ" sz="2400" dirty="0" err="1">
                <a:solidFill>
                  <a:srgbClr val="002060"/>
                </a:solidFill>
              </a:rPr>
              <a:t>feed</a:t>
            </a:r>
            <a:r>
              <a:rPr lang="cs-CZ" sz="2400" dirty="0">
                <a:solidFill>
                  <a:srgbClr val="002060"/>
                </a:solidFill>
              </a:rPr>
              <a:t>, místo jen pár postů od přátel.</a:t>
            </a:r>
          </a:p>
          <a:p>
            <a:r>
              <a:rPr lang="cs-CZ" altLang="cs-CZ" sz="2400" dirty="0">
                <a:solidFill>
                  <a:srgbClr val="002060"/>
                </a:solidFill>
                <a:latin typeface="Times New Roman" panose="02020603050405020304" pitchFamily="18" charset="0"/>
                <a:cs typeface="Times New Roman" panose="02020603050405020304" pitchFamily="18" charset="0"/>
              </a:rPr>
              <a:t>Přitahuje to pak „nekalé živly“ – spam, </a:t>
            </a:r>
            <a:r>
              <a:rPr lang="cs-CZ" altLang="cs-CZ" sz="2400" dirty="0" err="1">
                <a:solidFill>
                  <a:srgbClr val="002060"/>
                </a:solidFill>
                <a:latin typeface="Times New Roman" panose="02020603050405020304" pitchFamily="18" charset="0"/>
                <a:cs typeface="Times New Roman" panose="02020603050405020304" pitchFamily="18" charset="0"/>
              </a:rPr>
              <a:t>hate</a:t>
            </a:r>
            <a:r>
              <a:rPr lang="cs-CZ" altLang="cs-CZ" sz="2400" dirty="0">
                <a:solidFill>
                  <a:srgbClr val="002060"/>
                </a:solidFill>
                <a:latin typeface="Times New Roman" panose="02020603050405020304" pitchFamily="18" charset="0"/>
                <a:cs typeface="Times New Roman" panose="02020603050405020304" pitchFamily="18" charset="0"/>
              </a:rPr>
              <a:t>, </a:t>
            </a:r>
            <a:r>
              <a:rPr lang="cs-CZ" altLang="cs-CZ" sz="2400" dirty="0" err="1">
                <a:solidFill>
                  <a:srgbClr val="002060"/>
                </a:solidFill>
                <a:latin typeface="Times New Roman" panose="02020603050405020304" pitchFamily="18" charset="0"/>
                <a:cs typeface="Times New Roman" panose="02020603050405020304" pitchFamily="18" charset="0"/>
              </a:rPr>
              <a:t>botnet</a:t>
            </a:r>
            <a:r>
              <a:rPr lang="cs-CZ" altLang="cs-CZ" sz="2400" dirty="0">
                <a:solidFill>
                  <a:srgbClr val="002060"/>
                </a:solidFill>
                <a:latin typeface="Times New Roman" panose="02020603050405020304" pitchFamily="18" charset="0"/>
                <a:cs typeface="Times New Roman" panose="02020603050405020304" pitchFamily="18" charset="0"/>
              </a:rPr>
              <a:t>, trollí farmy, nebo i „obyčejné“ trendy typu videa s překvapením na konci (dívej se dlouho, ať víc vydělám). </a:t>
            </a:r>
          </a:p>
          <a:p>
            <a:r>
              <a:rPr lang="cs-CZ" altLang="cs-CZ" sz="2400" dirty="0">
                <a:solidFill>
                  <a:srgbClr val="002060"/>
                </a:solidFill>
                <a:latin typeface="Times New Roman" panose="02020603050405020304" pitchFamily="18" charset="0"/>
                <a:cs typeface="Times New Roman" panose="02020603050405020304" pitchFamily="18" charset="0"/>
              </a:rPr>
              <a:t>Cesta ven – předplatné?</a:t>
            </a:r>
          </a:p>
        </p:txBody>
      </p:sp>
      <p:sp>
        <p:nvSpPr>
          <p:cNvPr id="6" name="Nadpis 5"/>
          <p:cNvSpPr>
            <a:spLocks noGrp="1"/>
          </p:cNvSpPr>
          <p:nvPr>
            <p:ph type="title"/>
          </p:nvPr>
        </p:nvSpPr>
        <p:spPr>
          <a:xfrm>
            <a:off x="179512" y="195486"/>
            <a:ext cx="5328592" cy="507703"/>
          </a:xfrm>
        </p:spPr>
        <p:txBody>
          <a:bodyPr/>
          <a:lstStyle/>
          <a:p>
            <a:r>
              <a:rPr lang="cs-CZ" dirty="0"/>
              <a:t>Princip sociálních sítí</a:t>
            </a:r>
          </a:p>
        </p:txBody>
      </p:sp>
    </p:spTree>
    <p:extLst>
      <p:ext uri="{BB962C8B-B14F-4D97-AF65-F5344CB8AC3E}">
        <p14:creationId xmlns:p14="http://schemas.microsoft.com/office/powerpoint/2010/main" val="3549598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1059582"/>
            <a:ext cx="8280920" cy="3024336"/>
          </a:xfrm>
          <a:prstGeom prst="rect">
            <a:avLst/>
          </a:prstGeom>
        </p:spPr>
        <p:txBody>
          <a:bodyPr>
            <a:noAutofit/>
          </a:bodyPr>
          <a:lstStyle/>
          <a:p>
            <a:r>
              <a:rPr lang="cs-CZ" sz="2200" dirty="0">
                <a:solidFill>
                  <a:srgbClr val="002060"/>
                </a:solidFill>
              </a:rPr>
              <a:t>Komunikace musí být </a:t>
            </a:r>
            <a:r>
              <a:rPr lang="cs-CZ" sz="2200" b="1" dirty="0">
                <a:solidFill>
                  <a:srgbClr val="002060"/>
                </a:solidFill>
              </a:rPr>
              <a:t>koncepční</a:t>
            </a:r>
            <a:r>
              <a:rPr lang="cs-CZ" sz="2200" dirty="0">
                <a:solidFill>
                  <a:srgbClr val="002060"/>
                </a:solidFill>
              </a:rPr>
              <a:t> a </a:t>
            </a:r>
            <a:r>
              <a:rPr lang="cs-CZ" sz="2200" b="1" dirty="0">
                <a:solidFill>
                  <a:srgbClr val="002060"/>
                </a:solidFill>
              </a:rPr>
              <a:t>konzistentní</a:t>
            </a:r>
            <a:r>
              <a:rPr lang="cs-CZ" sz="2200" dirty="0">
                <a:solidFill>
                  <a:srgbClr val="002060"/>
                </a:solidFill>
              </a:rPr>
              <a:t> - často je to v praxi spíše “</a:t>
            </a:r>
            <a:r>
              <a:rPr lang="cs-CZ" sz="2200" b="1" dirty="0">
                <a:solidFill>
                  <a:srgbClr val="002060"/>
                </a:solidFill>
              </a:rPr>
              <a:t>Co dáme zítra na FB?</a:t>
            </a:r>
            <a:r>
              <a:rPr lang="cs-CZ" sz="2200" dirty="0">
                <a:solidFill>
                  <a:srgbClr val="002060"/>
                </a:solidFill>
              </a:rPr>
              <a:t>” nebo “Mají to všichni, tak my taky.”</a:t>
            </a:r>
          </a:p>
          <a:p>
            <a:endParaRPr lang="cs-CZ" sz="2200" dirty="0">
              <a:solidFill>
                <a:srgbClr val="002060"/>
              </a:solidFill>
            </a:endParaRPr>
          </a:p>
          <a:p>
            <a:r>
              <a:rPr lang="cs-CZ" sz="2200" dirty="0">
                <a:solidFill>
                  <a:srgbClr val="002060"/>
                </a:solidFill>
              </a:rPr>
              <a:t>Musíme znát naši </a:t>
            </a:r>
            <a:r>
              <a:rPr lang="cs-CZ" sz="2200" b="1" dirty="0">
                <a:solidFill>
                  <a:srgbClr val="002060"/>
                </a:solidFill>
              </a:rPr>
              <a:t>celkovou marketingovou strategii</a:t>
            </a:r>
            <a:r>
              <a:rPr lang="cs-CZ" sz="2200" dirty="0">
                <a:solidFill>
                  <a:srgbClr val="002060"/>
                </a:solidFill>
              </a:rPr>
              <a:t>, musíme znát své zákazníky, musíme znát naši komunikační strategii, ta má off-line a on-line část, pak teprve řešíme, jak do toho všeho zapadají sociální sítě.</a:t>
            </a:r>
          </a:p>
          <a:p>
            <a:endParaRPr lang="cs-CZ" altLang="cs-CZ" sz="22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Role sociálních sítí v komunikaci</a:t>
            </a:r>
          </a:p>
        </p:txBody>
      </p:sp>
    </p:spTree>
    <p:extLst>
      <p:ext uri="{BB962C8B-B14F-4D97-AF65-F5344CB8AC3E}">
        <p14:creationId xmlns:p14="http://schemas.microsoft.com/office/powerpoint/2010/main" val="32629371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400" dirty="0">
                <a:solidFill>
                  <a:srgbClr val="002060"/>
                </a:solidFill>
                <a:hlinkClick r:id="rId3"/>
              </a:rPr>
              <a:t>„</a:t>
            </a:r>
            <a:r>
              <a:rPr lang="cs-CZ" sz="2400" i="1" dirty="0">
                <a:solidFill>
                  <a:srgbClr val="002060"/>
                </a:solidFill>
                <a:hlinkClick r:id="rId3"/>
              </a:rPr>
              <a:t>Instagram</a:t>
            </a:r>
            <a:r>
              <a:rPr lang="cs-CZ" sz="2400" i="1" dirty="0">
                <a:solidFill>
                  <a:srgbClr val="002060"/>
                </a:solidFill>
              </a:rPr>
              <a:t> je bezplatná aplikace pro sdílení fotek a videí, která je dostupná pro zařízení iPhone a Android. Lidé můžou do naší služby nahrát fotky a videa a pak se o ně podělit se svými sledujícími nebo s vybranou skupinou přátel. Můžou si taky prohlížet, komentovat a označovat jako To se mi líbí příspěvky, které na Instagramu zveřejnili jejich přátelé. Účet si může vytvořit kdokoli starší 13 let. Stačí zaregistrovat e-mailovou adresu a vybrat uživatelské jméno.“</a:t>
            </a:r>
          </a:p>
          <a:p>
            <a:r>
              <a:rPr lang="cs-CZ" sz="2400" dirty="0">
                <a:solidFill>
                  <a:srgbClr val="002060"/>
                </a:solidFill>
              </a:rPr>
              <a:t>Druhá sociální síť skupiny Meta od 2012. </a:t>
            </a:r>
          </a:p>
          <a:p>
            <a:r>
              <a:rPr lang="cs-CZ" sz="2400" dirty="0">
                <a:solidFill>
                  <a:srgbClr val="002060"/>
                </a:solidFill>
              </a:rPr>
              <a:t>Zaměřena </a:t>
            </a:r>
            <a:r>
              <a:rPr lang="cs-CZ" sz="2400" b="1" dirty="0">
                <a:solidFill>
                  <a:srgbClr val="002060"/>
                </a:solidFill>
              </a:rPr>
              <a:t>vizuálně – foto, video</a:t>
            </a:r>
            <a:r>
              <a:rPr lang="cs-CZ" sz="2400" dirty="0">
                <a:solidFill>
                  <a:srgbClr val="002060"/>
                </a:solidFill>
              </a:rPr>
              <a:t>.</a:t>
            </a:r>
          </a:p>
          <a:p>
            <a:endParaRPr lang="cs-CZ" altLang="cs-CZ" sz="24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5328592" cy="507703"/>
          </a:xfrm>
        </p:spPr>
        <p:txBody>
          <a:bodyPr/>
          <a:lstStyle/>
          <a:p>
            <a:r>
              <a:rPr lang="cs-CZ" dirty="0"/>
              <a:t>1 Instagram</a:t>
            </a:r>
          </a:p>
        </p:txBody>
      </p:sp>
    </p:spTree>
    <p:extLst>
      <p:ext uri="{BB962C8B-B14F-4D97-AF65-F5344CB8AC3E}">
        <p14:creationId xmlns:p14="http://schemas.microsoft.com/office/powerpoint/2010/main" val="34861988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424936" cy="3024336"/>
          </a:xfrm>
          <a:prstGeom prst="rect">
            <a:avLst/>
          </a:prstGeom>
        </p:spPr>
        <p:txBody>
          <a:bodyPr>
            <a:noAutofit/>
          </a:bodyPr>
          <a:lstStyle/>
          <a:p>
            <a:r>
              <a:rPr lang="cs-CZ" altLang="cs-CZ" sz="2200" dirty="0">
                <a:solidFill>
                  <a:srgbClr val="002060"/>
                </a:solidFill>
                <a:latin typeface="Times New Roman" panose="02020603050405020304" pitchFamily="18" charset="0"/>
                <a:cs typeface="Times New Roman" panose="02020603050405020304" pitchFamily="18" charset="0"/>
              </a:rPr>
              <a:t>Instagram je pouze vizuál + trochu textu, Facebook má klidně pouze text, pocity a jiné.</a:t>
            </a:r>
          </a:p>
          <a:p>
            <a:r>
              <a:rPr lang="cs-CZ" altLang="cs-CZ" sz="2200" dirty="0">
                <a:solidFill>
                  <a:srgbClr val="002060"/>
                </a:solidFill>
                <a:latin typeface="Times New Roman" panose="02020603050405020304" pitchFamily="18" charset="0"/>
                <a:cs typeface="Times New Roman" panose="02020603050405020304" pitchFamily="18" charset="0"/>
              </a:rPr>
              <a:t>Profilům dáváme </a:t>
            </a:r>
            <a:r>
              <a:rPr lang="cs-CZ" altLang="cs-CZ" sz="2200" dirty="0" err="1">
                <a:solidFill>
                  <a:srgbClr val="002060"/>
                </a:solidFill>
                <a:latin typeface="Times New Roman" panose="02020603050405020304" pitchFamily="18" charset="0"/>
                <a:cs typeface="Times New Roman" panose="02020603050405020304" pitchFamily="18" charset="0"/>
              </a:rPr>
              <a:t>Follow</a:t>
            </a:r>
            <a:r>
              <a:rPr lang="cs-CZ" altLang="cs-CZ" sz="2200" dirty="0">
                <a:solidFill>
                  <a:srgbClr val="002060"/>
                </a:solidFill>
                <a:latin typeface="Times New Roman" panose="02020603050405020304" pitchFamily="18" charset="0"/>
                <a:cs typeface="Times New Roman" panose="02020603050405020304" pitchFamily="18" charset="0"/>
              </a:rPr>
              <a:t>. </a:t>
            </a:r>
          </a:p>
          <a:p>
            <a:r>
              <a:rPr lang="cs-CZ" altLang="cs-CZ" sz="2200" dirty="0">
                <a:solidFill>
                  <a:srgbClr val="002060"/>
                </a:solidFill>
                <a:latin typeface="Times New Roman" panose="02020603050405020304" pitchFamily="18" charset="0"/>
                <a:cs typeface="Times New Roman" panose="02020603050405020304" pitchFamily="18" charset="0"/>
              </a:rPr>
              <a:t>Instagram filtry, editace foto a video.</a:t>
            </a:r>
          </a:p>
          <a:p>
            <a:r>
              <a:rPr lang="cs-CZ" altLang="cs-CZ" sz="2200" dirty="0" err="1">
                <a:solidFill>
                  <a:srgbClr val="002060"/>
                </a:solidFill>
                <a:latin typeface="Times New Roman" panose="02020603050405020304" pitchFamily="18" charset="0"/>
                <a:cs typeface="Times New Roman" panose="02020603050405020304" pitchFamily="18" charset="0"/>
              </a:rPr>
              <a:t>Feed</a:t>
            </a:r>
            <a:r>
              <a:rPr lang="cs-CZ" altLang="cs-CZ" sz="2200" dirty="0">
                <a:solidFill>
                  <a:srgbClr val="002060"/>
                </a:solidFill>
                <a:latin typeface="Times New Roman" panose="02020603050405020304" pitchFamily="18" charset="0"/>
                <a:cs typeface="Times New Roman" panose="02020603050405020304" pitchFamily="18" charset="0"/>
              </a:rPr>
              <a:t> (jiný algoritmus), </a:t>
            </a:r>
            <a:r>
              <a:rPr lang="cs-CZ" altLang="cs-CZ" sz="2200" dirty="0" err="1">
                <a:solidFill>
                  <a:srgbClr val="002060"/>
                </a:solidFill>
                <a:latin typeface="Times New Roman" panose="02020603050405020304" pitchFamily="18" charset="0"/>
                <a:cs typeface="Times New Roman" panose="02020603050405020304" pitchFamily="18" charset="0"/>
              </a:rPr>
              <a:t>Stories</a:t>
            </a:r>
            <a:r>
              <a:rPr lang="cs-CZ" altLang="cs-CZ" sz="2200" dirty="0">
                <a:solidFill>
                  <a:srgbClr val="002060"/>
                </a:solidFill>
                <a:latin typeface="Times New Roman" panose="02020603050405020304" pitchFamily="18" charset="0"/>
                <a:cs typeface="Times New Roman" panose="02020603050405020304" pitchFamily="18" charset="0"/>
              </a:rPr>
              <a:t> (zmizí), </a:t>
            </a:r>
            <a:r>
              <a:rPr lang="cs-CZ" altLang="cs-CZ" sz="2200" dirty="0" err="1">
                <a:solidFill>
                  <a:srgbClr val="002060"/>
                </a:solidFill>
                <a:latin typeface="Times New Roman" panose="02020603050405020304" pitchFamily="18" charset="0"/>
                <a:cs typeface="Times New Roman" panose="02020603050405020304" pitchFamily="18" charset="0"/>
              </a:rPr>
              <a:t>Reels</a:t>
            </a:r>
            <a:r>
              <a:rPr lang="cs-CZ" altLang="cs-CZ" sz="2200" dirty="0">
                <a:solidFill>
                  <a:srgbClr val="002060"/>
                </a:solidFill>
                <a:latin typeface="Times New Roman" panose="02020603050405020304" pitchFamily="18" charset="0"/>
                <a:cs typeface="Times New Roman" panose="02020603050405020304" pitchFamily="18" charset="0"/>
              </a:rPr>
              <a:t> (krátká videa ala </a:t>
            </a:r>
            <a:r>
              <a:rPr lang="cs-CZ" altLang="cs-CZ" sz="2200" dirty="0" err="1">
                <a:solidFill>
                  <a:srgbClr val="002060"/>
                </a:solidFill>
                <a:latin typeface="Times New Roman" panose="02020603050405020304" pitchFamily="18" charset="0"/>
                <a:cs typeface="Times New Roman" panose="02020603050405020304" pitchFamily="18" charset="0"/>
              </a:rPr>
              <a:t>TikTok</a:t>
            </a:r>
            <a:r>
              <a:rPr lang="cs-CZ" altLang="cs-CZ" sz="2200" dirty="0">
                <a:solidFill>
                  <a:srgbClr val="002060"/>
                </a:solidFill>
                <a:latin typeface="Times New Roman" panose="02020603050405020304" pitchFamily="18" charset="0"/>
                <a:cs typeface="Times New Roman" panose="02020603050405020304" pitchFamily="18" charset="0"/>
              </a:rPr>
              <a:t>), Live. Zprávy, Shop, </a:t>
            </a:r>
            <a:r>
              <a:rPr lang="cs-CZ" altLang="cs-CZ" sz="2200" dirty="0" err="1">
                <a:solidFill>
                  <a:srgbClr val="002060"/>
                </a:solidFill>
                <a:latin typeface="Times New Roman" panose="02020603050405020304" pitchFamily="18" charset="0"/>
                <a:cs typeface="Times New Roman" panose="02020603050405020304" pitchFamily="18" charset="0"/>
              </a:rPr>
              <a:t>Discover</a:t>
            </a:r>
            <a:r>
              <a:rPr lang="cs-CZ" altLang="cs-CZ" sz="2200" dirty="0">
                <a:solidFill>
                  <a:srgbClr val="002060"/>
                </a:solidFill>
                <a:latin typeface="Times New Roman" panose="02020603050405020304" pitchFamily="18" charset="0"/>
                <a:cs typeface="Times New Roman" panose="02020603050405020304" pitchFamily="18" charset="0"/>
              </a:rPr>
              <a:t>.</a:t>
            </a:r>
          </a:p>
          <a:p>
            <a:r>
              <a:rPr lang="cs-CZ" altLang="cs-CZ" sz="2200" dirty="0">
                <a:solidFill>
                  <a:srgbClr val="002060"/>
                </a:solidFill>
                <a:latin typeface="Times New Roman" panose="02020603050405020304" pitchFamily="18" charset="0"/>
                <a:cs typeface="Times New Roman" panose="02020603050405020304" pitchFamily="18" charset="0"/>
              </a:rPr>
              <a:t>Oproti Facebooku je Instagram více zaměřený na lidi a jejich interakci, snadné sdílení (nereálných) vizuálů. Přitahuje jinou cílovku.</a:t>
            </a:r>
          </a:p>
          <a:p>
            <a:endParaRPr lang="cs-CZ" altLang="cs-CZ" sz="2200" dirty="0">
              <a:solidFill>
                <a:srgbClr val="002060"/>
              </a:solidFill>
              <a:latin typeface="Times New Roman" panose="02020603050405020304" pitchFamily="18" charset="0"/>
              <a:cs typeface="Times New Roman" panose="02020603050405020304" pitchFamily="18" charset="0"/>
            </a:endParaRPr>
          </a:p>
          <a:p>
            <a:r>
              <a:rPr lang="cs-CZ" altLang="cs-CZ" sz="2200" dirty="0">
                <a:solidFill>
                  <a:srgbClr val="002060"/>
                </a:solidFill>
                <a:latin typeface="Times New Roman" panose="02020603050405020304" pitchFamily="18" charset="0"/>
                <a:cs typeface="Times New Roman" panose="02020603050405020304" pitchFamily="18" charset="0"/>
              </a:rPr>
              <a:t>Liší se tedy typy příspěvků a publika = jiné nástroje.</a:t>
            </a:r>
          </a:p>
          <a:p>
            <a:endParaRPr lang="cs-CZ" altLang="cs-CZ" sz="2200" dirty="0">
              <a:solidFill>
                <a:srgbClr val="002060"/>
              </a:solidFill>
              <a:latin typeface="Times New Roman" panose="02020603050405020304" pitchFamily="18" charset="0"/>
              <a:cs typeface="Times New Roman" panose="02020603050405020304" pitchFamily="18" charset="0"/>
            </a:endParaRPr>
          </a:p>
          <a:p>
            <a:endParaRPr lang="cs-CZ" altLang="cs-CZ" sz="22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Co je jiné?</a:t>
            </a:r>
          </a:p>
        </p:txBody>
      </p:sp>
    </p:spTree>
    <p:extLst>
      <p:ext uri="{BB962C8B-B14F-4D97-AF65-F5344CB8AC3E}">
        <p14:creationId xmlns:p14="http://schemas.microsoft.com/office/powerpoint/2010/main" val="6187926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5328592" cy="507703"/>
          </a:xfrm>
        </p:spPr>
        <p:txBody>
          <a:bodyPr/>
          <a:lstStyle/>
          <a:p>
            <a:r>
              <a:rPr lang="cs-CZ" dirty="0"/>
              <a:t>Instagram demografie</a:t>
            </a:r>
          </a:p>
        </p:txBody>
      </p:sp>
      <p:pic>
        <p:nvPicPr>
          <p:cNvPr id="4" name="Obrázek 3">
            <a:extLst>
              <a:ext uri="{FF2B5EF4-FFF2-40B4-BE49-F238E27FC236}">
                <a16:creationId xmlns:a16="http://schemas.microsoft.com/office/drawing/2014/main" id="{E5E2320E-811B-32A0-C36E-74D04BBA087F}"/>
              </a:ext>
            </a:extLst>
          </p:cNvPr>
          <p:cNvPicPr>
            <a:picLocks noChangeAspect="1"/>
          </p:cNvPicPr>
          <p:nvPr/>
        </p:nvPicPr>
        <p:blipFill>
          <a:blip r:embed="rId3"/>
          <a:stretch>
            <a:fillRect/>
          </a:stretch>
        </p:blipFill>
        <p:spPr>
          <a:xfrm>
            <a:off x="827584" y="771550"/>
            <a:ext cx="6830378" cy="3900755"/>
          </a:xfrm>
          <a:prstGeom prst="rect">
            <a:avLst/>
          </a:prstGeom>
        </p:spPr>
      </p:pic>
    </p:spTree>
    <p:extLst>
      <p:ext uri="{BB962C8B-B14F-4D97-AF65-F5344CB8AC3E}">
        <p14:creationId xmlns:p14="http://schemas.microsoft.com/office/powerpoint/2010/main" val="7287141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1059582"/>
            <a:ext cx="8280920" cy="3024336"/>
          </a:xfrm>
          <a:prstGeom prst="rect">
            <a:avLst/>
          </a:prstGeom>
        </p:spPr>
        <p:txBody>
          <a:bodyPr>
            <a:noAutofit/>
          </a:bodyPr>
          <a:lstStyle/>
          <a:p>
            <a:r>
              <a:rPr lang="cs-CZ" sz="2200" dirty="0">
                <a:solidFill>
                  <a:srgbClr val="002060"/>
                </a:solidFill>
              </a:rPr>
              <a:t>Mladší cílovka – komunikuji jiné věci, komunikuji jinak.</a:t>
            </a:r>
          </a:p>
          <a:p>
            <a:r>
              <a:rPr lang="cs-CZ" altLang="cs-CZ" sz="2200" dirty="0">
                <a:solidFill>
                  <a:srgbClr val="002060"/>
                </a:solidFill>
                <a:latin typeface="Times New Roman" panose="02020603050405020304" pitchFamily="18" charset="0"/>
                <a:cs typeface="Times New Roman" panose="02020603050405020304" pitchFamily="18" charset="0"/>
              </a:rPr>
              <a:t>Jiný typ obsahu – méně textu, skupin, </a:t>
            </a:r>
            <a:r>
              <a:rPr lang="cs-CZ" altLang="cs-CZ" sz="2200" dirty="0" err="1">
                <a:solidFill>
                  <a:srgbClr val="002060"/>
                </a:solidFill>
                <a:latin typeface="Times New Roman" panose="02020603050405020304" pitchFamily="18" charset="0"/>
                <a:cs typeface="Times New Roman" panose="02020603050405020304" pitchFamily="18" charset="0"/>
              </a:rPr>
              <a:t>marketplacu</a:t>
            </a:r>
            <a:r>
              <a:rPr lang="cs-CZ" altLang="cs-CZ" sz="2200" dirty="0">
                <a:solidFill>
                  <a:srgbClr val="002060"/>
                </a:solidFill>
                <a:latin typeface="Times New Roman" panose="02020603050405020304" pitchFamily="18" charset="0"/>
                <a:cs typeface="Times New Roman" panose="02020603050405020304" pitchFamily="18" charset="0"/>
              </a:rPr>
              <a:t>, více vizuální zábavy, funguje </a:t>
            </a:r>
            <a:r>
              <a:rPr lang="cs-CZ" altLang="cs-CZ" sz="2200" dirty="0" err="1">
                <a:solidFill>
                  <a:srgbClr val="002060"/>
                </a:solidFill>
                <a:latin typeface="Times New Roman" panose="02020603050405020304" pitchFamily="18" charset="0"/>
                <a:cs typeface="Times New Roman" panose="02020603050405020304" pitchFamily="18" charset="0"/>
              </a:rPr>
              <a:t>brand</a:t>
            </a:r>
            <a:r>
              <a:rPr lang="cs-CZ" altLang="cs-CZ" sz="2200" dirty="0">
                <a:solidFill>
                  <a:srgbClr val="002060"/>
                </a:solidFill>
                <a:latin typeface="Times New Roman" panose="02020603050405020304" pitchFamily="18" charset="0"/>
                <a:cs typeface="Times New Roman" panose="02020603050405020304" pitchFamily="18" charset="0"/>
              </a:rPr>
              <a:t> </a:t>
            </a:r>
            <a:r>
              <a:rPr lang="cs-CZ" altLang="cs-CZ" sz="2200" dirty="0" err="1">
                <a:solidFill>
                  <a:srgbClr val="002060"/>
                </a:solidFill>
                <a:latin typeface="Times New Roman" panose="02020603050405020304" pitchFamily="18" charset="0"/>
                <a:cs typeface="Times New Roman" panose="02020603050405020304" pitchFamily="18" charset="0"/>
              </a:rPr>
              <a:t>building</a:t>
            </a:r>
            <a:r>
              <a:rPr lang="cs-CZ" altLang="cs-CZ" sz="2200" dirty="0">
                <a:solidFill>
                  <a:srgbClr val="002060"/>
                </a:solidFill>
                <a:latin typeface="Times New Roman" panose="02020603050405020304" pitchFamily="18" charset="0"/>
                <a:cs typeface="Times New Roman" panose="02020603050405020304" pitchFamily="18" charset="0"/>
              </a:rPr>
              <a:t>, vizuály produktů.</a:t>
            </a:r>
          </a:p>
          <a:p>
            <a:r>
              <a:rPr lang="cs-CZ" altLang="cs-CZ" sz="2200" dirty="0">
                <a:solidFill>
                  <a:srgbClr val="002060"/>
                </a:solidFill>
                <a:latin typeface="Times New Roman" panose="02020603050405020304" pitchFamily="18" charset="0"/>
                <a:cs typeface="Times New Roman" panose="02020603050405020304" pitchFamily="18" charset="0"/>
              </a:rPr>
              <a:t>Jiný </a:t>
            </a:r>
            <a:r>
              <a:rPr lang="cs-CZ" altLang="cs-CZ" sz="2200" dirty="0" err="1">
                <a:solidFill>
                  <a:srgbClr val="002060"/>
                </a:solidFill>
                <a:latin typeface="Times New Roman" panose="02020603050405020304" pitchFamily="18" charset="0"/>
                <a:cs typeface="Times New Roman" panose="02020603050405020304" pitchFamily="18" charset="0"/>
              </a:rPr>
              <a:t>engagement</a:t>
            </a:r>
            <a:r>
              <a:rPr lang="cs-CZ" altLang="cs-CZ" sz="2200" dirty="0">
                <a:solidFill>
                  <a:srgbClr val="002060"/>
                </a:solidFill>
                <a:latin typeface="Times New Roman" panose="02020603050405020304" pitchFamily="18" charset="0"/>
                <a:cs typeface="Times New Roman" panose="02020603050405020304" pitchFamily="18" charset="0"/>
              </a:rPr>
              <a:t> – reakce, </a:t>
            </a:r>
            <a:r>
              <a:rPr lang="cs-CZ" altLang="cs-CZ" sz="2200" dirty="0" err="1">
                <a:solidFill>
                  <a:srgbClr val="002060"/>
                </a:solidFill>
                <a:latin typeface="Times New Roman" panose="02020603050405020304" pitchFamily="18" charset="0"/>
                <a:cs typeface="Times New Roman" panose="02020603050405020304" pitchFamily="18" charset="0"/>
              </a:rPr>
              <a:t>komenty</a:t>
            </a:r>
            <a:r>
              <a:rPr lang="cs-CZ" altLang="cs-CZ" sz="2200" dirty="0">
                <a:solidFill>
                  <a:srgbClr val="002060"/>
                </a:solidFill>
                <a:latin typeface="Times New Roman" panose="02020603050405020304" pitchFamily="18" charset="0"/>
                <a:cs typeface="Times New Roman" panose="02020603050405020304" pitchFamily="18" charset="0"/>
              </a:rPr>
              <a:t>, sdílení, CTR, strávený čas. (</a:t>
            </a:r>
            <a:r>
              <a:rPr lang="cs-CZ" altLang="cs-CZ" sz="2200" dirty="0" err="1">
                <a:solidFill>
                  <a:srgbClr val="002060"/>
                </a:solidFill>
                <a:latin typeface="Times New Roman" panose="02020603050405020304" pitchFamily="18" charset="0"/>
                <a:cs typeface="Times New Roman" panose="02020603050405020304" pitchFamily="18" charset="0"/>
              </a:rPr>
              <a:t>save</a:t>
            </a:r>
            <a:r>
              <a:rPr lang="cs-CZ" altLang="cs-CZ" sz="2200" dirty="0">
                <a:solidFill>
                  <a:srgbClr val="002060"/>
                </a:solidFill>
                <a:latin typeface="Times New Roman" panose="02020603050405020304" pitchFamily="18" charset="0"/>
                <a:cs typeface="Times New Roman" panose="02020603050405020304" pitchFamily="18" charset="0"/>
              </a:rPr>
              <a:t> post, </a:t>
            </a:r>
            <a:r>
              <a:rPr lang="cs-CZ" altLang="cs-CZ" sz="2200" dirty="0" err="1">
                <a:solidFill>
                  <a:srgbClr val="002060"/>
                </a:solidFill>
                <a:latin typeface="Times New Roman" panose="02020603050405020304" pitchFamily="18" charset="0"/>
                <a:cs typeface="Times New Roman" panose="02020603050405020304" pitchFamily="18" charset="0"/>
              </a:rPr>
              <a:t>tap</a:t>
            </a:r>
            <a:r>
              <a:rPr lang="cs-CZ" altLang="cs-CZ" sz="2200" dirty="0">
                <a:solidFill>
                  <a:srgbClr val="002060"/>
                </a:solidFill>
                <a:latin typeface="Times New Roman" panose="02020603050405020304" pitchFamily="18" charset="0"/>
                <a:cs typeface="Times New Roman" panose="02020603050405020304" pitchFamily="18" charset="0"/>
              </a:rPr>
              <a:t> on profile)</a:t>
            </a:r>
          </a:p>
          <a:p>
            <a:r>
              <a:rPr lang="cs-CZ" altLang="cs-CZ" sz="2200" dirty="0">
                <a:solidFill>
                  <a:srgbClr val="002060"/>
                </a:solidFill>
                <a:latin typeface="Times New Roman" panose="02020603050405020304" pitchFamily="18" charset="0"/>
                <a:cs typeface="Times New Roman" panose="02020603050405020304" pitchFamily="18" charset="0"/>
              </a:rPr>
              <a:t>Vhodné pro trochu jiná odvětví – tzv. „Instagram </a:t>
            </a:r>
            <a:r>
              <a:rPr lang="cs-CZ" altLang="cs-CZ" sz="2200" dirty="0" err="1">
                <a:solidFill>
                  <a:srgbClr val="002060"/>
                </a:solidFill>
                <a:latin typeface="Times New Roman" panose="02020603050405020304" pitchFamily="18" charset="0"/>
                <a:cs typeface="Times New Roman" panose="02020603050405020304" pitchFamily="18" charset="0"/>
              </a:rPr>
              <a:t>ready</a:t>
            </a:r>
            <a:r>
              <a:rPr lang="cs-CZ" altLang="cs-CZ" sz="2200" dirty="0">
                <a:solidFill>
                  <a:srgbClr val="002060"/>
                </a:solidFill>
                <a:latin typeface="Times New Roman" panose="02020603050405020304" pitchFamily="18" charset="0"/>
                <a:cs typeface="Times New Roman" panose="02020603050405020304" pitchFamily="18" charset="0"/>
              </a:rPr>
              <a:t> produkty“, zdraví a krása, móda a doplňky, jídlo a gastro, cestování.</a:t>
            </a:r>
          </a:p>
          <a:p>
            <a:r>
              <a:rPr lang="cs-CZ" altLang="cs-CZ" sz="2200" dirty="0">
                <a:solidFill>
                  <a:srgbClr val="002060"/>
                </a:solidFill>
                <a:latin typeface="Times New Roman" panose="02020603050405020304" pitchFamily="18" charset="0"/>
                <a:cs typeface="Times New Roman" panose="02020603050405020304" pitchFamily="18" charset="0"/>
              </a:rPr>
              <a:t>Reklamní platforma je propojená – můžu mít kampaň na obou platformách zároveň. </a:t>
            </a:r>
          </a:p>
        </p:txBody>
      </p:sp>
      <p:sp>
        <p:nvSpPr>
          <p:cNvPr id="6" name="Nadpis 5"/>
          <p:cNvSpPr>
            <a:spLocks noGrp="1"/>
          </p:cNvSpPr>
          <p:nvPr>
            <p:ph type="title"/>
          </p:nvPr>
        </p:nvSpPr>
        <p:spPr>
          <a:xfrm>
            <a:off x="179512" y="195486"/>
            <a:ext cx="4392488" cy="507703"/>
          </a:xfrm>
        </p:spPr>
        <p:txBody>
          <a:bodyPr/>
          <a:lstStyle/>
          <a:p>
            <a:r>
              <a:rPr lang="cs-CZ" dirty="0"/>
              <a:t>Instagram pro firmy</a:t>
            </a:r>
          </a:p>
        </p:txBody>
      </p:sp>
    </p:spTree>
    <p:extLst>
      <p:ext uri="{BB962C8B-B14F-4D97-AF65-F5344CB8AC3E}">
        <p14:creationId xmlns:p14="http://schemas.microsoft.com/office/powerpoint/2010/main" val="15183197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1059582"/>
            <a:ext cx="8280920" cy="3024336"/>
          </a:xfrm>
          <a:prstGeom prst="rect">
            <a:avLst/>
          </a:prstGeom>
        </p:spPr>
        <p:txBody>
          <a:bodyPr>
            <a:noAutofit/>
          </a:bodyPr>
          <a:lstStyle/>
          <a:p>
            <a:r>
              <a:rPr lang="cs-CZ" sz="2200" dirty="0">
                <a:solidFill>
                  <a:srgbClr val="002060"/>
                </a:solidFill>
              </a:rPr>
              <a:t>„</a:t>
            </a:r>
            <a:r>
              <a:rPr lang="cs-CZ" sz="2200" i="1" dirty="0">
                <a:solidFill>
                  <a:srgbClr val="002060"/>
                </a:solidFill>
                <a:hlinkClick r:id="rId3"/>
              </a:rPr>
              <a:t>LinkedIn</a:t>
            </a:r>
            <a:r>
              <a:rPr lang="cs-CZ" sz="2200" i="1" dirty="0">
                <a:solidFill>
                  <a:srgbClr val="002060"/>
                </a:solidFill>
              </a:rPr>
              <a:t> je celosvětově největší profesní síť na internetu. Na LinkedIn můžete najít tu správnou práci nebo stáž, navázat a posílit profesní vztahy a získat dovednosti, které potřebujete, abyste uspěli ve své kariéře</a:t>
            </a:r>
            <a:r>
              <a:rPr lang="cs-CZ" sz="2200" dirty="0">
                <a:solidFill>
                  <a:srgbClr val="002060"/>
                </a:solidFill>
              </a:rPr>
              <a:t>.“</a:t>
            </a:r>
          </a:p>
          <a:p>
            <a:r>
              <a:rPr lang="cs-CZ" sz="2200" dirty="0">
                <a:solidFill>
                  <a:srgbClr val="002060"/>
                </a:solidFill>
              </a:rPr>
              <a:t>Vlastní Microsoft. Primárně profesní síť – ne zábavní! </a:t>
            </a:r>
          </a:p>
          <a:p>
            <a:r>
              <a:rPr lang="cs-CZ" sz="2200" dirty="0">
                <a:solidFill>
                  <a:srgbClr val="002060"/>
                </a:solidFill>
              </a:rPr>
              <a:t>Starší cílová skupina. Špičky daných oborů, majitelé společností, manažeři, specialisti, freelanceři, HR, profily „zaměstnanců“.</a:t>
            </a:r>
          </a:p>
          <a:p>
            <a:r>
              <a:rPr lang="cs-CZ" sz="2200" dirty="0">
                <a:solidFill>
                  <a:srgbClr val="002060"/>
                </a:solidFill>
              </a:rPr>
              <a:t>Profil ale máme i pokud chceme změnit zaměstnání, studenti hledající brigádu, pokud hledáme práci po rodičovské dovolené apod.</a:t>
            </a:r>
          </a:p>
          <a:p>
            <a:endParaRPr lang="cs-CZ" altLang="cs-CZ" sz="22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6552728" cy="507703"/>
          </a:xfrm>
        </p:spPr>
        <p:txBody>
          <a:bodyPr/>
          <a:lstStyle/>
          <a:p>
            <a:r>
              <a:rPr lang="cs-CZ" dirty="0"/>
              <a:t>2 LinkedIn (</a:t>
            </a:r>
            <a:r>
              <a:rPr lang="cs-CZ" dirty="0" err="1"/>
              <a:t>Linkedin</a:t>
            </a:r>
            <a:r>
              <a:rPr lang="cs-CZ" dirty="0"/>
              <a:t>, </a:t>
            </a:r>
            <a:r>
              <a:rPr lang="cs-CZ" dirty="0" err="1"/>
              <a:t>Linkdin</a:t>
            </a:r>
            <a:r>
              <a:rPr lang="cs-CZ" dirty="0"/>
              <a:t>, </a:t>
            </a:r>
            <a:r>
              <a:rPr lang="cs-CZ" dirty="0" err="1"/>
              <a:t>Linkin</a:t>
            </a:r>
            <a:r>
              <a:rPr lang="cs-CZ" dirty="0"/>
              <a:t>, </a:t>
            </a:r>
            <a:r>
              <a:rPr lang="cs-CZ" dirty="0" err="1"/>
              <a:t>Linked</a:t>
            </a:r>
            <a:r>
              <a:rPr lang="cs-CZ" dirty="0"/>
              <a:t>…)</a:t>
            </a:r>
          </a:p>
        </p:txBody>
      </p:sp>
    </p:spTree>
    <p:extLst>
      <p:ext uri="{BB962C8B-B14F-4D97-AF65-F5344CB8AC3E}">
        <p14:creationId xmlns:p14="http://schemas.microsoft.com/office/powerpoint/2010/main" val="23792215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287524" y="843558"/>
            <a:ext cx="8532948" cy="3024336"/>
          </a:xfrm>
          <a:prstGeom prst="rect">
            <a:avLst/>
          </a:prstGeom>
        </p:spPr>
        <p:txBody>
          <a:bodyPr>
            <a:noAutofit/>
          </a:bodyPr>
          <a:lstStyle/>
          <a:p>
            <a:r>
              <a:rPr lang="cs-CZ" sz="2000" dirty="0">
                <a:solidFill>
                  <a:srgbClr val="002060"/>
                </a:solidFill>
              </a:rPr>
              <a:t>Chceme se „prodat“ – vybíráme relevantní informace!</a:t>
            </a:r>
          </a:p>
          <a:p>
            <a:r>
              <a:rPr lang="cs-CZ" sz="2000" dirty="0">
                <a:solidFill>
                  <a:srgbClr val="002060"/>
                </a:solidFill>
              </a:rPr>
              <a:t>Jiný profil, než na zábavních sítích – vyplňujeme více informací – </a:t>
            </a:r>
            <a:r>
              <a:rPr lang="cs-CZ" sz="2000" dirty="0" err="1">
                <a:solidFill>
                  <a:srgbClr val="002060"/>
                </a:solidFill>
              </a:rPr>
              <a:t>endorsement</a:t>
            </a:r>
            <a:r>
              <a:rPr lang="cs-CZ" sz="2000" dirty="0">
                <a:solidFill>
                  <a:srgbClr val="002060"/>
                </a:solidFill>
              </a:rPr>
              <a:t> (v podstatě potvrzení) od kontaktů, že máme určitou schopnost, zkušenost apod.  Jiný počet kontaktů oproti zábavním sítím.</a:t>
            </a:r>
          </a:p>
          <a:p>
            <a:r>
              <a:rPr lang="cs-CZ" altLang="cs-CZ" sz="2000" b="1" dirty="0">
                <a:solidFill>
                  <a:srgbClr val="002060"/>
                </a:solidFill>
                <a:latin typeface="Times New Roman" panose="02020603050405020304" pitchFamily="18" charset="0"/>
                <a:cs typeface="Times New Roman" panose="02020603050405020304" pitchFamily="18" charset="0"/>
              </a:rPr>
              <a:t>Zkušenosti</a:t>
            </a:r>
            <a:r>
              <a:rPr lang="cs-CZ" altLang="cs-CZ" sz="2000" dirty="0">
                <a:solidFill>
                  <a:srgbClr val="002060"/>
                </a:solidFill>
                <a:latin typeface="Times New Roman" panose="02020603050405020304" pitchFamily="18" charset="0"/>
                <a:cs typeface="Times New Roman" panose="02020603050405020304" pitchFamily="18" charset="0"/>
              </a:rPr>
              <a:t> - současná a minulá zaměstnaní.</a:t>
            </a:r>
          </a:p>
          <a:p>
            <a:r>
              <a:rPr lang="cs-CZ" altLang="cs-CZ" sz="2000" b="1" dirty="0">
                <a:solidFill>
                  <a:srgbClr val="002060"/>
                </a:solidFill>
                <a:latin typeface="Times New Roman" panose="02020603050405020304" pitchFamily="18" charset="0"/>
                <a:cs typeface="Times New Roman" panose="02020603050405020304" pitchFamily="18" charset="0"/>
              </a:rPr>
              <a:t>Aktivita</a:t>
            </a:r>
            <a:r>
              <a:rPr lang="cs-CZ" altLang="cs-CZ" sz="2000" dirty="0">
                <a:solidFill>
                  <a:srgbClr val="002060"/>
                </a:solidFill>
                <a:latin typeface="Times New Roman" panose="02020603050405020304" pitchFamily="18" charset="0"/>
                <a:cs typeface="Times New Roman" panose="02020603050405020304" pitchFamily="18" charset="0"/>
              </a:rPr>
              <a:t> – moje aktivita typu příspěvky, komentáře apod.</a:t>
            </a:r>
          </a:p>
          <a:p>
            <a:r>
              <a:rPr lang="cs-CZ" altLang="cs-CZ" sz="2000" b="1" dirty="0">
                <a:solidFill>
                  <a:srgbClr val="002060"/>
                </a:solidFill>
                <a:latin typeface="Times New Roman" panose="02020603050405020304" pitchFamily="18" charset="0"/>
                <a:cs typeface="Times New Roman" panose="02020603050405020304" pitchFamily="18" charset="0"/>
              </a:rPr>
              <a:t>Dovednosti</a:t>
            </a:r>
            <a:r>
              <a:rPr lang="cs-CZ" altLang="cs-CZ" sz="2000" dirty="0">
                <a:solidFill>
                  <a:srgbClr val="002060"/>
                </a:solidFill>
                <a:latin typeface="Times New Roman" panose="02020603050405020304" pitchFamily="18" charset="0"/>
                <a:cs typeface="Times New Roman" panose="02020603050405020304" pitchFamily="18" charset="0"/>
              </a:rPr>
              <a:t> – naše schopnosti, v čem jsme dobří, co umíme.</a:t>
            </a:r>
          </a:p>
          <a:p>
            <a:r>
              <a:rPr lang="cs-CZ" altLang="cs-CZ" sz="2000" b="1" dirty="0">
                <a:solidFill>
                  <a:srgbClr val="002060"/>
                </a:solidFill>
                <a:latin typeface="Times New Roman" panose="02020603050405020304" pitchFamily="18" charset="0"/>
                <a:cs typeface="Times New Roman" panose="02020603050405020304" pitchFamily="18" charset="0"/>
              </a:rPr>
              <a:t>Vzdělání</a:t>
            </a:r>
            <a:r>
              <a:rPr lang="cs-CZ" altLang="cs-CZ" sz="2000" dirty="0">
                <a:solidFill>
                  <a:srgbClr val="002060"/>
                </a:solidFill>
                <a:latin typeface="Times New Roman" panose="02020603050405020304" pitchFamily="18" charset="0"/>
                <a:cs typeface="Times New Roman" panose="02020603050405020304" pitchFamily="18" charset="0"/>
              </a:rPr>
              <a:t> – absolvované školy, certifikáty, školení apod.</a:t>
            </a:r>
          </a:p>
          <a:p>
            <a:r>
              <a:rPr lang="cs-CZ" altLang="cs-CZ" sz="2000" b="1" dirty="0">
                <a:solidFill>
                  <a:srgbClr val="002060"/>
                </a:solidFill>
                <a:latin typeface="Times New Roman" panose="02020603050405020304" pitchFamily="18" charset="0"/>
                <a:cs typeface="Times New Roman" panose="02020603050405020304" pitchFamily="18" charset="0"/>
              </a:rPr>
              <a:t>Jazyky</a:t>
            </a:r>
            <a:r>
              <a:rPr lang="cs-CZ" altLang="cs-CZ" sz="2000" dirty="0">
                <a:solidFill>
                  <a:srgbClr val="002060"/>
                </a:solidFill>
                <a:latin typeface="Times New Roman" panose="02020603050405020304" pitchFamily="18" charset="0"/>
                <a:cs typeface="Times New Roman" panose="02020603050405020304" pitchFamily="18" charset="0"/>
              </a:rPr>
              <a:t> – úroveň jazykových schopností.</a:t>
            </a:r>
          </a:p>
          <a:p>
            <a:r>
              <a:rPr lang="cs-CZ" altLang="cs-CZ" sz="2000" b="1" dirty="0">
                <a:solidFill>
                  <a:srgbClr val="002060"/>
                </a:solidFill>
                <a:latin typeface="Times New Roman" panose="02020603050405020304" pitchFamily="18" charset="0"/>
                <a:cs typeface="Times New Roman" panose="02020603050405020304" pitchFamily="18" charset="0"/>
              </a:rPr>
              <a:t>Zájmy</a:t>
            </a:r>
            <a:r>
              <a:rPr lang="cs-CZ" altLang="cs-CZ" sz="2000" dirty="0">
                <a:solidFill>
                  <a:srgbClr val="002060"/>
                </a:solidFill>
                <a:latin typeface="Times New Roman" panose="02020603050405020304" pitchFamily="18" charset="0"/>
                <a:cs typeface="Times New Roman" panose="02020603050405020304" pitchFamily="18" charset="0"/>
              </a:rPr>
              <a:t> – profily společností, které sledujeme.</a:t>
            </a:r>
          </a:p>
          <a:p>
            <a:r>
              <a:rPr lang="cs-CZ" altLang="cs-CZ" sz="2000" b="1" dirty="0">
                <a:solidFill>
                  <a:srgbClr val="002060"/>
                </a:solidFill>
                <a:latin typeface="Times New Roman" panose="02020603050405020304" pitchFamily="18" charset="0"/>
                <a:cs typeface="Times New Roman" panose="02020603050405020304" pitchFamily="18" charset="0"/>
              </a:rPr>
              <a:t>Vybrané</a:t>
            </a:r>
            <a:r>
              <a:rPr lang="cs-CZ" altLang="cs-CZ" sz="2000" dirty="0">
                <a:solidFill>
                  <a:srgbClr val="002060"/>
                </a:solidFill>
                <a:latin typeface="Times New Roman" panose="02020603050405020304" pitchFamily="18" charset="0"/>
                <a:cs typeface="Times New Roman" panose="02020603050405020304" pitchFamily="18" charset="0"/>
              </a:rPr>
              <a:t> – co se nám povedlo.</a:t>
            </a:r>
          </a:p>
        </p:txBody>
      </p:sp>
      <p:sp>
        <p:nvSpPr>
          <p:cNvPr id="6" name="Nadpis 5"/>
          <p:cNvSpPr>
            <a:spLocks noGrp="1"/>
          </p:cNvSpPr>
          <p:nvPr>
            <p:ph type="title"/>
          </p:nvPr>
        </p:nvSpPr>
        <p:spPr>
          <a:xfrm>
            <a:off x="179512" y="195486"/>
            <a:ext cx="4392488" cy="507703"/>
          </a:xfrm>
        </p:spPr>
        <p:txBody>
          <a:bodyPr/>
          <a:lstStyle/>
          <a:p>
            <a:r>
              <a:rPr lang="cs-CZ" dirty="0"/>
              <a:t>LinkedIn profil</a:t>
            </a:r>
          </a:p>
        </p:txBody>
      </p:sp>
    </p:spTree>
    <p:extLst>
      <p:ext uri="{BB962C8B-B14F-4D97-AF65-F5344CB8AC3E}">
        <p14:creationId xmlns:p14="http://schemas.microsoft.com/office/powerpoint/2010/main" val="33362869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771550"/>
            <a:ext cx="8640960" cy="3024336"/>
          </a:xfrm>
          <a:prstGeom prst="rect">
            <a:avLst/>
          </a:prstGeom>
        </p:spPr>
        <p:txBody>
          <a:bodyPr>
            <a:noAutofit/>
          </a:bodyPr>
          <a:lstStyle/>
          <a:p>
            <a:r>
              <a:rPr lang="cs-CZ" sz="2000" dirty="0">
                <a:solidFill>
                  <a:srgbClr val="002060"/>
                </a:solidFill>
              </a:rPr>
              <a:t>Jsme tady za jiným účelem - jiný profil, jiné kontakty.</a:t>
            </a:r>
          </a:p>
          <a:p>
            <a:r>
              <a:rPr lang="cs-CZ" altLang="cs-CZ" sz="2000" dirty="0">
                <a:solidFill>
                  <a:srgbClr val="002060"/>
                </a:solidFill>
                <a:latin typeface="Times New Roman" panose="02020603050405020304" pitchFamily="18" charset="0"/>
                <a:cs typeface="Times New Roman" panose="02020603050405020304" pitchFamily="18" charset="0"/>
              </a:rPr>
              <a:t>Tvoříme a sledujeme jiný obsah – na síti je mnoho chytrých lidí, kteří tam hledají kvalitní informace. Vykáme, gramatika, stylistika.</a:t>
            </a:r>
          </a:p>
          <a:p>
            <a:r>
              <a:rPr lang="cs-CZ" altLang="cs-CZ" sz="2000" dirty="0">
                <a:solidFill>
                  <a:srgbClr val="002060"/>
                </a:solidFill>
                <a:latin typeface="Times New Roman" panose="02020603050405020304" pitchFamily="18" charset="0"/>
                <a:cs typeface="Times New Roman" panose="02020603050405020304" pitchFamily="18" charset="0"/>
              </a:rPr>
              <a:t>Nechceme tady fotky z dovolené či oslav, staré známé kontakty.</a:t>
            </a:r>
          </a:p>
          <a:p>
            <a:r>
              <a:rPr lang="cs-CZ" altLang="cs-CZ" sz="2000" dirty="0">
                <a:solidFill>
                  <a:srgbClr val="002060"/>
                </a:solidFill>
                <a:latin typeface="Times New Roman" panose="02020603050405020304" pitchFamily="18" charset="0"/>
                <a:cs typeface="Times New Roman" panose="02020603050405020304" pitchFamily="18" charset="0"/>
              </a:rPr>
              <a:t>Propojení 1., 2. a 3. stupně – přes primární kontakt máme kontakty kontaktů </a:t>
            </a:r>
            <a:r>
              <a:rPr lang="cs-CZ" alt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p>
          <a:p>
            <a:r>
              <a:rPr lang="cs-CZ" alt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Prémiový účet – </a:t>
            </a:r>
            <a:r>
              <a:rPr lang="cs-CZ" altLang="cs-CZ" sz="20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InMail</a:t>
            </a:r>
            <a:r>
              <a:rPr lang="cs-CZ" alt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i když nejsme propojeni, kdo mě prohlížel, více dat v </a:t>
            </a:r>
            <a:r>
              <a:rPr lang="cs-CZ" altLang="cs-CZ" sz="20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Insights</a:t>
            </a:r>
            <a:r>
              <a:rPr lang="cs-CZ" alt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tutoriály v Learning, prohlížení až do 3. stupně atd.</a:t>
            </a:r>
          </a:p>
          <a:p>
            <a:r>
              <a:rPr lang="cs-CZ" alt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Skupiny – komunitní diskuzní fórum – není to můj veřejný profil - vzdělávací e-knihy, cílené otázky, novinky z oboru, infografiky a podobně.</a:t>
            </a:r>
          </a:p>
          <a:p>
            <a:r>
              <a:rPr lang="cs-CZ" alt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Práce s </a:t>
            </a:r>
            <a:r>
              <a:rPr lang="cs-CZ" altLang="cs-CZ" sz="20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profilovkou</a:t>
            </a:r>
            <a:r>
              <a:rPr lang="cs-CZ" alt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 LION (LinkedIn Open </a:t>
            </a:r>
            <a:r>
              <a:rPr lang="cs-CZ" altLang="cs-CZ" sz="20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Networker</a:t>
            </a:r>
            <a:r>
              <a:rPr lang="cs-CZ" alt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Open to – </a:t>
            </a:r>
            <a:r>
              <a:rPr lang="cs-CZ" altLang="cs-CZ" sz="20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finding</a:t>
            </a:r>
            <a:r>
              <a:rPr lang="cs-CZ" alt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 </a:t>
            </a:r>
            <a:r>
              <a:rPr lang="cs-CZ" altLang="cs-CZ" sz="20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new</a:t>
            </a:r>
            <a:r>
              <a:rPr lang="cs-CZ" alt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cs-CZ" altLang="cs-CZ" sz="20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job</a:t>
            </a:r>
            <a:r>
              <a:rPr lang="cs-CZ" alt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cs-CZ" altLang="cs-CZ" sz="20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hiring</a:t>
            </a:r>
            <a:r>
              <a:rPr lang="cs-CZ" alt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cs-CZ" altLang="cs-CZ" sz="20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providing</a:t>
            </a:r>
            <a:r>
              <a:rPr lang="cs-CZ" alt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cs-CZ" altLang="cs-CZ" sz="20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services</a:t>
            </a:r>
            <a:r>
              <a:rPr lang="cs-CZ" altLang="cs-CZ" sz="20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a:t>
            </a:r>
            <a:endParaRPr lang="cs-CZ" altLang="cs-CZ" sz="2000" dirty="0">
              <a:solidFill>
                <a:srgbClr val="002060"/>
              </a:solidFill>
              <a:latin typeface="Times New Roman" panose="02020603050405020304" pitchFamily="18" charset="0"/>
              <a:cs typeface="Times New Roman" panose="02020603050405020304" pitchFamily="18" charset="0"/>
            </a:endParaRPr>
          </a:p>
          <a:p>
            <a:endParaRPr lang="cs-CZ" altLang="cs-CZ" sz="20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LinkedIn specifika</a:t>
            </a:r>
          </a:p>
        </p:txBody>
      </p:sp>
    </p:spTree>
    <p:extLst>
      <p:ext uri="{BB962C8B-B14F-4D97-AF65-F5344CB8AC3E}">
        <p14:creationId xmlns:p14="http://schemas.microsoft.com/office/powerpoint/2010/main" val="42208049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059582"/>
            <a:ext cx="8748464" cy="3024336"/>
          </a:xfrm>
          <a:prstGeom prst="rect">
            <a:avLst/>
          </a:prstGeom>
        </p:spPr>
        <p:txBody>
          <a:bodyPr>
            <a:noAutofit/>
          </a:bodyPr>
          <a:lstStyle/>
          <a:p>
            <a:r>
              <a:rPr lang="cs-CZ" sz="2200" dirty="0">
                <a:solidFill>
                  <a:srgbClr val="002060"/>
                </a:solidFill>
              </a:rPr>
              <a:t>Profesionální profilová fotka – první dojem.</a:t>
            </a:r>
          </a:p>
          <a:p>
            <a:r>
              <a:rPr lang="cs-CZ" altLang="cs-CZ" sz="2200" dirty="0">
                <a:solidFill>
                  <a:srgbClr val="002060"/>
                </a:solidFill>
                <a:latin typeface="Times New Roman" panose="02020603050405020304" pitchFamily="18" charset="0"/>
                <a:cs typeface="Times New Roman" panose="02020603050405020304" pitchFamily="18" charset="0"/>
              </a:rPr>
              <a:t>Zajímavý titulek – spolu s fotkou informace, které dostaneme první. </a:t>
            </a:r>
          </a:p>
          <a:p>
            <a:r>
              <a:rPr lang="cs-CZ" altLang="cs-CZ" sz="2200" dirty="0" err="1">
                <a:solidFill>
                  <a:srgbClr val="002060"/>
                </a:solidFill>
                <a:latin typeface="Times New Roman" panose="02020603050405020304" pitchFamily="18" charset="0"/>
                <a:cs typeface="Times New Roman" panose="02020603050405020304" pitchFamily="18" charset="0"/>
              </a:rPr>
              <a:t>About</a:t>
            </a:r>
            <a:r>
              <a:rPr lang="cs-CZ" altLang="cs-CZ" sz="2200" dirty="0">
                <a:solidFill>
                  <a:srgbClr val="002060"/>
                </a:solidFill>
                <a:latin typeface="Times New Roman" panose="02020603050405020304" pitchFamily="18" charset="0"/>
                <a:cs typeface="Times New Roman" panose="02020603050405020304" pitchFamily="18" charset="0"/>
              </a:rPr>
              <a:t> – popište kdo jste a co děláte.</a:t>
            </a:r>
          </a:p>
          <a:p>
            <a:r>
              <a:rPr lang="cs-CZ" altLang="cs-CZ" sz="2200" dirty="0" err="1">
                <a:solidFill>
                  <a:srgbClr val="002060"/>
                </a:solidFill>
                <a:latin typeface="Times New Roman" panose="02020603050405020304" pitchFamily="18" charset="0"/>
                <a:cs typeface="Times New Roman" panose="02020603050405020304" pitchFamily="18" charset="0"/>
              </a:rPr>
              <a:t>Activity</a:t>
            </a:r>
            <a:r>
              <a:rPr lang="cs-CZ" altLang="cs-CZ" sz="2200" dirty="0">
                <a:solidFill>
                  <a:srgbClr val="002060"/>
                </a:solidFill>
                <a:latin typeface="Times New Roman" panose="02020603050405020304" pitchFamily="18" charset="0"/>
                <a:cs typeface="Times New Roman" panose="02020603050405020304" pitchFamily="18" charset="0"/>
              </a:rPr>
              <a:t> – ano, vidí i aktivitu, takže žádný </a:t>
            </a:r>
            <a:r>
              <a:rPr lang="cs-CZ" altLang="cs-CZ" sz="2200" dirty="0" err="1">
                <a:solidFill>
                  <a:srgbClr val="002060"/>
                </a:solidFill>
                <a:latin typeface="Times New Roman" panose="02020603050405020304" pitchFamily="18" charset="0"/>
                <a:cs typeface="Times New Roman" panose="02020603050405020304" pitchFamily="18" charset="0"/>
              </a:rPr>
              <a:t>hate</a:t>
            </a:r>
            <a:r>
              <a:rPr lang="cs-CZ" altLang="cs-CZ" sz="2200" dirty="0">
                <a:solidFill>
                  <a:srgbClr val="002060"/>
                </a:solidFill>
                <a:latin typeface="Times New Roman" panose="02020603050405020304" pitchFamily="18" charset="0"/>
                <a:cs typeface="Times New Roman" panose="02020603050405020304" pitchFamily="18" charset="0"/>
              </a:rPr>
              <a:t>, ale pečlivě spravujeme.</a:t>
            </a:r>
          </a:p>
          <a:p>
            <a:r>
              <a:rPr lang="cs-CZ" altLang="cs-CZ" sz="2200" dirty="0" err="1">
                <a:solidFill>
                  <a:srgbClr val="002060"/>
                </a:solidFill>
                <a:latin typeface="Times New Roman" panose="02020603050405020304" pitchFamily="18" charset="0"/>
                <a:cs typeface="Times New Roman" panose="02020603050405020304" pitchFamily="18" charset="0"/>
              </a:rPr>
              <a:t>Experience</a:t>
            </a:r>
            <a:r>
              <a:rPr lang="cs-CZ" altLang="cs-CZ" sz="2200" dirty="0">
                <a:solidFill>
                  <a:srgbClr val="002060"/>
                </a:solidFill>
                <a:latin typeface="Times New Roman" panose="02020603050405020304" pitchFamily="18" charset="0"/>
                <a:cs typeface="Times New Roman" panose="02020603050405020304" pitchFamily="18" charset="0"/>
              </a:rPr>
              <a:t> – relevantní zkušenosti – brigády? Krátké práce?</a:t>
            </a:r>
          </a:p>
          <a:p>
            <a:r>
              <a:rPr lang="cs-CZ" altLang="cs-CZ" sz="2200" dirty="0" err="1">
                <a:solidFill>
                  <a:srgbClr val="002060"/>
                </a:solidFill>
                <a:latin typeface="Times New Roman" panose="02020603050405020304" pitchFamily="18" charset="0"/>
                <a:cs typeface="Times New Roman" panose="02020603050405020304" pitchFamily="18" charset="0"/>
              </a:rPr>
              <a:t>Skills</a:t>
            </a:r>
            <a:r>
              <a:rPr lang="cs-CZ" altLang="cs-CZ" sz="2200" dirty="0">
                <a:solidFill>
                  <a:srgbClr val="002060"/>
                </a:solidFill>
                <a:latin typeface="Times New Roman" panose="02020603050405020304" pitchFamily="18" charset="0"/>
                <a:cs typeface="Times New Roman" panose="02020603050405020304" pitchFamily="18" charset="0"/>
              </a:rPr>
              <a:t> – chceme </a:t>
            </a:r>
            <a:r>
              <a:rPr lang="cs-CZ" altLang="cs-CZ" sz="2200" dirty="0" err="1">
                <a:solidFill>
                  <a:srgbClr val="002060"/>
                </a:solidFill>
                <a:latin typeface="Times New Roman" panose="02020603050405020304" pitchFamily="18" charset="0"/>
                <a:cs typeface="Times New Roman" panose="02020603050405020304" pitchFamily="18" charset="0"/>
              </a:rPr>
              <a:t>endorsement</a:t>
            </a:r>
            <a:r>
              <a:rPr lang="cs-CZ" altLang="cs-CZ" sz="2200" dirty="0">
                <a:solidFill>
                  <a:srgbClr val="002060"/>
                </a:solidFill>
                <a:latin typeface="Times New Roman" panose="02020603050405020304" pitchFamily="18" charset="0"/>
                <a:cs typeface="Times New Roman" panose="02020603050405020304" pitchFamily="18" charset="0"/>
              </a:rPr>
              <a:t> od relevantních osob. </a:t>
            </a:r>
          </a:p>
          <a:p>
            <a:r>
              <a:rPr lang="cs-CZ" altLang="cs-CZ" sz="2200" dirty="0" err="1">
                <a:solidFill>
                  <a:srgbClr val="002060"/>
                </a:solidFill>
                <a:latin typeface="Times New Roman" panose="02020603050405020304" pitchFamily="18" charset="0"/>
                <a:cs typeface="Times New Roman" panose="02020603050405020304" pitchFamily="18" charset="0"/>
              </a:rPr>
              <a:t>Recommendations</a:t>
            </a:r>
            <a:r>
              <a:rPr lang="cs-CZ" altLang="cs-CZ" sz="2200" dirty="0">
                <a:solidFill>
                  <a:srgbClr val="002060"/>
                </a:solidFill>
                <a:latin typeface="Times New Roman" panose="02020603050405020304" pitchFamily="18" charset="0"/>
                <a:cs typeface="Times New Roman" panose="02020603050405020304" pitchFamily="18" charset="0"/>
              </a:rPr>
              <a:t> – </a:t>
            </a:r>
            <a:r>
              <a:rPr lang="cs-CZ" altLang="cs-CZ" sz="2200" dirty="0" err="1">
                <a:solidFill>
                  <a:srgbClr val="002060"/>
                </a:solidFill>
                <a:latin typeface="Times New Roman" panose="02020603050405020304" pitchFamily="18" charset="0"/>
                <a:cs typeface="Times New Roman" panose="02020603050405020304" pitchFamily="18" charset="0"/>
              </a:rPr>
              <a:t>ditto</a:t>
            </a:r>
            <a:r>
              <a:rPr lang="cs-CZ" altLang="cs-CZ" sz="2200" dirty="0">
                <a:solidFill>
                  <a:srgbClr val="002060"/>
                </a:solidFill>
                <a:latin typeface="Times New Roman" panose="02020603050405020304" pitchFamily="18" charset="0"/>
                <a:cs typeface="Times New Roman" panose="02020603050405020304" pitchFamily="18" charset="0"/>
              </a:rPr>
              <a:t>, chceme od relevantních osob.</a:t>
            </a:r>
          </a:p>
          <a:p>
            <a:r>
              <a:rPr lang="cs-CZ" altLang="cs-CZ" sz="2200" dirty="0" err="1">
                <a:solidFill>
                  <a:srgbClr val="002060"/>
                </a:solidFill>
                <a:latin typeface="Times New Roman" panose="02020603050405020304" pitchFamily="18" charset="0"/>
                <a:cs typeface="Times New Roman" panose="02020603050405020304" pitchFamily="18" charset="0"/>
              </a:rPr>
              <a:t>Languages</a:t>
            </a:r>
            <a:r>
              <a:rPr lang="cs-CZ" altLang="cs-CZ" sz="2200" dirty="0">
                <a:solidFill>
                  <a:srgbClr val="002060"/>
                </a:solidFill>
                <a:latin typeface="Times New Roman" panose="02020603050405020304" pitchFamily="18" charset="0"/>
                <a:cs typeface="Times New Roman" panose="02020603050405020304" pitchFamily="18" charset="0"/>
              </a:rPr>
              <a:t> – co doopravdy umíme a na jaké úrovni – certifikáty.</a:t>
            </a:r>
          </a:p>
          <a:p>
            <a:r>
              <a:rPr lang="cs-CZ" altLang="cs-CZ" sz="2200" dirty="0" err="1">
                <a:solidFill>
                  <a:srgbClr val="002060"/>
                </a:solidFill>
                <a:latin typeface="Times New Roman" panose="02020603050405020304" pitchFamily="18" charset="0"/>
                <a:cs typeface="Times New Roman" panose="02020603050405020304" pitchFamily="18" charset="0"/>
              </a:rPr>
              <a:t>Interests</a:t>
            </a:r>
            <a:r>
              <a:rPr lang="cs-CZ" altLang="cs-CZ" sz="2200" dirty="0">
                <a:solidFill>
                  <a:srgbClr val="002060"/>
                </a:solidFill>
                <a:latin typeface="Times New Roman" panose="02020603050405020304" pitchFamily="18" charset="0"/>
                <a:cs typeface="Times New Roman" panose="02020603050405020304" pitchFamily="18" charset="0"/>
              </a:rPr>
              <a:t> – spravujeme, jaké informace o nás uvidí – relevantní pro obor.</a:t>
            </a:r>
          </a:p>
        </p:txBody>
      </p:sp>
      <p:sp>
        <p:nvSpPr>
          <p:cNvPr id="6" name="Nadpis 5"/>
          <p:cNvSpPr>
            <a:spLocks noGrp="1"/>
          </p:cNvSpPr>
          <p:nvPr>
            <p:ph type="title"/>
          </p:nvPr>
        </p:nvSpPr>
        <p:spPr>
          <a:xfrm>
            <a:off x="179512" y="195486"/>
            <a:ext cx="5040560" cy="507703"/>
          </a:xfrm>
        </p:spPr>
        <p:txBody>
          <a:bodyPr/>
          <a:lstStyle/>
          <a:p>
            <a:r>
              <a:rPr lang="cs-CZ" dirty="0"/>
              <a:t>LinkedIn – chci sehnat zaměstnání</a:t>
            </a:r>
          </a:p>
        </p:txBody>
      </p:sp>
    </p:spTree>
    <p:extLst>
      <p:ext uri="{BB962C8B-B14F-4D97-AF65-F5344CB8AC3E}">
        <p14:creationId xmlns:p14="http://schemas.microsoft.com/office/powerpoint/2010/main" val="26531209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059582"/>
            <a:ext cx="8784976" cy="3024336"/>
          </a:xfrm>
          <a:prstGeom prst="rect">
            <a:avLst/>
          </a:prstGeom>
        </p:spPr>
        <p:txBody>
          <a:bodyPr>
            <a:noAutofit/>
          </a:bodyPr>
          <a:lstStyle/>
          <a:p>
            <a:r>
              <a:rPr lang="cs-CZ" sz="2200" dirty="0">
                <a:solidFill>
                  <a:srgbClr val="002060"/>
                </a:solidFill>
              </a:rPr>
              <a:t>Vytvořím si firemní profil nebo svůj profil jako manažera?</a:t>
            </a:r>
          </a:p>
          <a:p>
            <a:r>
              <a:rPr lang="cs-CZ" altLang="cs-CZ" sz="2200" dirty="0">
                <a:solidFill>
                  <a:srgbClr val="002060"/>
                </a:solidFill>
                <a:latin typeface="Times New Roman" panose="02020603050405020304" pitchFamily="18" charset="0"/>
                <a:cs typeface="Times New Roman" panose="02020603050405020304" pitchFamily="18" charset="0"/>
              </a:rPr>
              <a:t>Profily lidí fungují lépe v algoritmu, aktivně se mohu spojovat (</a:t>
            </a:r>
            <a:r>
              <a:rPr lang="cs-CZ" altLang="cs-CZ" sz="2200" dirty="0" err="1">
                <a:solidFill>
                  <a:srgbClr val="002060"/>
                </a:solidFill>
                <a:latin typeface="Times New Roman" panose="02020603050405020304" pitchFamily="18" charset="0"/>
                <a:cs typeface="Times New Roman" panose="02020603050405020304" pitchFamily="18" charset="0"/>
              </a:rPr>
              <a:t>push</a:t>
            </a:r>
            <a:r>
              <a:rPr lang="cs-CZ" altLang="cs-CZ" sz="2200" dirty="0">
                <a:solidFill>
                  <a:srgbClr val="002060"/>
                </a:solidFill>
                <a:latin typeface="Times New Roman" panose="02020603050405020304" pitchFamily="18" charset="0"/>
                <a:cs typeface="Times New Roman" panose="02020603050405020304" pitchFamily="18" charset="0"/>
              </a:rPr>
              <a:t>).</a:t>
            </a:r>
          </a:p>
          <a:p>
            <a:r>
              <a:rPr lang="cs-CZ" altLang="cs-CZ" sz="2200" dirty="0">
                <a:solidFill>
                  <a:srgbClr val="002060"/>
                </a:solidFill>
                <a:latin typeface="Times New Roman" panose="02020603050405020304" pitchFamily="18" charset="0"/>
                <a:cs typeface="Times New Roman" panose="02020603050405020304" pitchFamily="18" charset="0"/>
              </a:rPr>
              <a:t>Firemní profily mají lepší správu reklam, ale jsou pasivní – čekám (</a:t>
            </a:r>
            <a:r>
              <a:rPr lang="cs-CZ" altLang="cs-CZ" sz="2200" dirty="0" err="1">
                <a:solidFill>
                  <a:srgbClr val="002060"/>
                </a:solidFill>
                <a:latin typeface="Times New Roman" panose="02020603050405020304" pitchFamily="18" charset="0"/>
                <a:cs typeface="Times New Roman" panose="02020603050405020304" pitchFamily="18" charset="0"/>
              </a:rPr>
              <a:t>pull</a:t>
            </a:r>
            <a:r>
              <a:rPr lang="cs-CZ" altLang="cs-CZ" sz="2200" dirty="0">
                <a:solidFill>
                  <a:srgbClr val="002060"/>
                </a:solidFill>
                <a:latin typeface="Times New Roman" panose="02020603050405020304" pitchFamily="18" charset="0"/>
                <a:cs typeface="Times New Roman" panose="02020603050405020304" pitchFamily="18" charset="0"/>
              </a:rPr>
              <a:t>).</a:t>
            </a:r>
          </a:p>
          <a:p>
            <a:r>
              <a:rPr lang="cs-CZ" altLang="cs-CZ" sz="2200" dirty="0">
                <a:solidFill>
                  <a:srgbClr val="002060"/>
                </a:solidFill>
                <a:latin typeface="Times New Roman" panose="02020603050405020304" pitchFamily="18" charset="0"/>
                <a:cs typeface="Times New Roman" panose="02020603050405020304" pitchFamily="18" charset="0"/>
              </a:rPr>
              <a:t>Řešíme profily, reklamní kampaně, obsah.</a:t>
            </a:r>
          </a:p>
          <a:p>
            <a:r>
              <a:rPr lang="cs-CZ" altLang="cs-CZ" sz="2200" dirty="0">
                <a:solidFill>
                  <a:srgbClr val="002060"/>
                </a:solidFill>
                <a:latin typeface="Times New Roman" panose="02020603050405020304" pitchFamily="18" charset="0"/>
                <a:cs typeface="Times New Roman" panose="02020603050405020304" pitchFamily="18" charset="0"/>
              </a:rPr>
              <a:t>Obsah na profilech – profesionálně informujeme, co děláme.</a:t>
            </a:r>
          </a:p>
          <a:p>
            <a:r>
              <a:rPr lang="cs-CZ" altLang="cs-CZ" sz="2200" dirty="0">
                <a:solidFill>
                  <a:srgbClr val="002060"/>
                </a:solidFill>
                <a:latin typeface="Times New Roman" panose="02020603050405020304" pitchFamily="18" charset="0"/>
                <a:cs typeface="Times New Roman" panose="02020603050405020304" pitchFamily="18" charset="0"/>
              </a:rPr>
              <a:t>Skupiny – šance udělat si jméno v komunitě, připnout na profil, data </a:t>
            </a:r>
            <a:r>
              <a:rPr lang="cs-CZ" altLang="cs-CZ" sz="2200" dirty="0" err="1">
                <a:solidFill>
                  <a:srgbClr val="002060"/>
                </a:solidFill>
                <a:latin typeface="Times New Roman" panose="02020603050405020304" pitchFamily="18" charset="0"/>
                <a:cs typeface="Times New Roman" panose="02020603050405020304" pitchFamily="18" charset="0"/>
              </a:rPr>
              <a:t>mining</a:t>
            </a:r>
            <a:r>
              <a:rPr lang="cs-CZ" altLang="cs-CZ" sz="2200" dirty="0">
                <a:solidFill>
                  <a:srgbClr val="002060"/>
                </a:solidFill>
                <a:latin typeface="Times New Roman" panose="02020603050405020304" pitchFamily="18" charset="0"/>
                <a:cs typeface="Times New Roman" panose="02020603050405020304" pitchFamily="18" charset="0"/>
              </a:rPr>
              <a:t>, kopírování a sdílení.</a:t>
            </a:r>
          </a:p>
          <a:p>
            <a:r>
              <a:rPr lang="cs-CZ" altLang="cs-CZ" sz="2200" dirty="0">
                <a:solidFill>
                  <a:srgbClr val="002060"/>
                </a:solidFill>
                <a:latin typeface="Times New Roman" panose="02020603050405020304" pitchFamily="18" charset="0"/>
                <a:cs typeface="Times New Roman" panose="02020603050405020304" pitchFamily="18" charset="0"/>
              </a:rPr>
              <a:t>Sběr zpětné vazby. </a:t>
            </a:r>
          </a:p>
          <a:p>
            <a:r>
              <a:rPr lang="cs-CZ" altLang="cs-CZ" sz="2200" dirty="0" err="1">
                <a:solidFill>
                  <a:srgbClr val="002060"/>
                </a:solidFill>
                <a:latin typeface="Times New Roman" panose="02020603050405020304" pitchFamily="18" charset="0"/>
                <a:cs typeface="Times New Roman" panose="02020603050405020304" pitchFamily="18" charset="0"/>
              </a:rPr>
              <a:t>Recruiting</a:t>
            </a:r>
            <a:r>
              <a:rPr lang="cs-CZ" altLang="cs-CZ" sz="2200" dirty="0">
                <a:solidFill>
                  <a:srgbClr val="002060"/>
                </a:solidFill>
                <a:latin typeface="Times New Roman" panose="02020603050405020304" pitchFamily="18" charset="0"/>
                <a:cs typeface="Times New Roman" panose="02020603050405020304" pitchFamily="18" charset="0"/>
              </a:rPr>
              <a:t>, partnerství, OSVČ, leady - zakázky.</a:t>
            </a:r>
          </a:p>
        </p:txBody>
      </p:sp>
      <p:sp>
        <p:nvSpPr>
          <p:cNvPr id="6" name="Nadpis 5"/>
          <p:cNvSpPr>
            <a:spLocks noGrp="1"/>
          </p:cNvSpPr>
          <p:nvPr>
            <p:ph type="title"/>
          </p:nvPr>
        </p:nvSpPr>
        <p:spPr>
          <a:xfrm>
            <a:off x="179512" y="195486"/>
            <a:ext cx="4392488" cy="507703"/>
          </a:xfrm>
        </p:spPr>
        <p:txBody>
          <a:bodyPr/>
          <a:lstStyle/>
          <a:p>
            <a:r>
              <a:rPr lang="cs-CZ" dirty="0"/>
              <a:t>LinkedIn – pohled firmy</a:t>
            </a:r>
          </a:p>
        </p:txBody>
      </p:sp>
    </p:spTree>
    <p:extLst>
      <p:ext uri="{BB962C8B-B14F-4D97-AF65-F5344CB8AC3E}">
        <p14:creationId xmlns:p14="http://schemas.microsoft.com/office/powerpoint/2010/main" val="42943690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496944" cy="3024336"/>
          </a:xfrm>
          <a:prstGeom prst="rect">
            <a:avLst/>
          </a:prstGeom>
        </p:spPr>
        <p:txBody>
          <a:bodyPr>
            <a:noAutofit/>
          </a:bodyPr>
          <a:lstStyle/>
          <a:p>
            <a:r>
              <a:rPr lang="cs-CZ" sz="2200" dirty="0">
                <a:solidFill>
                  <a:srgbClr val="002060"/>
                </a:solidFill>
              </a:rPr>
              <a:t>Podobné, jako známe z Mety. </a:t>
            </a:r>
          </a:p>
          <a:p>
            <a:r>
              <a:rPr lang="cs-CZ" altLang="cs-CZ" sz="2200" dirty="0" err="1">
                <a:solidFill>
                  <a:srgbClr val="002060"/>
                </a:solidFill>
                <a:latin typeface="Times New Roman" panose="02020603050405020304" pitchFamily="18" charset="0"/>
                <a:cs typeface="Times New Roman" panose="02020603050405020304" pitchFamily="18" charset="0"/>
              </a:rPr>
              <a:t>Back</a:t>
            </a:r>
            <a:r>
              <a:rPr lang="cs-CZ" altLang="cs-CZ" sz="2200" dirty="0">
                <a:solidFill>
                  <a:srgbClr val="002060"/>
                </a:solidFill>
                <a:latin typeface="Times New Roman" panose="02020603050405020304" pitchFamily="18" charset="0"/>
                <a:cs typeface="Times New Roman" panose="02020603050405020304" pitchFamily="18" charset="0"/>
              </a:rPr>
              <a:t>-end vypadá </a:t>
            </a:r>
            <a:r>
              <a:rPr lang="cs-CZ" altLang="cs-CZ" sz="2200" dirty="0">
                <a:solidFill>
                  <a:srgbClr val="002060"/>
                </a:solidFill>
                <a:latin typeface="Times New Roman" panose="02020603050405020304" pitchFamily="18" charset="0"/>
                <a:cs typeface="Times New Roman" panose="02020603050405020304" pitchFamily="18" charset="0"/>
                <a:hlinkClick r:id="rId3"/>
              </a:rPr>
              <a:t>takto</a:t>
            </a:r>
            <a:r>
              <a:rPr lang="cs-CZ" altLang="cs-CZ" sz="2200" dirty="0">
                <a:solidFill>
                  <a:srgbClr val="002060"/>
                </a:solidFill>
                <a:latin typeface="Times New Roman" panose="02020603050405020304" pitchFamily="18" charset="0"/>
                <a:cs typeface="Times New Roman" panose="02020603050405020304" pitchFamily="18" charset="0"/>
              </a:rPr>
              <a:t>, podobné metriky a logiky.</a:t>
            </a:r>
          </a:p>
          <a:p>
            <a:r>
              <a:rPr lang="cs-CZ" altLang="cs-CZ" sz="2200" dirty="0" err="1">
                <a:solidFill>
                  <a:srgbClr val="002060"/>
                </a:solidFill>
                <a:latin typeface="Times New Roman" panose="02020603050405020304" pitchFamily="18" charset="0"/>
                <a:cs typeface="Times New Roman" panose="02020603050405020304" pitchFamily="18" charset="0"/>
              </a:rPr>
              <a:t>Boost</a:t>
            </a:r>
            <a:r>
              <a:rPr lang="cs-CZ" altLang="cs-CZ" sz="2200" dirty="0">
                <a:solidFill>
                  <a:srgbClr val="002060"/>
                </a:solidFill>
                <a:latin typeface="Times New Roman" panose="02020603050405020304" pitchFamily="18" charset="0"/>
                <a:cs typeface="Times New Roman" panose="02020603050405020304" pitchFamily="18" charset="0"/>
              </a:rPr>
              <a:t> příspěvků, sponzorovaný </a:t>
            </a:r>
            <a:r>
              <a:rPr lang="cs-CZ" altLang="cs-CZ" sz="2200" dirty="0" err="1">
                <a:solidFill>
                  <a:srgbClr val="002060"/>
                </a:solidFill>
                <a:latin typeface="Times New Roman" panose="02020603050405020304" pitchFamily="18" charset="0"/>
                <a:cs typeface="Times New Roman" panose="02020603050405020304" pitchFamily="18" charset="0"/>
              </a:rPr>
              <a:t>messaging</a:t>
            </a:r>
            <a:r>
              <a:rPr lang="cs-CZ" altLang="cs-CZ" sz="2200" dirty="0">
                <a:solidFill>
                  <a:srgbClr val="002060"/>
                </a:solidFill>
                <a:latin typeface="Times New Roman" panose="02020603050405020304" pitchFamily="18" charset="0"/>
                <a:cs typeface="Times New Roman" panose="02020603050405020304" pitchFamily="18" charset="0"/>
              </a:rPr>
              <a:t>, dynamické reklamy, textové reklamy.</a:t>
            </a:r>
          </a:p>
          <a:p>
            <a:r>
              <a:rPr lang="cs-CZ" altLang="cs-CZ" sz="2200" dirty="0">
                <a:solidFill>
                  <a:srgbClr val="002060"/>
                </a:solidFill>
                <a:latin typeface="Times New Roman" panose="02020603050405020304" pitchFamily="18" charset="0"/>
                <a:cs typeface="Times New Roman" panose="02020603050405020304" pitchFamily="18" charset="0"/>
                <a:hlinkClick r:id="rId4"/>
              </a:rPr>
              <a:t>Cíl</a:t>
            </a:r>
            <a:r>
              <a:rPr lang="cs-CZ" altLang="cs-CZ" sz="2200" dirty="0">
                <a:solidFill>
                  <a:srgbClr val="002060"/>
                </a:solidFill>
                <a:latin typeface="Times New Roman" panose="02020603050405020304" pitchFamily="18" charset="0"/>
                <a:cs typeface="Times New Roman" panose="02020603050405020304" pitchFamily="18" charset="0"/>
              </a:rPr>
              <a:t> kampaně – </a:t>
            </a:r>
            <a:r>
              <a:rPr lang="cs-CZ" altLang="cs-CZ" sz="2200" dirty="0" err="1">
                <a:solidFill>
                  <a:srgbClr val="002060"/>
                </a:solidFill>
                <a:latin typeface="Times New Roman" panose="02020603050405020304" pitchFamily="18" charset="0"/>
                <a:cs typeface="Times New Roman" panose="02020603050405020304" pitchFamily="18" charset="0"/>
              </a:rPr>
              <a:t>awareness</a:t>
            </a:r>
            <a:r>
              <a:rPr lang="cs-CZ" altLang="cs-CZ" sz="2200" dirty="0">
                <a:solidFill>
                  <a:srgbClr val="002060"/>
                </a:solidFill>
                <a:latin typeface="Times New Roman" panose="02020603050405020304" pitchFamily="18" charset="0"/>
                <a:cs typeface="Times New Roman" panose="02020603050405020304" pitchFamily="18" charset="0"/>
              </a:rPr>
              <a:t>, </a:t>
            </a:r>
            <a:r>
              <a:rPr lang="cs-CZ" altLang="cs-CZ" sz="2200" dirty="0" err="1">
                <a:solidFill>
                  <a:srgbClr val="002060"/>
                </a:solidFill>
                <a:latin typeface="Times New Roman" panose="02020603050405020304" pitchFamily="18" charset="0"/>
                <a:cs typeface="Times New Roman" panose="02020603050405020304" pitchFamily="18" charset="0"/>
              </a:rPr>
              <a:t>consideration</a:t>
            </a:r>
            <a:r>
              <a:rPr lang="cs-CZ" altLang="cs-CZ" sz="2200" dirty="0">
                <a:solidFill>
                  <a:srgbClr val="002060"/>
                </a:solidFill>
                <a:latin typeface="Times New Roman" panose="02020603050405020304" pitchFamily="18" charset="0"/>
                <a:cs typeface="Times New Roman" panose="02020603050405020304" pitchFamily="18" charset="0"/>
              </a:rPr>
              <a:t> – </a:t>
            </a:r>
            <a:r>
              <a:rPr lang="cs-CZ" altLang="cs-CZ" sz="2200" dirty="0" err="1">
                <a:solidFill>
                  <a:srgbClr val="002060"/>
                </a:solidFill>
                <a:latin typeface="Times New Roman" panose="02020603050405020304" pitchFamily="18" charset="0"/>
                <a:cs typeface="Times New Roman" panose="02020603050405020304" pitchFamily="18" charset="0"/>
              </a:rPr>
              <a:t>traffic</a:t>
            </a:r>
            <a:r>
              <a:rPr lang="cs-CZ" altLang="cs-CZ" sz="2200" dirty="0">
                <a:solidFill>
                  <a:srgbClr val="002060"/>
                </a:solidFill>
                <a:latin typeface="Times New Roman" panose="02020603050405020304" pitchFamily="18" charset="0"/>
                <a:cs typeface="Times New Roman" panose="02020603050405020304" pitchFamily="18" charset="0"/>
              </a:rPr>
              <a:t>, </a:t>
            </a:r>
            <a:r>
              <a:rPr lang="cs-CZ" altLang="cs-CZ" sz="2200" dirty="0" err="1">
                <a:solidFill>
                  <a:srgbClr val="002060"/>
                </a:solidFill>
                <a:latin typeface="Times New Roman" panose="02020603050405020304" pitchFamily="18" charset="0"/>
                <a:cs typeface="Times New Roman" panose="02020603050405020304" pitchFamily="18" charset="0"/>
              </a:rPr>
              <a:t>engagement</a:t>
            </a:r>
            <a:r>
              <a:rPr lang="cs-CZ" altLang="cs-CZ" sz="2200" dirty="0">
                <a:solidFill>
                  <a:srgbClr val="002060"/>
                </a:solidFill>
                <a:latin typeface="Times New Roman" panose="02020603050405020304" pitchFamily="18" charset="0"/>
                <a:cs typeface="Times New Roman" panose="02020603050405020304" pitchFamily="18" charset="0"/>
              </a:rPr>
              <a:t>, </a:t>
            </a:r>
            <a:r>
              <a:rPr lang="cs-CZ" altLang="cs-CZ" sz="2200" dirty="0" err="1">
                <a:solidFill>
                  <a:srgbClr val="002060"/>
                </a:solidFill>
                <a:latin typeface="Times New Roman" panose="02020603050405020304" pitchFamily="18" charset="0"/>
                <a:cs typeface="Times New Roman" panose="02020603050405020304" pitchFamily="18" charset="0"/>
              </a:rPr>
              <a:t>views</a:t>
            </a:r>
            <a:r>
              <a:rPr lang="cs-CZ" altLang="cs-CZ" sz="2200" dirty="0">
                <a:solidFill>
                  <a:srgbClr val="002060"/>
                </a:solidFill>
                <a:latin typeface="Times New Roman" panose="02020603050405020304" pitchFamily="18" charset="0"/>
                <a:cs typeface="Times New Roman" panose="02020603050405020304" pitchFamily="18" charset="0"/>
              </a:rPr>
              <a:t>, </a:t>
            </a:r>
            <a:r>
              <a:rPr lang="cs-CZ" altLang="cs-CZ" sz="2200" dirty="0" err="1">
                <a:solidFill>
                  <a:srgbClr val="002060"/>
                </a:solidFill>
                <a:latin typeface="Times New Roman" panose="02020603050405020304" pitchFamily="18" charset="0"/>
                <a:cs typeface="Times New Roman" panose="02020603050405020304" pitchFamily="18" charset="0"/>
              </a:rPr>
              <a:t>conversions</a:t>
            </a:r>
            <a:r>
              <a:rPr lang="cs-CZ" altLang="cs-CZ" sz="2200" dirty="0">
                <a:solidFill>
                  <a:srgbClr val="002060"/>
                </a:solidFill>
                <a:latin typeface="Times New Roman" panose="02020603050405020304" pitchFamily="18" charset="0"/>
                <a:cs typeface="Times New Roman" panose="02020603050405020304" pitchFamily="18" charset="0"/>
              </a:rPr>
              <a:t> – </a:t>
            </a:r>
            <a:r>
              <a:rPr lang="cs-CZ" altLang="cs-CZ" sz="2200" dirty="0" err="1">
                <a:solidFill>
                  <a:srgbClr val="002060"/>
                </a:solidFill>
                <a:latin typeface="Times New Roman" panose="02020603050405020304" pitchFamily="18" charset="0"/>
                <a:cs typeface="Times New Roman" panose="02020603050405020304" pitchFamily="18" charset="0"/>
              </a:rPr>
              <a:t>leads</a:t>
            </a:r>
            <a:r>
              <a:rPr lang="cs-CZ" altLang="cs-CZ" sz="2200" dirty="0">
                <a:solidFill>
                  <a:srgbClr val="002060"/>
                </a:solidFill>
                <a:latin typeface="Times New Roman" panose="02020603050405020304" pitchFamily="18" charset="0"/>
                <a:cs typeface="Times New Roman" panose="02020603050405020304" pitchFamily="18" charset="0"/>
              </a:rPr>
              <a:t>, web </a:t>
            </a:r>
            <a:r>
              <a:rPr lang="cs-CZ" altLang="cs-CZ" sz="2200" dirty="0" err="1">
                <a:solidFill>
                  <a:srgbClr val="002060"/>
                </a:solidFill>
                <a:latin typeface="Times New Roman" panose="02020603050405020304" pitchFamily="18" charset="0"/>
                <a:cs typeface="Times New Roman" panose="02020603050405020304" pitchFamily="18" charset="0"/>
              </a:rPr>
              <a:t>ctr</a:t>
            </a:r>
            <a:r>
              <a:rPr lang="cs-CZ" altLang="cs-CZ" sz="2200" dirty="0">
                <a:solidFill>
                  <a:srgbClr val="002060"/>
                </a:solidFill>
                <a:latin typeface="Times New Roman" panose="02020603050405020304" pitchFamily="18" charset="0"/>
                <a:cs typeface="Times New Roman" panose="02020603050405020304" pitchFamily="18" charset="0"/>
              </a:rPr>
              <a:t>, </a:t>
            </a:r>
            <a:r>
              <a:rPr lang="cs-CZ" altLang="cs-CZ" sz="2200" dirty="0" err="1">
                <a:solidFill>
                  <a:srgbClr val="002060"/>
                </a:solidFill>
                <a:latin typeface="Times New Roman" panose="02020603050405020304" pitchFamily="18" charset="0"/>
                <a:cs typeface="Times New Roman" panose="02020603050405020304" pitchFamily="18" charset="0"/>
              </a:rPr>
              <a:t>recruitement</a:t>
            </a:r>
            <a:r>
              <a:rPr lang="cs-CZ" altLang="cs-CZ" sz="2200" dirty="0">
                <a:solidFill>
                  <a:srgbClr val="002060"/>
                </a:solidFill>
                <a:latin typeface="Times New Roman" panose="02020603050405020304" pitchFamily="18" charset="0"/>
                <a:cs typeface="Times New Roman" panose="02020603050405020304" pitchFamily="18" charset="0"/>
              </a:rPr>
              <a:t>.</a:t>
            </a:r>
          </a:p>
          <a:p>
            <a:r>
              <a:rPr lang="cs-CZ" altLang="cs-CZ" sz="2200" dirty="0">
                <a:solidFill>
                  <a:srgbClr val="002060"/>
                </a:solidFill>
                <a:latin typeface="Times New Roman" panose="02020603050405020304" pitchFamily="18" charset="0"/>
                <a:cs typeface="Times New Roman" panose="02020603050405020304" pitchFamily="18" charset="0"/>
              </a:rPr>
              <a:t>Publika – </a:t>
            </a:r>
          </a:p>
          <a:p>
            <a:r>
              <a:rPr lang="cs-CZ" altLang="cs-CZ" sz="2200" dirty="0">
                <a:solidFill>
                  <a:srgbClr val="002060"/>
                </a:solidFill>
                <a:latin typeface="Times New Roman" panose="02020603050405020304" pitchFamily="18" charset="0"/>
                <a:cs typeface="Times New Roman" panose="02020603050405020304" pitchFamily="18" charset="0"/>
              </a:rPr>
              <a:t>Ad </a:t>
            </a:r>
            <a:r>
              <a:rPr lang="cs-CZ" altLang="cs-CZ" sz="2200" dirty="0" err="1">
                <a:solidFill>
                  <a:srgbClr val="002060"/>
                </a:solidFill>
                <a:latin typeface="Times New Roman" panose="02020603050405020304" pitchFamily="18" charset="0"/>
                <a:cs typeface="Times New Roman" panose="02020603050405020304" pitchFamily="18" charset="0"/>
              </a:rPr>
              <a:t>format</a:t>
            </a:r>
            <a:r>
              <a:rPr lang="cs-CZ" altLang="cs-CZ" sz="2200" dirty="0">
                <a:solidFill>
                  <a:srgbClr val="002060"/>
                </a:solidFill>
                <a:latin typeface="Times New Roman" panose="02020603050405020304" pitchFamily="18" charset="0"/>
                <a:cs typeface="Times New Roman" panose="02020603050405020304" pitchFamily="18" charset="0"/>
              </a:rPr>
              <a:t> – </a:t>
            </a:r>
            <a:r>
              <a:rPr lang="en-US" altLang="cs-CZ" sz="2200" dirty="0" err="1">
                <a:solidFill>
                  <a:srgbClr val="002060"/>
                </a:solidFill>
                <a:latin typeface="Times New Roman" panose="02020603050405020304" pitchFamily="18" charset="0"/>
                <a:cs typeface="Times New Roman" panose="02020603050405020304" pitchFamily="18" charset="0"/>
              </a:rPr>
              <a:t>ponsored</a:t>
            </a:r>
            <a:r>
              <a:rPr lang="en-US" altLang="cs-CZ" sz="2200" dirty="0">
                <a:solidFill>
                  <a:srgbClr val="002060"/>
                </a:solidFill>
                <a:latin typeface="Times New Roman" panose="02020603050405020304" pitchFamily="18" charset="0"/>
                <a:cs typeface="Times New Roman" panose="02020603050405020304" pitchFamily="18" charset="0"/>
              </a:rPr>
              <a:t> Content, Message Ads, Dynamic Ads, Text Ads, or a mix of all four</a:t>
            </a:r>
            <a:r>
              <a:rPr lang="cs-CZ" altLang="cs-CZ" sz="2200">
                <a:solidFill>
                  <a:srgbClr val="002060"/>
                </a:solidFill>
                <a:latin typeface="Times New Roman" panose="02020603050405020304" pitchFamily="18" charset="0"/>
                <a:cs typeface="Times New Roman" panose="02020603050405020304" pitchFamily="18" charset="0"/>
              </a:rPr>
              <a:t>.</a:t>
            </a:r>
            <a:endParaRPr lang="cs-CZ" altLang="cs-CZ" sz="2200" dirty="0">
              <a:solidFill>
                <a:srgbClr val="002060"/>
              </a:solidFill>
              <a:latin typeface="Times New Roman" panose="02020603050405020304" pitchFamily="18" charset="0"/>
              <a:cs typeface="Times New Roman" panose="02020603050405020304" pitchFamily="18" charset="0"/>
            </a:endParaRPr>
          </a:p>
          <a:p>
            <a:r>
              <a:rPr lang="cs-CZ" altLang="cs-CZ" sz="2200" dirty="0">
                <a:solidFill>
                  <a:srgbClr val="002060"/>
                </a:solidFill>
                <a:latin typeface="Times New Roman" panose="02020603050405020304" pitchFamily="18" charset="0"/>
                <a:cs typeface="Times New Roman" panose="02020603050405020304" pitchFamily="18" charset="0"/>
              </a:rPr>
              <a:t>Budget and </a:t>
            </a:r>
            <a:r>
              <a:rPr lang="cs-CZ" altLang="cs-CZ" sz="2200" dirty="0" err="1">
                <a:solidFill>
                  <a:srgbClr val="002060"/>
                </a:solidFill>
                <a:latin typeface="Times New Roman" panose="02020603050405020304" pitchFamily="18" charset="0"/>
                <a:cs typeface="Times New Roman" panose="02020603050405020304" pitchFamily="18" charset="0"/>
              </a:rPr>
              <a:t>schedule</a:t>
            </a:r>
            <a:r>
              <a:rPr lang="cs-CZ" altLang="cs-CZ" sz="2200" dirty="0">
                <a:solidFill>
                  <a:srgbClr val="002060"/>
                </a:solidFill>
                <a:latin typeface="Times New Roman" panose="02020603050405020304" pitchFamily="18" charset="0"/>
                <a:cs typeface="Times New Roman" panose="02020603050405020304" pitchFamily="18" charset="0"/>
              </a:rPr>
              <a:t> – </a:t>
            </a:r>
            <a:r>
              <a:rPr lang="cs-CZ" altLang="cs-CZ" sz="2200" dirty="0" err="1">
                <a:solidFill>
                  <a:srgbClr val="002060"/>
                </a:solidFill>
                <a:latin typeface="Times New Roman" panose="02020603050405020304" pitchFamily="18" charset="0"/>
                <a:cs typeface="Times New Roman" panose="02020603050405020304" pitchFamily="18" charset="0"/>
              </a:rPr>
              <a:t>daily</a:t>
            </a:r>
            <a:r>
              <a:rPr lang="cs-CZ" altLang="cs-CZ" sz="2200" dirty="0">
                <a:solidFill>
                  <a:srgbClr val="002060"/>
                </a:solidFill>
                <a:latin typeface="Times New Roman" panose="02020603050405020304" pitchFamily="18" charset="0"/>
                <a:cs typeface="Times New Roman" panose="02020603050405020304" pitchFamily="18" charset="0"/>
              </a:rPr>
              <a:t> budget, </a:t>
            </a:r>
            <a:r>
              <a:rPr lang="cs-CZ" altLang="cs-CZ" sz="2200" dirty="0" err="1">
                <a:solidFill>
                  <a:srgbClr val="002060"/>
                </a:solidFill>
                <a:latin typeface="Times New Roman" panose="02020603050405020304" pitchFamily="18" charset="0"/>
                <a:cs typeface="Times New Roman" panose="02020603050405020304" pitchFamily="18" charset="0"/>
              </a:rPr>
              <a:t>bidding</a:t>
            </a:r>
            <a:r>
              <a:rPr lang="cs-CZ" altLang="cs-CZ" sz="2200" dirty="0">
                <a:solidFill>
                  <a:srgbClr val="002060"/>
                </a:solidFill>
                <a:latin typeface="Times New Roman" panose="02020603050405020304" pitchFamily="18" charset="0"/>
                <a:cs typeface="Times New Roman" panose="02020603050405020304" pitchFamily="18" charset="0"/>
              </a:rPr>
              <a:t>.</a:t>
            </a:r>
          </a:p>
          <a:p>
            <a:r>
              <a:rPr lang="cs-CZ" altLang="cs-CZ" sz="2200" dirty="0" err="1">
                <a:solidFill>
                  <a:srgbClr val="002060"/>
                </a:solidFill>
                <a:latin typeface="Times New Roman" panose="02020603050405020304" pitchFamily="18" charset="0"/>
                <a:cs typeface="Times New Roman" panose="02020603050405020304" pitchFamily="18" charset="0"/>
              </a:rPr>
              <a:t>Measure</a:t>
            </a:r>
            <a:r>
              <a:rPr lang="cs-CZ" altLang="cs-CZ" sz="2200" dirty="0">
                <a:solidFill>
                  <a:srgbClr val="002060"/>
                </a:solidFill>
                <a:latin typeface="Times New Roman" panose="02020603050405020304" pitchFamily="18" charset="0"/>
                <a:cs typeface="Times New Roman" panose="02020603050405020304" pitchFamily="18" charset="0"/>
              </a:rPr>
              <a:t> and </a:t>
            </a:r>
            <a:r>
              <a:rPr lang="cs-CZ" altLang="cs-CZ" sz="2200" dirty="0" err="1">
                <a:solidFill>
                  <a:srgbClr val="002060"/>
                </a:solidFill>
                <a:latin typeface="Times New Roman" panose="02020603050405020304" pitchFamily="18" charset="0"/>
                <a:cs typeface="Times New Roman" panose="02020603050405020304" pitchFamily="18" charset="0"/>
              </a:rPr>
              <a:t>optimize</a:t>
            </a:r>
            <a:r>
              <a:rPr lang="cs-CZ" altLang="cs-CZ" sz="2200" dirty="0">
                <a:solidFill>
                  <a:srgbClr val="002060"/>
                </a:solidFill>
                <a:latin typeface="Times New Roman" panose="02020603050405020304" pitchFamily="18" charset="0"/>
                <a:cs typeface="Times New Roman" panose="02020603050405020304" pitchFamily="18" charset="0"/>
              </a:rPr>
              <a:t>. </a:t>
            </a:r>
          </a:p>
        </p:txBody>
      </p:sp>
      <p:sp>
        <p:nvSpPr>
          <p:cNvPr id="6" name="Nadpis 5"/>
          <p:cNvSpPr>
            <a:spLocks noGrp="1"/>
          </p:cNvSpPr>
          <p:nvPr>
            <p:ph type="title"/>
          </p:nvPr>
        </p:nvSpPr>
        <p:spPr>
          <a:xfrm>
            <a:off x="179512" y="195486"/>
            <a:ext cx="7992888" cy="507703"/>
          </a:xfrm>
        </p:spPr>
        <p:txBody>
          <a:bodyPr/>
          <a:lstStyle/>
          <a:p>
            <a:r>
              <a:rPr lang="cs-CZ" dirty="0"/>
              <a:t>LinkedIn kampaně</a:t>
            </a:r>
            <a:br>
              <a:rPr lang="cs-CZ" dirty="0"/>
            </a:br>
            <a:endParaRPr lang="cs-CZ" dirty="0"/>
          </a:p>
        </p:txBody>
      </p:sp>
    </p:spTree>
    <p:extLst>
      <p:ext uri="{BB962C8B-B14F-4D97-AF65-F5344CB8AC3E}">
        <p14:creationId xmlns:p14="http://schemas.microsoft.com/office/powerpoint/2010/main" val="2464126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287524" y="843558"/>
            <a:ext cx="7308812" cy="3024336"/>
          </a:xfrm>
          <a:prstGeom prst="rect">
            <a:avLst/>
          </a:prstGeom>
        </p:spPr>
        <p:txBody>
          <a:bodyPr>
            <a:noAutofit/>
          </a:bodyPr>
          <a:lstStyle/>
          <a:p>
            <a:r>
              <a:rPr lang="cs-CZ" sz="2200" dirty="0">
                <a:solidFill>
                  <a:srgbClr val="002060"/>
                </a:solidFill>
              </a:rPr>
              <a:t>Facebook používá měsíčně 2,93 miliardy uživatelů.</a:t>
            </a:r>
          </a:p>
          <a:p>
            <a:r>
              <a:rPr lang="cs-CZ" sz="2200" dirty="0">
                <a:solidFill>
                  <a:srgbClr val="002060"/>
                </a:solidFill>
              </a:rPr>
              <a:t>36,7 % světové internetové populace používá FB každý měsíc.</a:t>
            </a:r>
          </a:p>
          <a:p>
            <a:r>
              <a:rPr lang="cs-CZ" sz="2200" dirty="0">
                <a:solidFill>
                  <a:srgbClr val="002060"/>
                </a:solidFill>
              </a:rPr>
              <a:t>70 % internetové populace je aktivní na alespoň jedné Meta platformě. </a:t>
            </a:r>
          </a:p>
          <a:p>
            <a:r>
              <a:rPr lang="cs-CZ" sz="2200" dirty="0">
                <a:solidFill>
                  <a:srgbClr val="002060"/>
                </a:solidFill>
              </a:rPr>
              <a:t>FB je 7. nejhodnotnější značka na světě.</a:t>
            </a:r>
          </a:p>
          <a:p>
            <a:r>
              <a:rPr lang="cs-CZ" sz="2200" dirty="0">
                <a:solidFill>
                  <a:srgbClr val="002060"/>
                </a:solidFill>
              </a:rPr>
              <a:t>Facebook.com je třetí nejnavštěvovanější webová stránka na světě.</a:t>
            </a:r>
          </a:p>
          <a:p>
            <a:r>
              <a:rPr lang="cs-CZ" sz="2200" dirty="0">
                <a:solidFill>
                  <a:srgbClr val="002060"/>
                </a:solidFill>
              </a:rPr>
              <a:t>FB je druhý na světě v množství času stráveného v aplikaci. </a:t>
            </a:r>
          </a:p>
          <a:p>
            <a:r>
              <a:rPr lang="cs-CZ" altLang="cs-CZ" sz="2200" dirty="0">
                <a:solidFill>
                  <a:srgbClr val="002060"/>
                </a:solidFill>
                <a:latin typeface="Times New Roman" panose="02020603050405020304" pitchFamily="18" charset="0"/>
                <a:cs typeface="Times New Roman" panose="02020603050405020304" pitchFamily="18" charset="0"/>
              </a:rPr>
              <a:t>A mnoho dalších nej </a:t>
            </a:r>
            <a:r>
              <a:rPr lang="cs-CZ" altLang="cs-CZ" sz="2200" dirty="0">
                <a:solidFill>
                  <a:srgbClr val="002060"/>
                </a:solidFill>
                <a:latin typeface="Times New Roman" panose="02020603050405020304" pitchFamily="18" charset="0"/>
                <a:cs typeface="Times New Roman" panose="02020603050405020304" pitchFamily="18" charset="0"/>
                <a:hlinkClick r:id="rId3"/>
              </a:rPr>
              <a:t>zde</a:t>
            </a:r>
            <a:r>
              <a:rPr lang="cs-CZ" altLang="cs-CZ" sz="2200" dirty="0">
                <a:solidFill>
                  <a:srgbClr val="002060"/>
                </a:solidFill>
                <a:latin typeface="Times New Roman" panose="02020603050405020304" pitchFamily="18" charset="0"/>
                <a:cs typeface="Times New Roman" panose="02020603050405020304" pitchFamily="18" charset="0"/>
              </a:rPr>
              <a:t>.</a:t>
            </a:r>
          </a:p>
        </p:txBody>
      </p:sp>
      <p:sp>
        <p:nvSpPr>
          <p:cNvPr id="6" name="Nadpis 5"/>
          <p:cNvSpPr>
            <a:spLocks noGrp="1"/>
          </p:cNvSpPr>
          <p:nvPr>
            <p:ph type="title"/>
          </p:nvPr>
        </p:nvSpPr>
        <p:spPr>
          <a:xfrm>
            <a:off x="179512" y="195486"/>
            <a:ext cx="4392488" cy="507703"/>
          </a:xfrm>
        </p:spPr>
        <p:txBody>
          <a:bodyPr/>
          <a:lstStyle/>
          <a:p>
            <a:r>
              <a:rPr lang="cs-CZ" dirty="0"/>
              <a:t>2 Facebook statistiky (</a:t>
            </a:r>
            <a:r>
              <a:rPr lang="cs-CZ" dirty="0">
                <a:hlinkClick r:id="rId3"/>
              </a:rPr>
              <a:t>Hootsuite</a:t>
            </a:r>
            <a:r>
              <a:rPr lang="cs-CZ" dirty="0"/>
              <a:t>)</a:t>
            </a:r>
          </a:p>
        </p:txBody>
      </p:sp>
      <p:pic>
        <p:nvPicPr>
          <p:cNvPr id="4" name="Obrázek 3">
            <a:extLst>
              <a:ext uri="{FF2B5EF4-FFF2-40B4-BE49-F238E27FC236}">
                <a16:creationId xmlns:a16="http://schemas.microsoft.com/office/drawing/2014/main" id="{F8AD1B09-E370-B0AD-E019-BA5FE2D31741}"/>
              </a:ext>
            </a:extLst>
          </p:cNvPr>
          <p:cNvPicPr>
            <a:picLocks noChangeAspect="1"/>
          </p:cNvPicPr>
          <p:nvPr/>
        </p:nvPicPr>
        <p:blipFill>
          <a:blip r:embed="rId4"/>
          <a:stretch>
            <a:fillRect/>
          </a:stretch>
        </p:blipFill>
        <p:spPr>
          <a:xfrm>
            <a:off x="7505053" y="1347614"/>
            <a:ext cx="1606131" cy="1618844"/>
          </a:xfrm>
          <a:prstGeom prst="rect">
            <a:avLst/>
          </a:prstGeom>
        </p:spPr>
      </p:pic>
    </p:spTree>
    <p:extLst>
      <p:ext uri="{BB962C8B-B14F-4D97-AF65-F5344CB8AC3E}">
        <p14:creationId xmlns:p14="http://schemas.microsoft.com/office/powerpoint/2010/main" val="7019347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732118"/>
            <a:ext cx="8640960" cy="3024336"/>
          </a:xfrm>
          <a:prstGeom prst="rect">
            <a:avLst/>
          </a:prstGeom>
        </p:spPr>
        <p:txBody>
          <a:bodyPr>
            <a:noAutofit/>
          </a:bodyPr>
          <a:lstStyle/>
          <a:p>
            <a:r>
              <a:rPr lang="cs-CZ" sz="2200" dirty="0">
                <a:solidFill>
                  <a:srgbClr val="002060"/>
                </a:solidFill>
              </a:rPr>
              <a:t>YouTube [</a:t>
            </a:r>
            <a:r>
              <a:rPr lang="cs-CZ" sz="2200" dirty="0" err="1">
                <a:solidFill>
                  <a:srgbClr val="002060"/>
                </a:solidFill>
              </a:rPr>
              <a:t>ju:tu:b</a:t>
            </a:r>
            <a:r>
              <a:rPr lang="cs-CZ" sz="2200" dirty="0">
                <a:solidFill>
                  <a:srgbClr val="002060"/>
                </a:solidFill>
              </a:rPr>
              <a:t>] je největší internetový server pro sdílení videosouborů. Agresivní algoritmus.</a:t>
            </a:r>
          </a:p>
          <a:p>
            <a:r>
              <a:rPr lang="cs-CZ" sz="2200" dirty="0">
                <a:solidFill>
                  <a:srgbClr val="002060"/>
                </a:solidFill>
              </a:rPr>
              <a:t>Založen 2005 – myšlenka sdílet domácí videa. Od 2008 v češtině. Od 2015 placená Premium verze.</a:t>
            </a:r>
          </a:p>
          <a:p>
            <a:r>
              <a:rPr lang="cs-CZ" sz="2200" dirty="0">
                <a:solidFill>
                  <a:srgbClr val="002060"/>
                </a:solidFill>
              </a:rPr>
              <a:t>Hlavní zdroj příjmů je reklama.</a:t>
            </a:r>
          </a:p>
          <a:p>
            <a:r>
              <a:rPr lang="cs-CZ" sz="2200" dirty="0">
                <a:solidFill>
                  <a:srgbClr val="002060"/>
                </a:solidFill>
              </a:rPr>
              <a:t>YouTube Music. </a:t>
            </a:r>
            <a:r>
              <a:rPr lang="cs-CZ" sz="2200" dirty="0" err="1">
                <a:solidFill>
                  <a:srgbClr val="002060"/>
                </a:solidFill>
              </a:rPr>
              <a:t>Shorts</a:t>
            </a:r>
            <a:r>
              <a:rPr lang="cs-CZ" sz="2200" dirty="0">
                <a:solidFill>
                  <a:srgbClr val="002060"/>
                </a:solidFill>
              </a:rPr>
              <a:t>. Odběry vs. Domů. </a:t>
            </a:r>
          </a:p>
          <a:p>
            <a:r>
              <a:rPr lang="cs-CZ" altLang="cs-CZ" sz="2200" dirty="0">
                <a:solidFill>
                  <a:srgbClr val="002060"/>
                </a:solidFill>
                <a:latin typeface="Times New Roman" panose="02020603050405020304" pitchFamily="18" charset="0"/>
                <a:cs typeface="Times New Roman" panose="02020603050405020304" pitchFamily="18" charset="0"/>
              </a:rPr>
              <a:t>YouTube uživatelé mohou nahrát videa, zhlédnout je, hodnotit, sdílet, komentovat, </a:t>
            </a:r>
            <a:r>
              <a:rPr lang="cs-CZ" altLang="cs-CZ" sz="2200" dirty="0" err="1">
                <a:solidFill>
                  <a:srgbClr val="002060"/>
                </a:solidFill>
                <a:latin typeface="Times New Roman" panose="02020603050405020304" pitchFamily="18" charset="0"/>
                <a:cs typeface="Times New Roman" panose="02020603050405020304" pitchFamily="18" charset="0"/>
              </a:rPr>
              <a:t>streamovat</a:t>
            </a:r>
            <a:r>
              <a:rPr lang="cs-CZ" altLang="cs-CZ" sz="2200" dirty="0">
                <a:solidFill>
                  <a:srgbClr val="002060"/>
                </a:solidFill>
                <a:latin typeface="Times New Roman" panose="02020603050405020304" pitchFamily="18" charset="0"/>
                <a:cs typeface="Times New Roman" panose="02020603050405020304" pitchFamily="18" charset="0"/>
              </a:rPr>
              <a:t> atd. </a:t>
            </a:r>
          </a:p>
          <a:p>
            <a:r>
              <a:rPr lang="cs-CZ" altLang="cs-CZ" sz="2200" dirty="0">
                <a:solidFill>
                  <a:srgbClr val="002060"/>
                </a:solidFill>
                <a:latin typeface="Times New Roman" panose="02020603050405020304" pitchFamily="18" charset="0"/>
                <a:cs typeface="Times New Roman" panose="02020603050405020304" pitchFamily="18" charset="0"/>
              </a:rPr>
              <a:t>YouTube nabízí videoklipy, TV klipy, hudební videa, trailery k filmům a další jako například video-blogy, krátká originální videa nebo vzdělávací videa apod.</a:t>
            </a:r>
          </a:p>
          <a:p>
            <a:endParaRPr lang="cs-CZ" altLang="cs-CZ" sz="22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3 YouTube</a:t>
            </a:r>
          </a:p>
        </p:txBody>
      </p:sp>
    </p:spTree>
    <p:extLst>
      <p:ext uri="{BB962C8B-B14F-4D97-AF65-F5344CB8AC3E}">
        <p14:creationId xmlns:p14="http://schemas.microsoft.com/office/powerpoint/2010/main" val="17736925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059582"/>
            <a:ext cx="8640960" cy="3024336"/>
          </a:xfrm>
          <a:prstGeom prst="rect">
            <a:avLst/>
          </a:prstGeom>
        </p:spPr>
        <p:txBody>
          <a:bodyPr>
            <a:noAutofit/>
          </a:bodyPr>
          <a:lstStyle/>
          <a:p>
            <a:r>
              <a:rPr lang="cs-CZ" sz="2200" dirty="0">
                <a:solidFill>
                  <a:srgbClr val="002060"/>
                </a:solidFill>
              </a:rPr>
              <a:t>Po domácích videích najednou narostly videohry (Minecraft nakopl nejednu hvězdu), hudba, vzdělávací videa, recenze, filmy apod. </a:t>
            </a:r>
          </a:p>
          <a:p>
            <a:r>
              <a:rPr lang="cs-CZ" sz="2200" dirty="0">
                <a:solidFill>
                  <a:srgbClr val="002060"/>
                </a:solidFill>
              </a:rPr>
              <a:t>Vznikly první velké hvězdy – youtubeři typu </a:t>
            </a:r>
            <a:r>
              <a:rPr lang="cs-CZ" sz="2200" dirty="0">
                <a:solidFill>
                  <a:srgbClr val="002060"/>
                </a:solidFill>
                <a:hlinkClick r:id="rId3"/>
              </a:rPr>
              <a:t>PewDiePie</a:t>
            </a:r>
            <a:r>
              <a:rPr lang="cs-CZ" sz="2200" dirty="0">
                <a:solidFill>
                  <a:srgbClr val="002060"/>
                </a:solidFill>
              </a:rPr>
              <a:t> (</a:t>
            </a:r>
            <a:r>
              <a:rPr lang="cs-CZ" sz="2200" dirty="0" err="1">
                <a:solidFill>
                  <a:srgbClr val="002060"/>
                </a:solidFill>
              </a:rPr>
              <a:t>Red</a:t>
            </a:r>
            <a:r>
              <a:rPr lang="cs-CZ" sz="2200" dirty="0">
                <a:solidFill>
                  <a:srgbClr val="002060"/>
                </a:solidFill>
              </a:rPr>
              <a:t> </a:t>
            </a:r>
            <a:r>
              <a:rPr lang="cs-CZ" sz="2200" dirty="0" err="1">
                <a:solidFill>
                  <a:srgbClr val="002060"/>
                </a:solidFill>
              </a:rPr>
              <a:t>Diamond</a:t>
            </a:r>
            <a:r>
              <a:rPr lang="cs-CZ" sz="2200" dirty="0">
                <a:solidFill>
                  <a:srgbClr val="002060"/>
                </a:solidFill>
              </a:rPr>
              <a:t> Play </a:t>
            </a:r>
            <a:r>
              <a:rPr lang="cs-CZ" sz="2200" dirty="0" err="1">
                <a:solidFill>
                  <a:srgbClr val="002060"/>
                </a:solidFill>
              </a:rPr>
              <a:t>Button</a:t>
            </a:r>
            <a:r>
              <a:rPr lang="cs-CZ" sz="2200" dirty="0">
                <a:solidFill>
                  <a:srgbClr val="002060"/>
                </a:solidFill>
              </a:rPr>
              <a:t> za 100 mil.). </a:t>
            </a:r>
          </a:p>
          <a:p>
            <a:r>
              <a:rPr lang="cs-CZ" sz="2200" dirty="0">
                <a:solidFill>
                  <a:srgbClr val="002060"/>
                </a:solidFill>
              </a:rPr>
              <a:t>Až jsme se dostali do stavu, kdy při koupi produktu jdeme skoro vždy na YT recenze. Když řešíte DIY. Vzdělávání. Atd. </a:t>
            </a:r>
          </a:p>
          <a:p>
            <a:r>
              <a:rPr lang="cs-CZ" sz="2200" dirty="0">
                <a:solidFill>
                  <a:srgbClr val="002060"/>
                </a:solidFill>
              </a:rPr>
              <a:t>Reklamy – všude, </a:t>
            </a:r>
            <a:r>
              <a:rPr lang="cs-CZ" sz="2200" dirty="0" err="1">
                <a:solidFill>
                  <a:srgbClr val="002060"/>
                </a:solidFill>
              </a:rPr>
              <a:t>nepřeskočitelné</a:t>
            </a:r>
            <a:r>
              <a:rPr lang="cs-CZ" sz="2200" dirty="0">
                <a:solidFill>
                  <a:srgbClr val="002060"/>
                </a:solidFill>
              </a:rPr>
              <a:t>, několik, dlouhé, mnoho ve videu.</a:t>
            </a:r>
          </a:p>
          <a:p>
            <a:r>
              <a:rPr lang="cs-CZ" sz="2200" dirty="0">
                <a:solidFill>
                  <a:srgbClr val="002060"/>
                </a:solidFill>
              </a:rPr>
              <a:t>Tvůrci – blokace obsahu, demonetizace, příjem dle země, těžké budování komunity v začátku.</a:t>
            </a:r>
          </a:p>
          <a:p>
            <a:endParaRPr lang="cs-CZ" sz="2200" dirty="0">
              <a:solidFill>
                <a:srgbClr val="002060"/>
              </a:solidFill>
            </a:endParaRPr>
          </a:p>
        </p:txBody>
      </p:sp>
      <p:sp>
        <p:nvSpPr>
          <p:cNvPr id="6" name="Nadpis 5"/>
          <p:cNvSpPr>
            <a:spLocks noGrp="1"/>
          </p:cNvSpPr>
          <p:nvPr>
            <p:ph type="title"/>
          </p:nvPr>
        </p:nvSpPr>
        <p:spPr>
          <a:xfrm>
            <a:off x="179512" y="195486"/>
            <a:ext cx="4392488" cy="507703"/>
          </a:xfrm>
        </p:spPr>
        <p:txBody>
          <a:bodyPr/>
          <a:lstStyle/>
          <a:p>
            <a:r>
              <a:rPr lang="cs-CZ" dirty="0"/>
              <a:t>YouTube obecně</a:t>
            </a:r>
          </a:p>
        </p:txBody>
      </p:sp>
    </p:spTree>
    <p:extLst>
      <p:ext uri="{BB962C8B-B14F-4D97-AF65-F5344CB8AC3E}">
        <p14:creationId xmlns:p14="http://schemas.microsoft.com/office/powerpoint/2010/main" val="2489237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726451"/>
            <a:ext cx="8748464" cy="3024336"/>
          </a:xfrm>
          <a:prstGeom prst="rect">
            <a:avLst/>
          </a:prstGeom>
        </p:spPr>
        <p:txBody>
          <a:bodyPr>
            <a:noAutofit/>
          </a:bodyPr>
          <a:lstStyle/>
          <a:p>
            <a:r>
              <a:rPr lang="cs-CZ" sz="2200" dirty="0">
                <a:solidFill>
                  <a:srgbClr val="002060"/>
                </a:solidFill>
              </a:rPr>
              <a:t>Oficiální rozcestník kanálů s informacemi je </a:t>
            </a:r>
            <a:r>
              <a:rPr lang="cs-CZ" sz="2200" dirty="0">
                <a:solidFill>
                  <a:srgbClr val="002060"/>
                </a:solidFill>
                <a:hlinkClick r:id="rId3"/>
              </a:rPr>
              <a:t>zde</a:t>
            </a:r>
            <a:r>
              <a:rPr lang="cs-CZ" sz="2200" dirty="0">
                <a:solidFill>
                  <a:srgbClr val="002060"/>
                </a:solidFill>
              </a:rPr>
              <a:t>.</a:t>
            </a:r>
          </a:p>
          <a:p>
            <a:r>
              <a:rPr lang="cs-CZ" sz="2200" dirty="0">
                <a:solidFill>
                  <a:srgbClr val="002060"/>
                </a:solidFill>
              </a:rPr>
              <a:t>YT pomáhá při hledání na Googlu – SEO – </a:t>
            </a:r>
            <a:r>
              <a:rPr lang="cs-CZ" sz="2200" dirty="0" err="1">
                <a:solidFill>
                  <a:srgbClr val="002060"/>
                </a:solidFill>
              </a:rPr>
              <a:t>prioritizuje</a:t>
            </a:r>
            <a:r>
              <a:rPr lang="cs-CZ" sz="2200" dirty="0">
                <a:solidFill>
                  <a:srgbClr val="002060"/>
                </a:solidFill>
              </a:rPr>
              <a:t> vlastní platformu.</a:t>
            </a:r>
          </a:p>
          <a:p>
            <a:r>
              <a:rPr lang="cs-CZ" sz="2200" dirty="0">
                <a:solidFill>
                  <a:srgbClr val="002060"/>
                </a:solidFill>
              </a:rPr>
              <a:t>Firma může dělat obsah pro zákazníky – věčný, celosvětový, monetizace.</a:t>
            </a:r>
          </a:p>
          <a:p>
            <a:r>
              <a:rPr lang="cs-CZ" sz="2200" dirty="0">
                <a:solidFill>
                  <a:srgbClr val="002060"/>
                </a:solidFill>
              </a:rPr>
              <a:t>Spolupráce s youtubery – ne/placené.</a:t>
            </a:r>
          </a:p>
          <a:p>
            <a:r>
              <a:rPr lang="cs-CZ" sz="2200" dirty="0">
                <a:solidFill>
                  <a:srgbClr val="002060"/>
                </a:solidFill>
              </a:rPr>
              <a:t>Reklamní kampaně – podobná logika jako Meta/</a:t>
            </a:r>
            <a:r>
              <a:rPr lang="cs-CZ" sz="2200" dirty="0" err="1">
                <a:solidFill>
                  <a:srgbClr val="002060"/>
                </a:solidFill>
              </a:rPr>
              <a:t>GoogleAds</a:t>
            </a:r>
            <a:r>
              <a:rPr lang="cs-CZ" sz="2200" dirty="0">
                <a:solidFill>
                  <a:srgbClr val="002060"/>
                </a:solidFill>
              </a:rPr>
              <a:t>. Založíme si </a:t>
            </a:r>
            <a:r>
              <a:rPr lang="cs-CZ" sz="2200" dirty="0" err="1">
                <a:solidFill>
                  <a:srgbClr val="002060"/>
                </a:solidFill>
              </a:rPr>
              <a:t>GoogleAds</a:t>
            </a:r>
            <a:r>
              <a:rPr lang="cs-CZ" sz="2200" dirty="0">
                <a:solidFill>
                  <a:srgbClr val="002060"/>
                </a:solidFill>
              </a:rPr>
              <a:t> účet – vyplníme profily, nalinkujeme web, videa, platební kartu, nastavíme údaje, publika – zájmy, spárujeme s YT a GA.</a:t>
            </a:r>
          </a:p>
          <a:p>
            <a:endParaRPr lang="cs-CZ" altLang="cs-CZ" sz="22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YouTube pro firmy</a:t>
            </a:r>
          </a:p>
        </p:txBody>
      </p:sp>
    </p:spTree>
    <p:extLst>
      <p:ext uri="{BB962C8B-B14F-4D97-AF65-F5344CB8AC3E}">
        <p14:creationId xmlns:p14="http://schemas.microsoft.com/office/powerpoint/2010/main" val="30660952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987574"/>
            <a:ext cx="8640960" cy="3024336"/>
          </a:xfrm>
          <a:prstGeom prst="rect">
            <a:avLst/>
          </a:prstGeom>
        </p:spPr>
        <p:txBody>
          <a:bodyPr>
            <a:noAutofit/>
          </a:bodyPr>
          <a:lstStyle/>
          <a:p>
            <a:r>
              <a:rPr lang="en-US" sz="2200" dirty="0" err="1">
                <a:solidFill>
                  <a:srgbClr val="002060"/>
                </a:solidFill>
              </a:rPr>
              <a:t>Cíl</a:t>
            </a:r>
            <a:r>
              <a:rPr lang="en-US" sz="2200" dirty="0">
                <a:solidFill>
                  <a:srgbClr val="002060"/>
                </a:solidFill>
              </a:rPr>
              <a:t>: sales, leads, web traffic, product consideration, brand awareness and reach, app promotion, local store promotion, without goal. </a:t>
            </a:r>
          </a:p>
          <a:p>
            <a:r>
              <a:rPr lang="cs-CZ" sz="2200" dirty="0">
                <a:solidFill>
                  <a:srgbClr val="002060"/>
                </a:solidFill>
              </a:rPr>
              <a:t>Typ kampaně: </a:t>
            </a:r>
            <a:r>
              <a:rPr lang="cs-CZ" sz="2200" dirty="0" err="1">
                <a:solidFill>
                  <a:srgbClr val="002060"/>
                </a:solidFill>
              </a:rPr>
              <a:t>search</a:t>
            </a:r>
            <a:r>
              <a:rPr lang="cs-CZ" sz="2200" dirty="0">
                <a:solidFill>
                  <a:srgbClr val="002060"/>
                </a:solidFill>
              </a:rPr>
              <a:t>, display, shopping, video, </a:t>
            </a:r>
            <a:r>
              <a:rPr lang="cs-CZ" sz="2200" dirty="0" err="1">
                <a:solidFill>
                  <a:srgbClr val="002060"/>
                </a:solidFill>
              </a:rPr>
              <a:t>app</a:t>
            </a:r>
            <a:r>
              <a:rPr lang="cs-CZ" sz="2200" dirty="0">
                <a:solidFill>
                  <a:srgbClr val="002060"/>
                </a:solidFill>
              </a:rPr>
              <a:t>, </a:t>
            </a:r>
            <a:r>
              <a:rPr lang="cs-CZ" sz="2200" dirty="0" err="1">
                <a:solidFill>
                  <a:srgbClr val="002060"/>
                </a:solidFill>
              </a:rPr>
              <a:t>smart</a:t>
            </a:r>
            <a:r>
              <a:rPr lang="cs-CZ" sz="2200" dirty="0">
                <a:solidFill>
                  <a:srgbClr val="002060"/>
                </a:solidFill>
              </a:rPr>
              <a:t>, </a:t>
            </a:r>
            <a:r>
              <a:rPr lang="cs-CZ" sz="2200" dirty="0" err="1">
                <a:solidFill>
                  <a:srgbClr val="002060"/>
                </a:solidFill>
              </a:rPr>
              <a:t>local</a:t>
            </a:r>
            <a:r>
              <a:rPr lang="cs-CZ" sz="2200" dirty="0">
                <a:solidFill>
                  <a:srgbClr val="002060"/>
                </a:solidFill>
              </a:rPr>
              <a:t>, </a:t>
            </a:r>
            <a:r>
              <a:rPr lang="cs-CZ" sz="2200" dirty="0" err="1">
                <a:solidFill>
                  <a:srgbClr val="002060"/>
                </a:solidFill>
              </a:rPr>
              <a:t>discovery</a:t>
            </a:r>
            <a:r>
              <a:rPr lang="cs-CZ" sz="2200" dirty="0">
                <a:solidFill>
                  <a:srgbClr val="002060"/>
                </a:solidFill>
              </a:rPr>
              <a:t>.</a:t>
            </a:r>
          </a:p>
          <a:p>
            <a:r>
              <a:rPr lang="cs-CZ" sz="2200" dirty="0">
                <a:solidFill>
                  <a:srgbClr val="002060"/>
                </a:solidFill>
              </a:rPr>
              <a:t>Sub-typ kampaně: </a:t>
            </a:r>
            <a:r>
              <a:rPr lang="cs-CZ" sz="2200" dirty="0" err="1">
                <a:solidFill>
                  <a:srgbClr val="002060"/>
                </a:solidFill>
              </a:rPr>
              <a:t>custom</a:t>
            </a:r>
            <a:r>
              <a:rPr lang="cs-CZ" sz="2200" dirty="0">
                <a:solidFill>
                  <a:srgbClr val="002060"/>
                </a:solidFill>
              </a:rPr>
              <a:t> video (</a:t>
            </a:r>
            <a:r>
              <a:rPr lang="cs-CZ" sz="2200" dirty="0" err="1">
                <a:solidFill>
                  <a:srgbClr val="002060"/>
                </a:solidFill>
              </a:rPr>
              <a:t>skippable</a:t>
            </a:r>
            <a:r>
              <a:rPr lang="cs-CZ" sz="2200" dirty="0">
                <a:solidFill>
                  <a:srgbClr val="002060"/>
                </a:solidFill>
              </a:rPr>
              <a:t> in-stream, </a:t>
            </a:r>
            <a:r>
              <a:rPr lang="cs-CZ" sz="2200" dirty="0" err="1">
                <a:solidFill>
                  <a:srgbClr val="002060"/>
                </a:solidFill>
              </a:rPr>
              <a:t>bumper</a:t>
            </a:r>
            <a:r>
              <a:rPr lang="cs-CZ" sz="2200" dirty="0">
                <a:solidFill>
                  <a:srgbClr val="002060"/>
                </a:solidFill>
              </a:rPr>
              <a:t>, video </a:t>
            </a:r>
            <a:r>
              <a:rPr lang="cs-CZ" sz="2200" dirty="0" err="1">
                <a:solidFill>
                  <a:srgbClr val="002060"/>
                </a:solidFill>
              </a:rPr>
              <a:t>discovery</a:t>
            </a:r>
            <a:r>
              <a:rPr lang="cs-CZ" sz="2200" dirty="0">
                <a:solidFill>
                  <a:srgbClr val="002060"/>
                </a:solidFill>
              </a:rPr>
              <a:t>), non-</a:t>
            </a:r>
            <a:r>
              <a:rPr lang="cs-CZ" sz="2200" dirty="0" err="1">
                <a:solidFill>
                  <a:srgbClr val="002060"/>
                </a:solidFill>
              </a:rPr>
              <a:t>skippable</a:t>
            </a:r>
            <a:r>
              <a:rPr lang="cs-CZ" sz="2200" dirty="0">
                <a:solidFill>
                  <a:srgbClr val="002060"/>
                </a:solidFill>
              </a:rPr>
              <a:t> in-stream, </a:t>
            </a:r>
            <a:r>
              <a:rPr lang="cs-CZ" sz="2200" dirty="0" err="1">
                <a:solidFill>
                  <a:srgbClr val="002060"/>
                </a:solidFill>
              </a:rPr>
              <a:t>outstream</a:t>
            </a:r>
            <a:r>
              <a:rPr lang="cs-CZ" sz="2200" dirty="0">
                <a:solidFill>
                  <a:srgbClr val="002060"/>
                </a:solidFill>
              </a:rPr>
              <a:t> (mobilní mimo videa), drive </a:t>
            </a:r>
            <a:r>
              <a:rPr lang="cs-CZ" sz="2200" dirty="0" err="1">
                <a:solidFill>
                  <a:srgbClr val="002060"/>
                </a:solidFill>
              </a:rPr>
              <a:t>conversions</a:t>
            </a:r>
            <a:r>
              <a:rPr lang="cs-CZ" sz="2200" dirty="0">
                <a:solidFill>
                  <a:srgbClr val="002060"/>
                </a:solidFill>
              </a:rPr>
              <a:t> (na interakce), ad </a:t>
            </a:r>
            <a:r>
              <a:rPr lang="cs-CZ" sz="2200" dirty="0" err="1">
                <a:solidFill>
                  <a:srgbClr val="002060"/>
                </a:solidFill>
              </a:rPr>
              <a:t>sequence</a:t>
            </a:r>
            <a:r>
              <a:rPr lang="cs-CZ" sz="2200" dirty="0">
                <a:solidFill>
                  <a:srgbClr val="002060"/>
                </a:solidFill>
              </a:rPr>
              <a:t>, shopping. </a:t>
            </a:r>
          </a:p>
          <a:p>
            <a:r>
              <a:rPr lang="cs-CZ" sz="2200" dirty="0">
                <a:solidFill>
                  <a:srgbClr val="002060"/>
                </a:solidFill>
              </a:rPr>
              <a:t>Budget, čas, typ účtování (CPV/CPM), </a:t>
            </a:r>
            <a:r>
              <a:rPr lang="cs-CZ" sz="2200" dirty="0" err="1">
                <a:solidFill>
                  <a:srgbClr val="002060"/>
                </a:solidFill>
              </a:rPr>
              <a:t>networks</a:t>
            </a:r>
            <a:r>
              <a:rPr lang="cs-CZ" sz="2200" dirty="0">
                <a:solidFill>
                  <a:srgbClr val="002060"/>
                </a:solidFill>
              </a:rPr>
              <a:t> – YT </a:t>
            </a:r>
            <a:r>
              <a:rPr lang="cs-CZ" sz="2200" dirty="0" err="1">
                <a:solidFill>
                  <a:srgbClr val="002060"/>
                </a:solidFill>
              </a:rPr>
              <a:t>search</a:t>
            </a:r>
            <a:r>
              <a:rPr lang="cs-CZ" sz="2200" dirty="0">
                <a:solidFill>
                  <a:srgbClr val="002060"/>
                </a:solidFill>
              </a:rPr>
              <a:t>, YT videa, mimo YT</a:t>
            </a:r>
            <a:r>
              <a:rPr lang="en-US" sz="2200" dirty="0">
                <a:solidFill>
                  <a:srgbClr val="002060"/>
                </a:solidFill>
              </a:rPr>
              <a:t>;</a:t>
            </a:r>
            <a:r>
              <a:rPr lang="cs-CZ" sz="2200" dirty="0">
                <a:solidFill>
                  <a:srgbClr val="002060"/>
                </a:solidFill>
              </a:rPr>
              <a:t> jazyk, </a:t>
            </a:r>
            <a:r>
              <a:rPr lang="cs-CZ" sz="2200" dirty="0" err="1">
                <a:solidFill>
                  <a:srgbClr val="002060"/>
                </a:solidFill>
              </a:rPr>
              <a:t>inventory</a:t>
            </a:r>
            <a:r>
              <a:rPr lang="cs-CZ" sz="2200" dirty="0">
                <a:solidFill>
                  <a:srgbClr val="002060"/>
                </a:solidFill>
              </a:rPr>
              <a:t> type – jak moc jsou videa, u kterých bude moje reklama, sexuální/sprostá/násilná.</a:t>
            </a:r>
            <a:endParaRPr lang="en-US" sz="2200" dirty="0">
              <a:solidFill>
                <a:srgbClr val="002060"/>
              </a:solidFill>
            </a:endParaRPr>
          </a:p>
          <a:p>
            <a:endParaRPr lang="cs-CZ" altLang="cs-CZ" sz="22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YouTube reklamní kampaň</a:t>
            </a:r>
          </a:p>
        </p:txBody>
      </p:sp>
    </p:spTree>
    <p:extLst>
      <p:ext uri="{BB962C8B-B14F-4D97-AF65-F5344CB8AC3E}">
        <p14:creationId xmlns:p14="http://schemas.microsoft.com/office/powerpoint/2010/main" val="4503955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23528" y="987574"/>
            <a:ext cx="8640960" cy="3024336"/>
          </a:xfrm>
          <a:prstGeom prst="rect">
            <a:avLst/>
          </a:prstGeom>
        </p:spPr>
        <p:txBody>
          <a:bodyPr>
            <a:noAutofit/>
          </a:bodyPr>
          <a:lstStyle/>
          <a:p>
            <a:r>
              <a:rPr lang="cs-CZ" sz="2200" dirty="0">
                <a:solidFill>
                  <a:srgbClr val="002060"/>
                </a:solidFill>
              </a:rPr>
              <a:t>Dále vylučujeme, u jakého obsahu bude moje video, na jakých místech.</a:t>
            </a:r>
            <a:endParaRPr lang="en-US" sz="2200" dirty="0">
              <a:solidFill>
                <a:srgbClr val="002060"/>
              </a:solidFill>
            </a:endParaRPr>
          </a:p>
          <a:p>
            <a:r>
              <a:rPr lang="cs-CZ" altLang="cs-CZ" sz="2200" dirty="0">
                <a:solidFill>
                  <a:srgbClr val="002060"/>
                </a:solidFill>
                <a:latin typeface="Times New Roman" panose="02020603050405020304" pitchFamily="18" charset="0"/>
                <a:cs typeface="Times New Roman" panose="02020603050405020304" pitchFamily="18" charset="0"/>
              </a:rPr>
              <a:t>Konverze – tahá globální nastavení účtu/cíle, nebo volím specifické.</a:t>
            </a:r>
          </a:p>
          <a:p>
            <a:r>
              <a:rPr lang="cs-CZ" altLang="cs-CZ" sz="2200" dirty="0">
                <a:solidFill>
                  <a:srgbClr val="002060"/>
                </a:solidFill>
                <a:latin typeface="Times New Roman" panose="02020603050405020304" pitchFamily="18" charset="0"/>
                <a:cs typeface="Times New Roman" panose="02020603050405020304" pitchFamily="18" charset="0"/>
              </a:rPr>
              <a:t>Další nastavení – </a:t>
            </a:r>
            <a:r>
              <a:rPr lang="cs-CZ" altLang="cs-CZ" sz="2200" dirty="0" err="1">
                <a:solidFill>
                  <a:srgbClr val="002060"/>
                </a:solidFill>
                <a:latin typeface="Times New Roman" panose="02020603050405020304" pitchFamily="18" charset="0"/>
                <a:cs typeface="Times New Roman" panose="02020603050405020304" pitchFamily="18" charset="0"/>
              </a:rPr>
              <a:t>devices</a:t>
            </a:r>
            <a:r>
              <a:rPr lang="cs-CZ" altLang="cs-CZ" sz="2200" dirty="0">
                <a:solidFill>
                  <a:srgbClr val="002060"/>
                </a:solidFill>
                <a:latin typeface="Times New Roman" panose="02020603050405020304" pitchFamily="18" charset="0"/>
                <a:cs typeface="Times New Roman" panose="02020603050405020304" pitchFamily="18" charset="0"/>
              </a:rPr>
              <a:t>, </a:t>
            </a:r>
            <a:r>
              <a:rPr lang="cs-CZ" altLang="cs-CZ" sz="2200" dirty="0" err="1">
                <a:solidFill>
                  <a:srgbClr val="002060"/>
                </a:solidFill>
                <a:latin typeface="Times New Roman" panose="02020603050405020304" pitchFamily="18" charset="0"/>
                <a:cs typeface="Times New Roman" panose="02020603050405020304" pitchFamily="18" charset="0"/>
              </a:rPr>
              <a:t>frequency</a:t>
            </a:r>
            <a:r>
              <a:rPr lang="cs-CZ" altLang="cs-CZ" sz="2200" dirty="0">
                <a:solidFill>
                  <a:srgbClr val="002060"/>
                </a:solidFill>
                <a:latin typeface="Times New Roman" panose="02020603050405020304" pitchFamily="18" charset="0"/>
                <a:cs typeface="Times New Roman" panose="02020603050405020304" pitchFamily="18" charset="0"/>
              </a:rPr>
              <a:t> </a:t>
            </a:r>
            <a:r>
              <a:rPr lang="cs-CZ" altLang="cs-CZ" sz="2200" dirty="0" err="1">
                <a:solidFill>
                  <a:srgbClr val="002060"/>
                </a:solidFill>
                <a:latin typeface="Times New Roman" panose="02020603050405020304" pitchFamily="18" charset="0"/>
                <a:cs typeface="Times New Roman" panose="02020603050405020304" pitchFamily="18" charset="0"/>
              </a:rPr>
              <a:t>capping</a:t>
            </a:r>
            <a:r>
              <a:rPr lang="cs-CZ" altLang="cs-CZ" sz="2200" dirty="0">
                <a:solidFill>
                  <a:srgbClr val="002060"/>
                </a:solidFill>
                <a:latin typeface="Times New Roman" panose="02020603050405020304" pitchFamily="18" charset="0"/>
                <a:cs typeface="Times New Roman" panose="02020603050405020304" pitchFamily="18" charset="0"/>
              </a:rPr>
              <a:t>, </a:t>
            </a:r>
            <a:r>
              <a:rPr lang="cs-CZ" altLang="cs-CZ" sz="2200" dirty="0" err="1">
                <a:solidFill>
                  <a:srgbClr val="002060"/>
                </a:solidFill>
                <a:latin typeface="Times New Roman" panose="02020603050405020304" pitchFamily="18" charset="0"/>
                <a:cs typeface="Times New Roman" panose="02020603050405020304" pitchFamily="18" charset="0"/>
              </a:rPr>
              <a:t>day</a:t>
            </a:r>
            <a:r>
              <a:rPr lang="cs-CZ" altLang="cs-CZ" sz="2200" dirty="0">
                <a:solidFill>
                  <a:srgbClr val="002060"/>
                </a:solidFill>
                <a:latin typeface="Times New Roman" panose="02020603050405020304" pitchFamily="18" charset="0"/>
                <a:cs typeface="Times New Roman" panose="02020603050405020304" pitchFamily="18" charset="0"/>
              </a:rPr>
              <a:t> </a:t>
            </a:r>
            <a:r>
              <a:rPr lang="cs-CZ" altLang="cs-CZ" sz="2200" dirty="0" err="1">
                <a:solidFill>
                  <a:srgbClr val="002060"/>
                </a:solidFill>
                <a:latin typeface="Times New Roman" panose="02020603050405020304" pitchFamily="18" charset="0"/>
                <a:cs typeface="Times New Roman" panose="02020603050405020304" pitchFamily="18" charset="0"/>
              </a:rPr>
              <a:t>schedule</a:t>
            </a:r>
            <a:r>
              <a:rPr lang="cs-CZ" altLang="cs-CZ" sz="2200" dirty="0">
                <a:solidFill>
                  <a:srgbClr val="002060"/>
                </a:solidFill>
                <a:latin typeface="Times New Roman" panose="02020603050405020304" pitchFamily="18" charset="0"/>
                <a:cs typeface="Times New Roman" panose="02020603050405020304" pitchFamily="18" charset="0"/>
              </a:rPr>
              <a:t> atd.</a:t>
            </a:r>
          </a:p>
          <a:p>
            <a:r>
              <a:rPr lang="cs-CZ" altLang="cs-CZ" sz="2200" dirty="0">
                <a:solidFill>
                  <a:srgbClr val="002060"/>
                </a:solidFill>
                <a:latin typeface="Times New Roman" panose="02020603050405020304" pitchFamily="18" charset="0"/>
                <a:cs typeface="Times New Roman" panose="02020603050405020304" pitchFamily="18" charset="0"/>
              </a:rPr>
              <a:t>Publika – gender, </a:t>
            </a:r>
            <a:r>
              <a:rPr lang="cs-CZ" altLang="cs-CZ" sz="2200" dirty="0" err="1">
                <a:solidFill>
                  <a:srgbClr val="002060"/>
                </a:solidFill>
                <a:latin typeface="Times New Roman" panose="02020603050405020304" pitchFamily="18" charset="0"/>
                <a:cs typeface="Times New Roman" panose="02020603050405020304" pitchFamily="18" charset="0"/>
              </a:rPr>
              <a:t>age</a:t>
            </a:r>
            <a:r>
              <a:rPr lang="cs-CZ" altLang="cs-CZ" sz="2200" dirty="0">
                <a:solidFill>
                  <a:srgbClr val="002060"/>
                </a:solidFill>
                <a:latin typeface="Times New Roman" panose="02020603050405020304" pitchFamily="18" charset="0"/>
                <a:cs typeface="Times New Roman" panose="02020603050405020304" pitchFamily="18" charset="0"/>
              </a:rPr>
              <a:t>, </a:t>
            </a:r>
            <a:r>
              <a:rPr lang="cs-CZ" altLang="cs-CZ" sz="2200" dirty="0" err="1">
                <a:solidFill>
                  <a:srgbClr val="002060"/>
                </a:solidFill>
                <a:latin typeface="Times New Roman" panose="02020603050405020304" pitchFamily="18" charset="0"/>
                <a:cs typeface="Times New Roman" panose="02020603050405020304" pitchFamily="18" charset="0"/>
              </a:rPr>
              <a:t>parental</a:t>
            </a:r>
            <a:r>
              <a:rPr lang="cs-CZ" altLang="cs-CZ" sz="2200" dirty="0">
                <a:solidFill>
                  <a:srgbClr val="002060"/>
                </a:solidFill>
                <a:latin typeface="Times New Roman" panose="02020603050405020304" pitchFamily="18" charset="0"/>
                <a:cs typeface="Times New Roman" panose="02020603050405020304" pitchFamily="18" charset="0"/>
              </a:rPr>
              <a:t> status, </a:t>
            </a:r>
            <a:r>
              <a:rPr lang="cs-CZ" altLang="cs-CZ" sz="2200" dirty="0" err="1">
                <a:solidFill>
                  <a:srgbClr val="002060"/>
                </a:solidFill>
                <a:latin typeface="Times New Roman" panose="02020603050405020304" pitchFamily="18" charset="0"/>
                <a:cs typeface="Times New Roman" panose="02020603050405020304" pitchFamily="18" charset="0"/>
              </a:rPr>
              <a:t>household</a:t>
            </a:r>
            <a:r>
              <a:rPr lang="cs-CZ" altLang="cs-CZ" sz="2200" dirty="0">
                <a:solidFill>
                  <a:srgbClr val="002060"/>
                </a:solidFill>
                <a:latin typeface="Times New Roman" panose="02020603050405020304" pitchFamily="18" charset="0"/>
                <a:cs typeface="Times New Roman" panose="02020603050405020304" pitchFamily="18" charset="0"/>
              </a:rPr>
              <a:t> </a:t>
            </a:r>
            <a:r>
              <a:rPr lang="cs-CZ" altLang="cs-CZ" sz="2200" dirty="0" err="1">
                <a:solidFill>
                  <a:srgbClr val="002060"/>
                </a:solidFill>
                <a:latin typeface="Times New Roman" panose="02020603050405020304" pitchFamily="18" charset="0"/>
                <a:cs typeface="Times New Roman" panose="02020603050405020304" pitchFamily="18" charset="0"/>
              </a:rPr>
              <a:t>income</a:t>
            </a:r>
            <a:r>
              <a:rPr lang="cs-CZ" altLang="cs-CZ" sz="2200" dirty="0">
                <a:solidFill>
                  <a:srgbClr val="002060"/>
                </a:solidFill>
                <a:latin typeface="Times New Roman" panose="02020603050405020304" pitchFamily="18" charset="0"/>
                <a:cs typeface="Times New Roman" panose="02020603050405020304" pitchFamily="18" charset="0"/>
              </a:rPr>
              <a:t>, ZÁJMY (afinita k něčemu), klíčová slova, </a:t>
            </a:r>
            <a:r>
              <a:rPr lang="cs-CZ" altLang="cs-CZ" sz="2200" dirty="0" err="1">
                <a:solidFill>
                  <a:srgbClr val="002060"/>
                </a:solidFill>
                <a:latin typeface="Times New Roman" panose="02020603050405020304" pitchFamily="18" charset="0"/>
                <a:cs typeface="Times New Roman" panose="02020603050405020304" pitchFamily="18" charset="0"/>
              </a:rPr>
              <a:t>topics</a:t>
            </a:r>
            <a:r>
              <a:rPr lang="cs-CZ" altLang="cs-CZ" sz="2200" dirty="0">
                <a:solidFill>
                  <a:srgbClr val="002060"/>
                </a:solidFill>
                <a:latin typeface="Times New Roman" panose="02020603050405020304" pitchFamily="18" charset="0"/>
                <a:cs typeface="Times New Roman" panose="02020603050405020304" pitchFamily="18" charset="0"/>
              </a:rPr>
              <a:t>, </a:t>
            </a:r>
            <a:r>
              <a:rPr lang="cs-CZ" altLang="cs-CZ" sz="2200" dirty="0" err="1">
                <a:solidFill>
                  <a:srgbClr val="002060"/>
                </a:solidFill>
                <a:latin typeface="Times New Roman" panose="02020603050405020304" pitchFamily="18" charset="0"/>
                <a:cs typeface="Times New Roman" panose="02020603050405020304" pitchFamily="18" charset="0"/>
              </a:rPr>
              <a:t>placements</a:t>
            </a:r>
            <a:r>
              <a:rPr lang="cs-CZ" altLang="cs-CZ" sz="2200" dirty="0">
                <a:solidFill>
                  <a:srgbClr val="002060"/>
                </a:solidFill>
                <a:latin typeface="Times New Roman" panose="02020603050405020304" pitchFamily="18" charset="0"/>
                <a:cs typeface="Times New Roman" panose="02020603050405020304" pitchFamily="18" charset="0"/>
              </a:rPr>
              <a:t> (mohu vybrat specifické kanály).</a:t>
            </a:r>
          </a:p>
          <a:p>
            <a:r>
              <a:rPr lang="cs-CZ" altLang="cs-CZ" sz="2200" dirty="0">
                <a:solidFill>
                  <a:srgbClr val="002060"/>
                </a:solidFill>
                <a:latin typeface="Times New Roman" panose="02020603050405020304" pitchFamily="18" charset="0"/>
                <a:cs typeface="Times New Roman" panose="02020603050405020304" pitchFamily="18" charset="0"/>
              </a:rPr>
              <a:t>Budget. </a:t>
            </a:r>
          </a:p>
          <a:p>
            <a:r>
              <a:rPr lang="cs-CZ" altLang="cs-CZ" sz="2200" dirty="0">
                <a:solidFill>
                  <a:srgbClr val="002060"/>
                </a:solidFill>
                <a:latin typeface="Times New Roman" panose="02020603050405020304" pitchFamily="18" charset="0"/>
                <a:cs typeface="Times New Roman" panose="02020603050405020304" pitchFamily="18" charset="0"/>
              </a:rPr>
              <a:t>Tvorba videa – vyberu video, jméno, titulek, CTA, URL atd.</a:t>
            </a:r>
          </a:p>
          <a:p>
            <a:r>
              <a:rPr lang="cs-CZ" altLang="cs-CZ" sz="2200" dirty="0">
                <a:solidFill>
                  <a:srgbClr val="002060"/>
                </a:solidFill>
                <a:latin typeface="Times New Roman" panose="02020603050405020304" pitchFamily="18" charset="0"/>
                <a:cs typeface="Times New Roman" panose="02020603050405020304" pitchFamily="18" charset="0"/>
              </a:rPr>
              <a:t>Tvorba kampaně – čekáme na schválení, pak měření a optimalizace.</a:t>
            </a:r>
          </a:p>
        </p:txBody>
      </p:sp>
      <p:sp>
        <p:nvSpPr>
          <p:cNvPr id="6" name="Nadpis 5"/>
          <p:cNvSpPr>
            <a:spLocks noGrp="1"/>
          </p:cNvSpPr>
          <p:nvPr>
            <p:ph type="title"/>
          </p:nvPr>
        </p:nvSpPr>
        <p:spPr>
          <a:xfrm>
            <a:off x="179512" y="195486"/>
            <a:ext cx="4392488" cy="507703"/>
          </a:xfrm>
        </p:spPr>
        <p:txBody>
          <a:bodyPr/>
          <a:lstStyle/>
          <a:p>
            <a:r>
              <a:rPr lang="cs-CZ" dirty="0"/>
              <a:t>YouTube reklamní kampaň</a:t>
            </a:r>
          </a:p>
        </p:txBody>
      </p:sp>
    </p:spTree>
    <p:extLst>
      <p:ext uri="{BB962C8B-B14F-4D97-AF65-F5344CB8AC3E}">
        <p14:creationId xmlns:p14="http://schemas.microsoft.com/office/powerpoint/2010/main" val="13815443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771550"/>
            <a:ext cx="8640960" cy="3024336"/>
          </a:xfrm>
          <a:prstGeom prst="rect">
            <a:avLst/>
          </a:prstGeom>
        </p:spPr>
        <p:txBody>
          <a:bodyPr>
            <a:noAutofit/>
          </a:bodyPr>
          <a:lstStyle/>
          <a:p>
            <a:r>
              <a:rPr lang="cs-CZ" sz="2200" dirty="0">
                <a:solidFill>
                  <a:srgbClr val="002060"/>
                </a:solidFill>
              </a:rPr>
              <a:t>Twitter je poskytovatel sociální sítě a </a:t>
            </a:r>
            <a:r>
              <a:rPr lang="cs-CZ" sz="2200" dirty="0" err="1">
                <a:solidFill>
                  <a:srgbClr val="002060"/>
                </a:solidFill>
              </a:rPr>
              <a:t>mikroblogu</a:t>
            </a:r>
            <a:r>
              <a:rPr lang="cs-CZ" sz="2200" dirty="0">
                <a:solidFill>
                  <a:srgbClr val="002060"/>
                </a:solidFill>
              </a:rPr>
              <a:t>, který umožňuje uživatelům posílat a číst příspěvky zaslané jinými uživateli, známé jako tweety, po </a:t>
            </a:r>
            <a:r>
              <a:rPr lang="cs-CZ" sz="2200" dirty="0" err="1">
                <a:solidFill>
                  <a:srgbClr val="002060"/>
                </a:solidFill>
              </a:rPr>
              <a:t>rebrandingu</a:t>
            </a:r>
            <a:r>
              <a:rPr lang="cs-CZ" sz="2200" dirty="0">
                <a:solidFill>
                  <a:srgbClr val="002060"/>
                </a:solidFill>
              </a:rPr>
              <a:t> nazvané jako post.</a:t>
            </a:r>
          </a:p>
          <a:p>
            <a:r>
              <a:rPr lang="cs-CZ" sz="2200" dirty="0">
                <a:solidFill>
                  <a:srgbClr val="002060"/>
                </a:solidFill>
              </a:rPr>
              <a:t>Krátké příspěvky – mohou mít text, foto, video. Delší texty se kouskují.</a:t>
            </a:r>
          </a:p>
          <a:p>
            <a:r>
              <a:rPr lang="cs-CZ" sz="2200" dirty="0">
                <a:solidFill>
                  <a:srgbClr val="002060"/>
                </a:solidFill>
              </a:rPr>
              <a:t>Známé pro svou </a:t>
            </a:r>
            <a:r>
              <a:rPr lang="cs-CZ" sz="2200" dirty="0" err="1">
                <a:solidFill>
                  <a:srgbClr val="002060"/>
                </a:solidFill>
              </a:rPr>
              <a:t>geolokaci</a:t>
            </a:r>
            <a:r>
              <a:rPr lang="cs-CZ" sz="2200" dirty="0">
                <a:solidFill>
                  <a:srgbClr val="002060"/>
                </a:solidFill>
              </a:rPr>
              <a:t> (USA a UK), politiku, finance, hádky.</a:t>
            </a:r>
          </a:p>
          <a:p>
            <a:r>
              <a:rPr lang="cs-CZ" sz="2200" dirty="0">
                <a:solidFill>
                  <a:srgbClr val="002060"/>
                </a:solidFill>
              </a:rPr>
              <a:t>Dávám lidem </a:t>
            </a:r>
            <a:r>
              <a:rPr lang="cs-CZ" sz="2200" dirty="0" err="1">
                <a:solidFill>
                  <a:srgbClr val="002060"/>
                </a:solidFill>
              </a:rPr>
              <a:t>follow</a:t>
            </a:r>
            <a:r>
              <a:rPr lang="cs-CZ" sz="2200" dirty="0">
                <a:solidFill>
                  <a:srgbClr val="002060"/>
                </a:solidFill>
              </a:rPr>
              <a:t> a ten obsah pak vidím. Ale mění se to – reklamy.</a:t>
            </a:r>
          </a:p>
          <a:p>
            <a:r>
              <a:rPr lang="cs-CZ" sz="2200" dirty="0">
                <a:solidFill>
                  <a:srgbClr val="002060"/>
                </a:solidFill>
              </a:rPr>
              <a:t>Koupil Musk – obrovská kontroverze, </a:t>
            </a:r>
            <a:r>
              <a:rPr lang="cs-CZ" sz="2200" dirty="0" err="1">
                <a:solidFill>
                  <a:srgbClr val="002060"/>
                </a:solidFill>
              </a:rPr>
              <a:t>rebranding</a:t>
            </a:r>
            <a:r>
              <a:rPr lang="cs-CZ" sz="2200" dirty="0">
                <a:solidFill>
                  <a:srgbClr val="002060"/>
                </a:solidFill>
              </a:rPr>
              <a:t>, změna obchodního modelu – předplatné, změna obsahové politiky (algoritmu), změna příspěvků (přidány počty shlédnutí), od/</a:t>
            </a:r>
            <a:r>
              <a:rPr lang="cs-CZ" sz="2200" dirty="0" err="1">
                <a:solidFill>
                  <a:srgbClr val="002060"/>
                </a:solidFill>
              </a:rPr>
              <a:t>banování</a:t>
            </a:r>
            <a:r>
              <a:rPr lang="cs-CZ" sz="2200" dirty="0">
                <a:solidFill>
                  <a:srgbClr val="002060"/>
                </a:solidFill>
              </a:rPr>
              <a:t> za jiná témata (svoboda slova, Trump, </a:t>
            </a:r>
            <a:r>
              <a:rPr lang="cs-CZ" sz="2200" dirty="0" err="1">
                <a:solidFill>
                  <a:srgbClr val="002060"/>
                </a:solidFill>
              </a:rPr>
              <a:t>Kanye</a:t>
            </a:r>
            <a:r>
              <a:rPr lang="cs-CZ" sz="2200" dirty="0">
                <a:solidFill>
                  <a:srgbClr val="002060"/>
                </a:solidFill>
              </a:rPr>
              <a:t>, ale některá témata </a:t>
            </a:r>
            <a:r>
              <a:rPr lang="cs-CZ" sz="2200" dirty="0" err="1">
                <a:solidFill>
                  <a:srgbClr val="002060"/>
                </a:solidFill>
              </a:rPr>
              <a:t>banuje</a:t>
            </a:r>
            <a:r>
              <a:rPr lang="cs-CZ" sz="2200" dirty="0">
                <a:solidFill>
                  <a:srgbClr val="002060"/>
                </a:solidFill>
              </a:rPr>
              <a:t>). Twitter mu dal sílu ovlivňovat politiku (Ukrajina) i obchod (ceny akcií jeho firem).</a:t>
            </a:r>
          </a:p>
          <a:p>
            <a:endParaRPr lang="cs-CZ" sz="2200" dirty="0">
              <a:solidFill>
                <a:srgbClr val="002060"/>
              </a:solidFill>
            </a:endParaRPr>
          </a:p>
        </p:txBody>
      </p:sp>
      <p:sp>
        <p:nvSpPr>
          <p:cNvPr id="6" name="Nadpis 5"/>
          <p:cNvSpPr>
            <a:spLocks noGrp="1"/>
          </p:cNvSpPr>
          <p:nvPr>
            <p:ph type="title"/>
          </p:nvPr>
        </p:nvSpPr>
        <p:spPr>
          <a:xfrm>
            <a:off x="179512" y="195486"/>
            <a:ext cx="4392488" cy="507703"/>
          </a:xfrm>
        </p:spPr>
        <p:txBody>
          <a:bodyPr/>
          <a:lstStyle/>
          <a:p>
            <a:r>
              <a:rPr lang="cs-CZ" dirty="0"/>
              <a:t>4 X (bývalý Twitter)</a:t>
            </a:r>
          </a:p>
        </p:txBody>
      </p:sp>
    </p:spTree>
    <p:extLst>
      <p:ext uri="{BB962C8B-B14F-4D97-AF65-F5344CB8AC3E}">
        <p14:creationId xmlns:p14="http://schemas.microsoft.com/office/powerpoint/2010/main" val="421775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8640960" cy="3024336"/>
          </a:xfrm>
          <a:prstGeom prst="rect">
            <a:avLst/>
          </a:prstGeom>
        </p:spPr>
        <p:txBody>
          <a:bodyPr>
            <a:noAutofit/>
          </a:bodyPr>
          <a:lstStyle/>
          <a:p>
            <a:r>
              <a:rPr lang="cs-CZ" sz="2200" dirty="0" err="1">
                <a:solidFill>
                  <a:srgbClr val="002060"/>
                </a:solidFill>
              </a:rPr>
              <a:t>Reddit</a:t>
            </a:r>
            <a:r>
              <a:rPr lang="cs-CZ" sz="2200" dirty="0">
                <a:solidFill>
                  <a:srgbClr val="002060"/>
                </a:solidFill>
              </a:rPr>
              <a:t> je otevřenou internetovou sociální sítí, založenou na principu předkládání obsahu uživateli a jeho následného hodnocení pomocí hlasování. </a:t>
            </a:r>
          </a:p>
          <a:p>
            <a:r>
              <a:rPr lang="cs-CZ" sz="2200" dirty="0">
                <a:solidFill>
                  <a:srgbClr val="002060"/>
                </a:solidFill>
              </a:rPr>
              <a:t>Název je anglickou slovní hříčkou ze slovního spojení „I </a:t>
            </a:r>
            <a:r>
              <a:rPr lang="cs-CZ" sz="2200" dirty="0" err="1">
                <a:solidFill>
                  <a:srgbClr val="002060"/>
                </a:solidFill>
              </a:rPr>
              <a:t>read</a:t>
            </a:r>
            <a:r>
              <a:rPr lang="cs-CZ" sz="2200" dirty="0">
                <a:solidFill>
                  <a:srgbClr val="002060"/>
                </a:solidFill>
              </a:rPr>
              <a:t> </a:t>
            </a:r>
            <a:r>
              <a:rPr lang="cs-CZ" sz="2200" dirty="0" err="1">
                <a:solidFill>
                  <a:srgbClr val="002060"/>
                </a:solidFill>
              </a:rPr>
              <a:t>it</a:t>
            </a:r>
            <a:r>
              <a:rPr lang="cs-CZ" sz="2200" dirty="0">
                <a:solidFill>
                  <a:srgbClr val="002060"/>
                </a:solidFill>
              </a:rPr>
              <a:t>“, ale TL</a:t>
            </a:r>
            <a:r>
              <a:rPr lang="en-US" sz="2200" dirty="0">
                <a:solidFill>
                  <a:srgbClr val="002060"/>
                </a:solidFill>
              </a:rPr>
              <a:t>;</a:t>
            </a:r>
            <a:r>
              <a:rPr lang="cs-CZ" sz="2200" dirty="0">
                <a:solidFill>
                  <a:srgbClr val="002060"/>
                </a:solidFill>
              </a:rPr>
              <a:t>DR </a:t>
            </a:r>
            <a:r>
              <a:rPr lang="cs-CZ" sz="2200" dirty="0">
                <a:solidFill>
                  <a:srgbClr val="002060"/>
                </a:solidFill>
                <a:sym typeface="Wingdings" panose="05000000000000000000" pitchFamily="2" charset="2"/>
              </a:rPr>
              <a:t></a:t>
            </a:r>
          </a:p>
          <a:p>
            <a:r>
              <a:rPr lang="cs-CZ" sz="2200" dirty="0">
                <a:solidFill>
                  <a:srgbClr val="002060"/>
                </a:solidFill>
              </a:rPr>
              <a:t>V podstatě skupiny spravované moderátory.</a:t>
            </a:r>
          </a:p>
          <a:p>
            <a:r>
              <a:rPr lang="cs-CZ" sz="2200" dirty="0">
                <a:solidFill>
                  <a:srgbClr val="002060"/>
                </a:solidFill>
              </a:rPr>
              <a:t>Uživatelé tvoří obsah a hlasují pro vlákna.</a:t>
            </a:r>
          </a:p>
          <a:p>
            <a:r>
              <a:rPr lang="cs-CZ" sz="2200" dirty="0">
                <a:solidFill>
                  <a:srgbClr val="002060"/>
                </a:solidFill>
              </a:rPr>
              <a:t>Málo reklamy, hodně obsahu.</a:t>
            </a:r>
          </a:p>
          <a:p>
            <a:r>
              <a:rPr lang="cs-CZ" sz="2200" dirty="0">
                <a:solidFill>
                  <a:srgbClr val="002060"/>
                </a:solidFill>
              </a:rPr>
              <a:t>Hodně textu, ale funguje i foto a video.</a:t>
            </a:r>
          </a:p>
          <a:p>
            <a:r>
              <a:rPr lang="cs-CZ" sz="2200" dirty="0" err="1">
                <a:solidFill>
                  <a:srgbClr val="002060"/>
                </a:solidFill>
              </a:rPr>
              <a:t>Feed</a:t>
            </a:r>
            <a:r>
              <a:rPr lang="cs-CZ" sz="2200" dirty="0">
                <a:solidFill>
                  <a:srgbClr val="002060"/>
                </a:solidFill>
              </a:rPr>
              <a:t> z mých skupin.</a:t>
            </a:r>
          </a:p>
          <a:p>
            <a:endParaRPr lang="cs-CZ" altLang="cs-CZ" sz="22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5 </a:t>
            </a:r>
            <a:r>
              <a:rPr lang="cs-CZ" dirty="0" err="1"/>
              <a:t>Reddit</a:t>
            </a:r>
            <a:endParaRPr lang="cs-CZ" dirty="0"/>
          </a:p>
        </p:txBody>
      </p:sp>
      <p:pic>
        <p:nvPicPr>
          <p:cNvPr id="1028" name="Picture 4">
            <a:extLst>
              <a:ext uri="{FF2B5EF4-FFF2-40B4-BE49-F238E27FC236}">
                <a16:creationId xmlns:a16="http://schemas.microsoft.com/office/drawing/2014/main" id="{B94D1240-0063-9D63-23E7-20603D7D1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2427734"/>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50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915566"/>
            <a:ext cx="8352928" cy="3024336"/>
          </a:xfrm>
          <a:prstGeom prst="rect">
            <a:avLst/>
          </a:prstGeom>
        </p:spPr>
        <p:txBody>
          <a:bodyPr>
            <a:noAutofit/>
          </a:bodyPr>
          <a:lstStyle/>
          <a:p>
            <a:r>
              <a:rPr lang="cs-CZ" sz="2200" dirty="0" err="1">
                <a:solidFill>
                  <a:srgbClr val="002060"/>
                </a:solidFill>
              </a:rPr>
              <a:t>Discord</a:t>
            </a:r>
            <a:r>
              <a:rPr lang="cs-CZ" sz="2200" dirty="0">
                <a:solidFill>
                  <a:srgbClr val="002060"/>
                </a:solidFill>
              </a:rPr>
              <a:t> je komunikační platforma pro komunity. Je alternativou </a:t>
            </a:r>
            <a:r>
              <a:rPr lang="cs-CZ" sz="2200" dirty="0" err="1">
                <a:solidFill>
                  <a:srgbClr val="002060"/>
                </a:solidFill>
              </a:rPr>
              <a:t>Skypu</a:t>
            </a:r>
            <a:r>
              <a:rPr lang="cs-CZ" sz="2200" dirty="0">
                <a:solidFill>
                  <a:srgbClr val="002060"/>
                </a:solidFill>
              </a:rPr>
              <a:t>, </a:t>
            </a:r>
            <a:r>
              <a:rPr lang="cs-CZ" sz="2200" dirty="0" err="1">
                <a:solidFill>
                  <a:srgbClr val="002060"/>
                </a:solidFill>
              </a:rPr>
              <a:t>TeamSpeaku</a:t>
            </a:r>
            <a:r>
              <a:rPr lang="cs-CZ" sz="2200" dirty="0">
                <a:solidFill>
                  <a:srgbClr val="002060"/>
                </a:solidFill>
              </a:rPr>
              <a:t>, ICQ a ostatních služeb. </a:t>
            </a:r>
          </a:p>
          <a:p>
            <a:r>
              <a:rPr lang="cs-CZ" sz="2200" dirty="0" err="1">
                <a:solidFill>
                  <a:srgbClr val="002060"/>
                </a:solidFill>
              </a:rPr>
              <a:t>Discord</a:t>
            </a:r>
            <a:r>
              <a:rPr lang="cs-CZ" sz="2200" dirty="0">
                <a:solidFill>
                  <a:srgbClr val="002060"/>
                </a:solidFill>
              </a:rPr>
              <a:t> nabízí podporu </a:t>
            </a:r>
            <a:r>
              <a:rPr lang="cs-CZ" sz="2200" dirty="0" err="1">
                <a:solidFill>
                  <a:srgbClr val="002060"/>
                </a:solidFill>
              </a:rPr>
              <a:t>botů</a:t>
            </a:r>
            <a:r>
              <a:rPr lang="cs-CZ" sz="2200" dirty="0">
                <a:solidFill>
                  <a:srgbClr val="002060"/>
                </a:solidFill>
              </a:rPr>
              <a:t> pro hudbu, správu práv a jiných záležitostí.</a:t>
            </a:r>
          </a:p>
          <a:p>
            <a:r>
              <a:rPr lang="cs-CZ" sz="2200" dirty="0">
                <a:solidFill>
                  <a:srgbClr val="002060"/>
                </a:solidFill>
              </a:rPr>
              <a:t>Funguje pro komunikaci (psané zprávy v kanálech, DM, hlasová komunikace), sdílení obsahu.</a:t>
            </a:r>
          </a:p>
          <a:p>
            <a:r>
              <a:rPr lang="cs-CZ" sz="2200" dirty="0">
                <a:solidFill>
                  <a:srgbClr val="002060"/>
                </a:solidFill>
              </a:rPr>
              <a:t>Přidávám si servery podle zájmů.</a:t>
            </a:r>
          </a:p>
          <a:p>
            <a:r>
              <a:rPr lang="cs-CZ" sz="2200" dirty="0">
                <a:solidFill>
                  <a:srgbClr val="002060"/>
                </a:solidFill>
              </a:rPr>
              <a:t>Servery mají moderátory. Nastavené kanály.</a:t>
            </a:r>
          </a:p>
          <a:p>
            <a:r>
              <a:rPr lang="cs-CZ" sz="2200" dirty="0">
                <a:solidFill>
                  <a:srgbClr val="002060"/>
                </a:solidFill>
              </a:rPr>
              <a:t>Bez reklam, ale Nitro a obchod (kosmetiky).</a:t>
            </a:r>
          </a:p>
        </p:txBody>
      </p:sp>
      <p:sp>
        <p:nvSpPr>
          <p:cNvPr id="6" name="Nadpis 5"/>
          <p:cNvSpPr>
            <a:spLocks noGrp="1"/>
          </p:cNvSpPr>
          <p:nvPr>
            <p:ph type="title"/>
          </p:nvPr>
        </p:nvSpPr>
        <p:spPr>
          <a:xfrm>
            <a:off x="179512" y="195486"/>
            <a:ext cx="4392488" cy="507703"/>
          </a:xfrm>
        </p:spPr>
        <p:txBody>
          <a:bodyPr/>
          <a:lstStyle/>
          <a:p>
            <a:r>
              <a:rPr lang="cs-CZ" dirty="0"/>
              <a:t>6 </a:t>
            </a:r>
            <a:r>
              <a:rPr lang="cs-CZ" dirty="0" err="1"/>
              <a:t>Discord</a:t>
            </a:r>
            <a:endParaRPr lang="cs-CZ" dirty="0"/>
          </a:p>
        </p:txBody>
      </p:sp>
      <p:pic>
        <p:nvPicPr>
          <p:cNvPr id="2050" name="Picture 2">
            <a:extLst>
              <a:ext uri="{FF2B5EF4-FFF2-40B4-BE49-F238E27FC236}">
                <a16:creationId xmlns:a16="http://schemas.microsoft.com/office/drawing/2014/main" id="{CA1B522C-F419-D0E4-5D7A-FE734394C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2859782"/>
            <a:ext cx="2371235" cy="1779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4333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780010"/>
            <a:ext cx="8496944" cy="3024336"/>
          </a:xfrm>
          <a:prstGeom prst="rect">
            <a:avLst/>
          </a:prstGeom>
        </p:spPr>
        <p:txBody>
          <a:bodyPr>
            <a:noAutofit/>
          </a:bodyPr>
          <a:lstStyle/>
          <a:p>
            <a:r>
              <a:rPr lang="cs-CZ" sz="2200" dirty="0" err="1">
                <a:solidFill>
                  <a:srgbClr val="002060"/>
                </a:solidFill>
              </a:rPr>
              <a:t>Twitch</a:t>
            </a:r>
            <a:r>
              <a:rPr lang="cs-CZ" sz="2200" dirty="0">
                <a:solidFill>
                  <a:srgbClr val="002060"/>
                </a:solidFill>
              </a:rPr>
              <a:t> je platforma pro živé vysílání. Založena 2011, koupil Amazon. Zaměřeno především na videohry, </a:t>
            </a:r>
            <a:r>
              <a:rPr lang="cs-CZ" sz="2200" dirty="0" err="1">
                <a:solidFill>
                  <a:srgbClr val="002060"/>
                </a:solidFill>
              </a:rPr>
              <a:t>eSports</a:t>
            </a:r>
            <a:r>
              <a:rPr lang="cs-CZ" sz="2200" dirty="0">
                <a:solidFill>
                  <a:srgbClr val="002060"/>
                </a:solidFill>
              </a:rPr>
              <a:t> a další akce s herním účelem, ale i hudbu, umění, či Talk Show (</a:t>
            </a:r>
            <a:r>
              <a:rPr lang="cs-CZ" sz="2200" dirty="0" err="1">
                <a:solidFill>
                  <a:srgbClr val="002060"/>
                </a:solidFill>
              </a:rPr>
              <a:t>Pools</a:t>
            </a:r>
            <a:r>
              <a:rPr lang="cs-CZ" sz="2200" dirty="0">
                <a:solidFill>
                  <a:srgbClr val="002060"/>
                </a:solidFill>
              </a:rPr>
              <a:t> a </a:t>
            </a:r>
            <a:r>
              <a:rPr lang="cs-CZ" sz="2200" dirty="0" err="1">
                <a:solidFill>
                  <a:srgbClr val="002060"/>
                </a:solidFill>
              </a:rPr>
              <a:t>Hottubs</a:t>
            </a:r>
            <a:r>
              <a:rPr lang="cs-CZ" sz="2200" dirty="0">
                <a:solidFill>
                  <a:srgbClr val="002060"/>
                </a:solidFill>
              </a:rPr>
              <a:t>).</a:t>
            </a:r>
          </a:p>
          <a:p>
            <a:r>
              <a:rPr lang="cs-CZ" altLang="cs-CZ" sz="2200" dirty="0">
                <a:solidFill>
                  <a:srgbClr val="002060"/>
                </a:solidFill>
                <a:latin typeface="Times New Roman" panose="02020603050405020304" pitchFamily="18" charset="0"/>
                <a:cs typeface="Times New Roman" panose="02020603050405020304" pitchFamily="18" charset="0"/>
              </a:rPr>
              <a:t>Sledované kanály, doporučené kanály, sledované kategorie.</a:t>
            </a:r>
          </a:p>
          <a:p>
            <a:r>
              <a:rPr lang="cs-CZ" altLang="cs-CZ" sz="2200" dirty="0">
                <a:solidFill>
                  <a:srgbClr val="002060"/>
                </a:solidFill>
                <a:latin typeface="Times New Roman" panose="02020603050405020304" pitchFamily="18" charset="0"/>
                <a:cs typeface="Times New Roman" panose="02020603050405020304" pitchFamily="18" charset="0"/>
              </a:rPr>
              <a:t>Živý stream - interakce, záznamy streamů, videa.</a:t>
            </a:r>
          </a:p>
          <a:p>
            <a:r>
              <a:rPr lang="cs-CZ" altLang="cs-CZ" sz="2200" dirty="0">
                <a:solidFill>
                  <a:srgbClr val="002060"/>
                </a:solidFill>
                <a:latin typeface="Times New Roman" panose="02020603050405020304" pitchFamily="18" charset="0"/>
                <a:cs typeface="Times New Roman" panose="02020603050405020304" pitchFamily="18" charset="0"/>
              </a:rPr>
              <a:t>Reklamy, drops, spolupráce, Prime, </a:t>
            </a:r>
            <a:r>
              <a:rPr lang="cs-CZ" altLang="cs-CZ" sz="2200" dirty="0" err="1">
                <a:solidFill>
                  <a:srgbClr val="002060"/>
                </a:solidFill>
                <a:latin typeface="Times New Roman" panose="02020603050405020304" pitchFamily="18" charset="0"/>
                <a:cs typeface="Times New Roman" panose="02020603050405020304" pitchFamily="18" charset="0"/>
              </a:rPr>
              <a:t>subs</a:t>
            </a:r>
            <a:r>
              <a:rPr lang="cs-CZ" altLang="cs-CZ" sz="2200" dirty="0">
                <a:solidFill>
                  <a:srgbClr val="002060"/>
                </a:solidFill>
                <a:latin typeface="Times New Roman" panose="02020603050405020304" pitchFamily="18" charset="0"/>
                <a:cs typeface="Times New Roman" panose="02020603050405020304" pitchFamily="18" charset="0"/>
              </a:rPr>
              <a:t>, </a:t>
            </a:r>
            <a:r>
              <a:rPr lang="cs-CZ" altLang="cs-CZ" sz="2200" dirty="0" err="1">
                <a:solidFill>
                  <a:srgbClr val="002060"/>
                </a:solidFill>
                <a:latin typeface="Times New Roman" panose="02020603050405020304" pitchFamily="18" charset="0"/>
                <a:cs typeface="Times New Roman" panose="02020603050405020304" pitchFamily="18" charset="0"/>
              </a:rPr>
              <a:t>donate</a:t>
            </a:r>
            <a:r>
              <a:rPr lang="cs-CZ" altLang="cs-CZ" sz="2200" dirty="0">
                <a:solidFill>
                  <a:srgbClr val="002060"/>
                </a:solidFill>
                <a:latin typeface="Times New Roman" panose="02020603050405020304" pitchFamily="18" charset="0"/>
                <a:cs typeface="Times New Roman" panose="02020603050405020304" pitchFamily="18" charset="0"/>
              </a:rPr>
              <a:t>.</a:t>
            </a:r>
          </a:p>
        </p:txBody>
      </p:sp>
      <p:sp>
        <p:nvSpPr>
          <p:cNvPr id="6" name="Nadpis 5"/>
          <p:cNvSpPr>
            <a:spLocks noGrp="1"/>
          </p:cNvSpPr>
          <p:nvPr>
            <p:ph type="title"/>
          </p:nvPr>
        </p:nvSpPr>
        <p:spPr>
          <a:xfrm>
            <a:off x="179512" y="195486"/>
            <a:ext cx="4392488" cy="507703"/>
          </a:xfrm>
        </p:spPr>
        <p:txBody>
          <a:bodyPr/>
          <a:lstStyle/>
          <a:p>
            <a:r>
              <a:rPr lang="cs-CZ" dirty="0"/>
              <a:t>7 </a:t>
            </a:r>
            <a:r>
              <a:rPr lang="cs-CZ" dirty="0" err="1"/>
              <a:t>Twitch</a:t>
            </a:r>
            <a:endParaRPr lang="cs-CZ" dirty="0"/>
          </a:p>
        </p:txBody>
      </p:sp>
      <p:pic>
        <p:nvPicPr>
          <p:cNvPr id="3074" name="Picture 2">
            <a:extLst>
              <a:ext uri="{FF2B5EF4-FFF2-40B4-BE49-F238E27FC236}">
                <a16:creationId xmlns:a16="http://schemas.microsoft.com/office/drawing/2014/main" id="{4CBEC08A-C11E-FF9E-4335-D3EDCF905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2499742"/>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8446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352928" cy="3024336"/>
          </a:xfrm>
          <a:prstGeom prst="rect">
            <a:avLst/>
          </a:prstGeom>
        </p:spPr>
        <p:txBody>
          <a:bodyPr>
            <a:noAutofit/>
          </a:bodyPr>
          <a:lstStyle/>
          <a:p>
            <a:r>
              <a:rPr lang="cs-CZ" altLang="cs-CZ" sz="2000" dirty="0">
                <a:solidFill>
                  <a:srgbClr val="002060"/>
                </a:solidFill>
                <a:latin typeface="Times New Roman" panose="02020603050405020304" pitchFamily="18" charset="0"/>
                <a:cs typeface="Times New Roman" panose="02020603050405020304" pitchFamily="18" charset="0"/>
              </a:rPr>
              <a:t>Použijte </a:t>
            </a:r>
            <a:r>
              <a:rPr lang="cs-CZ" altLang="cs-CZ" sz="2000" dirty="0">
                <a:solidFill>
                  <a:srgbClr val="002060"/>
                </a:solidFill>
                <a:latin typeface="Times New Roman" panose="02020603050405020304" pitchFamily="18" charset="0"/>
                <a:cs typeface="Times New Roman" panose="02020603050405020304" pitchFamily="18" charset="0"/>
                <a:hlinkClick r:id="rId3"/>
              </a:rPr>
              <a:t>Facebook Ad Library</a:t>
            </a:r>
            <a:r>
              <a:rPr lang="cs-CZ" altLang="cs-CZ" sz="2000" dirty="0">
                <a:solidFill>
                  <a:srgbClr val="002060"/>
                </a:solidFill>
                <a:latin typeface="Times New Roman" panose="02020603050405020304" pitchFamily="18" charset="0"/>
                <a:cs typeface="Times New Roman" panose="02020603050405020304" pitchFamily="18" charset="0"/>
              </a:rPr>
              <a:t> </a:t>
            </a:r>
          </a:p>
          <a:p>
            <a:r>
              <a:rPr lang="cs-CZ" altLang="cs-CZ" sz="2000" dirty="0">
                <a:solidFill>
                  <a:srgbClr val="002060"/>
                </a:solidFill>
                <a:latin typeface="Times New Roman" panose="02020603050405020304" pitchFamily="18" charset="0"/>
                <a:cs typeface="Times New Roman" panose="02020603050405020304" pitchFamily="18" charset="0"/>
              </a:rPr>
              <a:t>Najděte reklamy 3 různých firem a:</a:t>
            </a:r>
          </a:p>
          <a:p>
            <a:pPr lvl="1"/>
            <a:r>
              <a:rPr lang="cs-CZ" altLang="cs-CZ" sz="1600" dirty="0">
                <a:solidFill>
                  <a:srgbClr val="002060"/>
                </a:solidFill>
                <a:latin typeface="Times New Roman" panose="02020603050405020304" pitchFamily="18" charset="0"/>
                <a:cs typeface="Times New Roman" panose="02020603050405020304" pitchFamily="18" charset="0"/>
              </a:rPr>
              <a:t>a) uveďte, na koho cílí</a:t>
            </a:r>
          </a:p>
          <a:p>
            <a:pPr lvl="1"/>
            <a:r>
              <a:rPr lang="cs-CZ" altLang="cs-CZ" sz="1600" dirty="0">
                <a:solidFill>
                  <a:srgbClr val="002060"/>
                </a:solidFill>
                <a:latin typeface="Times New Roman" panose="02020603050405020304" pitchFamily="18" charset="0"/>
                <a:cs typeface="Times New Roman" panose="02020603050405020304" pitchFamily="18" charset="0"/>
              </a:rPr>
              <a:t>c) jaký byl dosah reklamy (postup viz obrázky na dalších slidech)</a:t>
            </a:r>
          </a:p>
          <a:p>
            <a:r>
              <a:rPr lang="cs-CZ" altLang="cs-CZ" sz="2000" dirty="0">
                <a:solidFill>
                  <a:srgbClr val="002060"/>
                </a:solidFill>
                <a:latin typeface="Times New Roman" panose="02020603050405020304" pitchFamily="18" charset="0"/>
                <a:cs typeface="Times New Roman" panose="02020603050405020304" pitchFamily="18" charset="0"/>
              </a:rPr>
              <a:t>Vytvořte vlastní reklamu (grafika + text) – můžete použít z předchozího úkolu.</a:t>
            </a:r>
          </a:p>
          <a:p>
            <a:r>
              <a:rPr lang="cs-CZ" altLang="cs-CZ" sz="2000" dirty="0">
                <a:solidFill>
                  <a:srgbClr val="002060"/>
                </a:solidFill>
                <a:latin typeface="Times New Roman" panose="02020603050405020304" pitchFamily="18" charset="0"/>
                <a:cs typeface="Times New Roman" panose="02020603050405020304" pitchFamily="18" charset="0"/>
              </a:rPr>
              <a:t>U reklamy určete, na koho bude cílená (Věk, pohlaví, zájmy, povolání, atd.).</a:t>
            </a:r>
          </a:p>
          <a:p>
            <a:r>
              <a:rPr lang="cs-CZ" altLang="cs-CZ" sz="2000" dirty="0">
                <a:solidFill>
                  <a:srgbClr val="002060"/>
                </a:solidFill>
                <a:latin typeface="Times New Roman" panose="02020603050405020304" pitchFamily="18" charset="0"/>
                <a:cs typeface="Times New Roman" panose="02020603050405020304" pitchFamily="18" charset="0"/>
              </a:rPr>
              <a:t>Dále určete, jaký bude cíl reklamy (návštěvnost webu, povědomí o značce, nákup na e-shopu, získání kontaktu).</a:t>
            </a:r>
          </a:p>
          <a:p>
            <a:r>
              <a:rPr lang="cs-CZ" altLang="cs-CZ" sz="2000" dirty="0">
                <a:solidFill>
                  <a:srgbClr val="002060"/>
                </a:solidFill>
                <a:latin typeface="Times New Roman" panose="02020603050405020304" pitchFamily="18" charset="0"/>
                <a:cs typeface="Times New Roman" panose="02020603050405020304" pitchFamily="18" charset="0"/>
              </a:rPr>
              <a:t>Volbu následně </a:t>
            </a:r>
            <a:r>
              <a:rPr lang="cs-CZ" altLang="cs-CZ" sz="2000">
                <a:solidFill>
                  <a:srgbClr val="002060"/>
                </a:solidFill>
                <a:latin typeface="Times New Roman" panose="02020603050405020304" pitchFamily="18" charset="0"/>
                <a:cs typeface="Times New Roman" panose="02020603050405020304" pitchFamily="18" charset="0"/>
              </a:rPr>
              <a:t>krátce zdůvodněte.</a:t>
            </a:r>
            <a:endParaRPr lang="cs-CZ" altLang="cs-CZ" sz="2000" dirty="0">
              <a:solidFill>
                <a:srgbClr val="002060"/>
              </a:solidFill>
              <a:latin typeface="Times New Roman" panose="02020603050405020304" pitchFamily="18" charset="0"/>
              <a:cs typeface="Times New Roman" panose="02020603050405020304" pitchFamily="18" charset="0"/>
            </a:endParaRPr>
          </a:p>
          <a:p>
            <a:endParaRPr lang="cs-CZ" altLang="cs-CZ" sz="20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3888432" cy="507703"/>
          </a:xfrm>
        </p:spPr>
        <p:txBody>
          <a:bodyPr/>
          <a:lstStyle/>
          <a:p>
            <a:r>
              <a:rPr lang="cs-CZ" dirty="0"/>
              <a:t>Úkol č. 4 do seminární práce</a:t>
            </a:r>
          </a:p>
        </p:txBody>
      </p:sp>
    </p:spTree>
    <p:extLst>
      <p:ext uri="{BB962C8B-B14F-4D97-AF65-F5344CB8AC3E}">
        <p14:creationId xmlns:p14="http://schemas.microsoft.com/office/powerpoint/2010/main" val="353667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4392488" cy="507703"/>
          </a:xfrm>
        </p:spPr>
        <p:txBody>
          <a:bodyPr/>
          <a:lstStyle/>
          <a:p>
            <a:r>
              <a:rPr lang="cs-CZ" dirty="0"/>
              <a:t>Sociální sítě podle velikosti</a:t>
            </a:r>
          </a:p>
        </p:txBody>
      </p:sp>
      <p:pic>
        <p:nvPicPr>
          <p:cNvPr id="1026" name="Picture 2">
            <a:extLst>
              <a:ext uri="{FF2B5EF4-FFF2-40B4-BE49-F238E27FC236}">
                <a16:creationId xmlns:a16="http://schemas.microsoft.com/office/drawing/2014/main" id="{EA1E306A-744B-D8FF-67F6-2663AA93B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793943"/>
            <a:ext cx="6822504" cy="383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4375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3888432" cy="507703"/>
          </a:xfrm>
        </p:spPr>
        <p:txBody>
          <a:bodyPr/>
          <a:lstStyle/>
          <a:p>
            <a:r>
              <a:rPr lang="cs-CZ" dirty="0"/>
              <a:t>Úkol č. 4 do seminární práce</a:t>
            </a:r>
          </a:p>
        </p:txBody>
      </p:sp>
      <p:pic>
        <p:nvPicPr>
          <p:cNvPr id="7" name="Obrázek 6" descr="Obsah obrázku text, snímek obrazovky, Písmo, číslo&#10;&#10;Popis byl vytvořen automaticky">
            <a:extLst>
              <a:ext uri="{FF2B5EF4-FFF2-40B4-BE49-F238E27FC236}">
                <a16:creationId xmlns:a16="http://schemas.microsoft.com/office/drawing/2014/main" id="{059382C5-DF1D-8645-FBA5-5980BD1A7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074" y="721250"/>
            <a:ext cx="7171408" cy="3701000"/>
          </a:xfrm>
          <a:prstGeom prst="rect">
            <a:avLst/>
          </a:prstGeom>
        </p:spPr>
      </p:pic>
    </p:spTree>
    <p:extLst>
      <p:ext uri="{BB962C8B-B14F-4D97-AF65-F5344CB8AC3E}">
        <p14:creationId xmlns:p14="http://schemas.microsoft.com/office/powerpoint/2010/main" val="11924534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3888432" cy="507703"/>
          </a:xfrm>
        </p:spPr>
        <p:txBody>
          <a:bodyPr/>
          <a:lstStyle/>
          <a:p>
            <a:r>
              <a:rPr lang="cs-CZ" dirty="0"/>
              <a:t>Úkol č. 4 do seminární práce</a:t>
            </a:r>
          </a:p>
        </p:txBody>
      </p:sp>
      <p:pic>
        <p:nvPicPr>
          <p:cNvPr id="3" name="Obrázek 2" descr="Obsah obrázku snímek obrazovky, text, software, Webové stránky&#10;&#10;Popis byl vytvořen automaticky">
            <a:extLst>
              <a:ext uri="{FF2B5EF4-FFF2-40B4-BE49-F238E27FC236}">
                <a16:creationId xmlns:a16="http://schemas.microsoft.com/office/drawing/2014/main" id="{0B6C77B7-1AC9-9934-4864-4D23FC118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843557"/>
            <a:ext cx="7555637" cy="4115629"/>
          </a:xfrm>
          <a:prstGeom prst="rect">
            <a:avLst/>
          </a:prstGeom>
        </p:spPr>
      </p:pic>
    </p:spTree>
    <p:extLst>
      <p:ext uri="{BB962C8B-B14F-4D97-AF65-F5344CB8AC3E}">
        <p14:creationId xmlns:p14="http://schemas.microsoft.com/office/powerpoint/2010/main" val="29023958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3888432" cy="507703"/>
          </a:xfrm>
        </p:spPr>
        <p:txBody>
          <a:bodyPr/>
          <a:lstStyle/>
          <a:p>
            <a:r>
              <a:rPr lang="cs-CZ" dirty="0"/>
              <a:t>Úkol č. 4 do seminární práce</a:t>
            </a:r>
          </a:p>
        </p:txBody>
      </p:sp>
      <p:pic>
        <p:nvPicPr>
          <p:cNvPr id="4" name="Obrázek 3" descr="Obsah obrázku snímek obrazovky, text&#10;&#10;Popis byl vytvořen automaticky">
            <a:extLst>
              <a:ext uri="{FF2B5EF4-FFF2-40B4-BE49-F238E27FC236}">
                <a16:creationId xmlns:a16="http://schemas.microsoft.com/office/drawing/2014/main" id="{0CF71D5B-CAC2-B868-F3D2-8FA5A39F4B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749966"/>
            <a:ext cx="7670371" cy="4198048"/>
          </a:xfrm>
          <a:prstGeom prst="rect">
            <a:avLst/>
          </a:prstGeom>
        </p:spPr>
      </p:pic>
    </p:spTree>
    <p:extLst>
      <p:ext uri="{BB962C8B-B14F-4D97-AF65-F5344CB8AC3E}">
        <p14:creationId xmlns:p14="http://schemas.microsoft.com/office/powerpoint/2010/main" val="28248810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8263" y="555525"/>
            <a:ext cx="1699500" cy="1325611"/>
          </a:xfrm>
          <a:prstGeom prst="rect">
            <a:avLst/>
          </a:prstGeom>
        </p:spPr>
      </p:pic>
      <p:sp>
        <p:nvSpPr>
          <p:cNvPr id="7" name="Obdélník 6"/>
          <p:cNvSpPr/>
          <p:nvPr/>
        </p:nvSpPr>
        <p:spPr>
          <a:xfrm>
            <a:off x="251520" y="267494"/>
            <a:ext cx="5616624" cy="4608512"/>
          </a:xfrm>
          <a:prstGeom prst="rect">
            <a:avLst/>
          </a:prstGeom>
          <a:solidFill>
            <a:srgbClr val="307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b="1">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2" name="Nadpis 1"/>
          <p:cNvSpPr>
            <a:spLocks noGrp="1"/>
          </p:cNvSpPr>
          <p:nvPr>
            <p:ph type="ctrTitle" idx="4294967295"/>
          </p:nvPr>
        </p:nvSpPr>
        <p:spPr>
          <a:xfrm>
            <a:off x="467544" y="699542"/>
            <a:ext cx="5112568" cy="2160240"/>
          </a:xfrm>
          <a:prstGeom prst="rect">
            <a:avLst/>
          </a:prstGeom>
        </p:spPr>
        <p:txBody>
          <a:bodyPr anchor="t">
            <a:normAutofit/>
          </a:bodyPr>
          <a:lstStyle/>
          <a:p>
            <a:pPr algn="l"/>
            <a:r>
              <a:rPr lang="cs-CZ" sz="4000" b="1" dirty="0">
                <a:solidFill>
                  <a:schemeClr val="bg1"/>
                </a:solidFill>
                <a:latin typeface="Times New Roman" panose="02020603050405020304" pitchFamily="18" charset="0"/>
                <a:cs typeface="Times New Roman" panose="02020603050405020304" pitchFamily="18" charset="0"/>
              </a:rPr>
              <a:t>Prezentace firmy pomocí webové stránky - web</a:t>
            </a:r>
          </a:p>
        </p:txBody>
      </p:sp>
      <p:sp>
        <p:nvSpPr>
          <p:cNvPr id="3" name="Podnadpis 2"/>
          <p:cNvSpPr>
            <a:spLocks noGrp="1"/>
          </p:cNvSpPr>
          <p:nvPr>
            <p:ph type="subTitle" idx="4294967295"/>
          </p:nvPr>
        </p:nvSpPr>
        <p:spPr>
          <a:xfrm>
            <a:off x="1763688" y="4155926"/>
            <a:ext cx="3888432" cy="432048"/>
          </a:xfrm>
          <a:prstGeom prst="rect">
            <a:avLst/>
          </a:prstGeom>
        </p:spPr>
        <p:txBody>
          <a:bodyPr>
            <a:normAutofit/>
          </a:bodyPr>
          <a:lstStyle/>
          <a:p>
            <a:pPr marL="0" indent="0" algn="r">
              <a:buNone/>
            </a:pPr>
            <a:r>
              <a:rPr lang="cs-CZ" sz="2000" dirty="0" err="1">
                <a:solidFill>
                  <a:schemeClr val="bg1"/>
                </a:solidFill>
                <a:latin typeface="Times New Roman" panose="02020603050405020304" pitchFamily="18" charset="0"/>
                <a:cs typeface="Times New Roman" panose="02020603050405020304" pitchFamily="18" charset="0"/>
              </a:rPr>
              <a:t>Nakódujem</a:t>
            </a:r>
            <a:r>
              <a:rPr lang="cs-CZ" sz="2000" dirty="0">
                <a:solidFill>
                  <a:schemeClr val="bg1"/>
                </a:solidFill>
                <a:latin typeface="Times New Roman" panose="02020603050405020304" pitchFamily="18" charset="0"/>
                <a:cs typeface="Times New Roman" panose="02020603050405020304" pitchFamily="18" charset="0"/>
              </a:rPr>
              <a:t> to! </a:t>
            </a:r>
            <a:r>
              <a:rPr lang="cs-CZ"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endParaRPr lang="cs-CZ" sz="2000" dirty="0">
              <a:solidFill>
                <a:schemeClr val="bg1"/>
              </a:solidFill>
              <a:latin typeface="Times New Roman" panose="02020603050405020304" pitchFamily="18" charset="0"/>
              <a:cs typeface="Times New Roman" panose="02020603050405020304" pitchFamily="18" charset="0"/>
            </a:endParaRPr>
          </a:p>
        </p:txBody>
      </p:sp>
      <p:sp>
        <p:nvSpPr>
          <p:cNvPr id="9" name="Podnadpis 2"/>
          <p:cNvSpPr txBox="1">
            <a:spLocks/>
          </p:cNvSpPr>
          <p:nvPr/>
        </p:nvSpPr>
        <p:spPr>
          <a:xfrm>
            <a:off x="6956047" y="3723878"/>
            <a:ext cx="2016224" cy="115212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r>
              <a:rPr lang="cs-CZ" altLang="cs-CZ" sz="1200" b="1" dirty="0">
                <a:solidFill>
                  <a:srgbClr val="307871"/>
                </a:solidFill>
                <a:latin typeface="Times New Roman" panose="02020603050405020304" pitchFamily="18" charset="0"/>
                <a:cs typeface="Times New Roman" panose="02020603050405020304" pitchFamily="18" charset="0"/>
              </a:rPr>
              <a:t>Ing. Michal Stoklasa, Ph.D.</a:t>
            </a:r>
          </a:p>
          <a:p>
            <a:pPr algn="r"/>
            <a:r>
              <a:rPr lang="cs-CZ" altLang="cs-CZ" sz="1200" dirty="0">
                <a:solidFill>
                  <a:srgbClr val="307871"/>
                </a:solidFill>
                <a:latin typeface="Times New Roman" panose="02020603050405020304" pitchFamily="18" charset="0"/>
                <a:cs typeface="Times New Roman" panose="02020603050405020304" pitchFamily="18" charset="0"/>
              </a:rPr>
              <a:t>E-marketing</a:t>
            </a:r>
          </a:p>
        </p:txBody>
      </p:sp>
    </p:spTree>
    <p:extLst>
      <p:ext uri="{BB962C8B-B14F-4D97-AF65-F5344CB8AC3E}">
        <p14:creationId xmlns:p14="http://schemas.microsoft.com/office/powerpoint/2010/main" val="31271362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131590"/>
            <a:ext cx="8280920" cy="3024336"/>
          </a:xfrm>
          <a:prstGeom prst="rect">
            <a:avLst/>
          </a:prstGeom>
        </p:spPr>
        <p:txBody>
          <a:bodyPr>
            <a:noAutofit/>
          </a:bodyPr>
          <a:lstStyle/>
          <a:p>
            <a:r>
              <a:rPr lang="cs-CZ" altLang="cs-CZ" sz="2000" b="1" dirty="0">
                <a:solidFill>
                  <a:srgbClr val="002060"/>
                </a:solidFill>
                <a:latin typeface="Times New Roman" panose="02020603050405020304" pitchFamily="18" charset="0"/>
                <a:cs typeface="Times New Roman" panose="02020603050405020304" pitchFamily="18" charset="0"/>
              </a:rPr>
              <a:t>1 Webová stránka – definice, funkce, typy.</a:t>
            </a:r>
          </a:p>
          <a:p>
            <a:r>
              <a:rPr lang="cs-CZ" altLang="cs-CZ" sz="2000" b="1" dirty="0">
                <a:solidFill>
                  <a:srgbClr val="002060"/>
                </a:solidFill>
                <a:latin typeface="Times New Roman" panose="02020603050405020304" pitchFamily="18" charset="0"/>
                <a:cs typeface="Times New Roman" panose="02020603050405020304" pitchFamily="18" charset="0"/>
              </a:rPr>
              <a:t>2 Co znamená funkční web – UX, SERP, copy, trend, CMS.</a:t>
            </a:r>
          </a:p>
          <a:p>
            <a:r>
              <a:rPr lang="cs-CZ" altLang="cs-CZ" sz="2000" b="1" dirty="0">
                <a:solidFill>
                  <a:srgbClr val="002060"/>
                </a:solidFill>
                <a:latin typeface="Times New Roman" panose="02020603050405020304" pitchFamily="18" charset="0"/>
                <a:cs typeface="Times New Roman" panose="02020603050405020304" pitchFamily="18" charset="0"/>
              </a:rPr>
              <a:t>3 Tvorba webové stránky - </a:t>
            </a:r>
          </a:p>
        </p:txBody>
      </p:sp>
      <p:sp>
        <p:nvSpPr>
          <p:cNvPr id="6" name="Nadpis 5"/>
          <p:cNvSpPr>
            <a:spLocks noGrp="1"/>
          </p:cNvSpPr>
          <p:nvPr>
            <p:ph type="title"/>
          </p:nvPr>
        </p:nvSpPr>
        <p:spPr>
          <a:xfrm>
            <a:off x="179512" y="195486"/>
            <a:ext cx="3888432" cy="507703"/>
          </a:xfrm>
        </p:spPr>
        <p:txBody>
          <a:bodyPr/>
          <a:lstStyle/>
          <a:p>
            <a:r>
              <a:rPr lang="cs-CZ" dirty="0"/>
              <a:t>Obsah bloku</a:t>
            </a:r>
          </a:p>
        </p:txBody>
      </p:sp>
    </p:spTree>
    <p:extLst>
      <p:ext uri="{BB962C8B-B14F-4D97-AF65-F5344CB8AC3E}">
        <p14:creationId xmlns:p14="http://schemas.microsoft.com/office/powerpoint/2010/main" val="4126374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200" dirty="0">
                <a:solidFill>
                  <a:srgbClr val="002060"/>
                </a:solidFill>
                <a:hlinkClick r:id="rId3"/>
              </a:rPr>
              <a:t>Oxford </a:t>
            </a:r>
            <a:r>
              <a:rPr lang="cs-CZ" sz="2200" dirty="0" err="1">
                <a:solidFill>
                  <a:srgbClr val="002060"/>
                </a:solidFill>
                <a:hlinkClick r:id="rId3"/>
              </a:rPr>
              <a:t>Dictionary</a:t>
            </a:r>
            <a:r>
              <a:rPr lang="cs-CZ" sz="2200" dirty="0">
                <a:solidFill>
                  <a:srgbClr val="002060"/>
                </a:solidFill>
              </a:rPr>
              <a:t>: „</a:t>
            </a:r>
            <a:r>
              <a:rPr lang="cs-CZ" sz="2200" i="1" dirty="0">
                <a:solidFill>
                  <a:srgbClr val="002060"/>
                </a:solidFill>
              </a:rPr>
              <a:t>Web </a:t>
            </a:r>
            <a:r>
              <a:rPr lang="cs-CZ" sz="2200" i="1" dirty="0" err="1">
                <a:solidFill>
                  <a:srgbClr val="002060"/>
                </a:solidFill>
              </a:rPr>
              <a:t>site</a:t>
            </a:r>
            <a:r>
              <a:rPr lang="cs-CZ" sz="2200" i="1" dirty="0">
                <a:solidFill>
                  <a:srgbClr val="002060"/>
                </a:solidFill>
              </a:rPr>
              <a:t> </a:t>
            </a:r>
            <a:r>
              <a:rPr lang="cs-CZ" sz="2200" i="1" dirty="0" err="1">
                <a:solidFill>
                  <a:srgbClr val="002060"/>
                </a:solidFill>
              </a:rPr>
              <a:t>is</a:t>
            </a:r>
            <a:r>
              <a:rPr lang="cs-CZ" sz="2200" i="1" dirty="0">
                <a:solidFill>
                  <a:srgbClr val="002060"/>
                </a:solidFill>
              </a:rPr>
              <a:t> </a:t>
            </a:r>
            <a:r>
              <a:rPr lang="en-US" sz="2200" i="1" dirty="0">
                <a:solidFill>
                  <a:srgbClr val="002060"/>
                </a:solidFill>
              </a:rPr>
              <a:t>a set of related web pages located under a single domain name, typically produced by a single person or organization</a:t>
            </a:r>
            <a:r>
              <a:rPr lang="cs-CZ" sz="2200" i="1" dirty="0">
                <a:solidFill>
                  <a:srgbClr val="002060"/>
                </a:solidFill>
              </a:rPr>
              <a:t>“</a:t>
            </a:r>
            <a:r>
              <a:rPr lang="cs-CZ" sz="2200" dirty="0">
                <a:solidFill>
                  <a:srgbClr val="002060"/>
                </a:solidFill>
              </a:rPr>
              <a:t>. „</a:t>
            </a:r>
            <a:r>
              <a:rPr lang="cs-CZ" sz="2200" i="1" dirty="0">
                <a:solidFill>
                  <a:srgbClr val="002060"/>
                </a:solidFill>
              </a:rPr>
              <a:t>Web </a:t>
            </a:r>
            <a:r>
              <a:rPr lang="cs-CZ" sz="2200" i="1" dirty="0" err="1">
                <a:solidFill>
                  <a:srgbClr val="002060"/>
                </a:solidFill>
              </a:rPr>
              <a:t>page</a:t>
            </a:r>
            <a:r>
              <a:rPr lang="cs-CZ" sz="2200" i="1" dirty="0">
                <a:solidFill>
                  <a:srgbClr val="002060"/>
                </a:solidFill>
              </a:rPr>
              <a:t> </a:t>
            </a:r>
            <a:r>
              <a:rPr lang="cs-CZ" sz="2200" i="1" dirty="0" err="1">
                <a:solidFill>
                  <a:srgbClr val="002060"/>
                </a:solidFill>
              </a:rPr>
              <a:t>is</a:t>
            </a:r>
            <a:r>
              <a:rPr lang="cs-CZ" sz="2200" i="1" dirty="0">
                <a:solidFill>
                  <a:srgbClr val="002060"/>
                </a:solidFill>
              </a:rPr>
              <a:t> </a:t>
            </a:r>
            <a:r>
              <a:rPr lang="en-US" sz="2200" i="1" dirty="0">
                <a:solidFill>
                  <a:srgbClr val="002060"/>
                </a:solidFill>
              </a:rPr>
              <a:t>a hypertext document on the World Wide Web</a:t>
            </a:r>
            <a:r>
              <a:rPr lang="cs-CZ" sz="2200" dirty="0">
                <a:solidFill>
                  <a:srgbClr val="002060"/>
                </a:solidFill>
              </a:rPr>
              <a:t>“. </a:t>
            </a:r>
          </a:p>
          <a:p>
            <a:r>
              <a:rPr lang="cs-CZ" sz="2200" dirty="0">
                <a:solidFill>
                  <a:srgbClr val="002060"/>
                </a:solidFill>
                <a:hlinkClick r:id="rId4"/>
              </a:rPr>
              <a:t>Patria</a:t>
            </a:r>
            <a:r>
              <a:rPr lang="cs-CZ" sz="2200" dirty="0">
                <a:solidFill>
                  <a:srgbClr val="002060"/>
                </a:solidFill>
              </a:rPr>
              <a:t>: „Česká terminologie dle Nejvyššího soudu rozlišuje pojem „internetové stránky“ („web </a:t>
            </a:r>
            <a:r>
              <a:rPr lang="cs-CZ" sz="2200" dirty="0" err="1">
                <a:solidFill>
                  <a:srgbClr val="002060"/>
                </a:solidFill>
              </a:rPr>
              <a:t>site</a:t>
            </a:r>
            <a:r>
              <a:rPr lang="cs-CZ" sz="2200" dirty="0">
                <a:solidFill>
                  <a:srgbClr val="002060"/>
                </a:solidFill>
              </a:rPr>
              <a:t>“), který rozumí souhrn jednotlivých webových stránek sjednocených pod určitou doménou a dohromady tvořících určitou webovou prezentaci, a pojem „internetová stránka“ („web </a:t>
            </a:r>
            <a:r>
              <a:rPr lang="cs-CZ" sz="2200" dirty="0" err="1">
                <a:solidFill>
                  <a:srgbClr val="002060"/>
                </a:solidFill>
              </a:rPr>
              <a:t>page</a:t>
            </a:r>
            <a:r>
              <a:rPr lang="cs-CZ" sz="2200" dirty="0">
                <a:solidFill>
                  <a:srgbClr val="002060"/>
                </a:solidFill>
              </a:rPr>
              <a:t>“) je naopak jednotlivá webová stránka, která se zobrazí v okně internetového prohlížeče, pokud je do adresního řádku zadána konkrétní adresa.</a:t>
            </a:r>
            <a:endParaRPr lang="cs-CZ" altLang="cs-CZ" sz="22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1 Webová stránka</a:t>
            </a:r>
          </a:p>
        </p:txBody>
      </p:sp>
    </p:spTree>
    <p:extLst>
      <p:ext uri="{BB962C8B-B14F-4D97-AF65-F5344CB8AC3E}">
        <p14:creationId xmlns:p14="http://schemas.microsoft.com/office/powerpoint/2010/main" val="35120231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280920" cy="3024336"/>
          </a:xfrm>
          <a:prstGeom prst="rect">
            <a:avLst/>
          </a:prstGeom>
        </p:spPr>
        <p:txBody>
          <a:bodyPr>
            <a:noAutofit/>
          </a:bodyPr>
          <a:lstStyle/>
          <a:p>
            <a:r>
              <a:rPr lang="cs-CZ" sz="2400" dirty="0">
                <a:solidFill>
                  <a:srgbClr val="002060"/>
                </a:solidFill>
              </a:rPr>
              <a:t>Styčný nástroj marketingové komunikace na internetu.</a:t>
            </a:r>
          </a:p>
          <a:p>
            <a:r>
              <a:rPr lang="cs-CZ" sz="2400" dirty="0">
                <a:solidFill>
                  <a:srgbClr val="002060"/>
                </a:solidFill>
              </a:rPr>
              <a:t>Funkce webu: </a:t>
            </a:r>
          </a:p>
          <a:p>
            <a:pPr lvl="1"/>
            <a:r>
              <a:rPr lang="cs-CZ" sz="2400" dirty="0">
                <a:solidFill>
                  <a:srgbClr val="002060"/>
                </a:solidFill>
              </a:rPr>
              <a:t>poskytování informací zákazníkům a prezentace produktů,</a:t>
            </a:r>
          </a:p>
          <a:p>
            <a:pPr lvl="1"/>
            <a:r>
              <a:rPr lang="cs-CZ" sz="2400" dirty="0">
                <a:solidFill>
                  <a:srgbClr val="002060"/>
                </a:solidFill>
              </a:rPr>
              <a:t>sběr dat o zákaznících - pomocí sledovacích kódů (Google </a:t>
            </a:r>
            <a:r>
              <a:rPr lang="cs-CZ" sz="2400" dirty="0" err="1">
                <a:solidFill>
                  <a:srgbClr val="002060"/>
                </a:solidFill>
              </a:rPr>
              <a:t>Analytics</a:t>
            </a:r>
            <a:r>
              <a:rPr lang="cs-CZ" sz="2400" dirty="0">
                <a:solidFill>
                  <a:srgbClr val="002060"/>
                </a:solidFill>
              </a:rPr>
              <a:t>, FB),</a:t>
            </a:r>
          </a:p>
          <a:p>
            <a:pPr lvl="1"/>
            <a:r>
              <a:rPr lang="cs-CZ" sz="2400" dirty="0">
                <a:solidFill>
                  <a:srgbClr val="002060"/>
                </a:solidFill>
              </a:rPr>
              <a:t>prodej výrobků a služeb,</a:t>
            </a:r>
          </a:p>
          <a:p>
            <a:pPr lvl="1"/>
            <a:r>
              <a:rPr lang="cs-CZ" sz="2400" dirty="0">
                <a:solidFill>
                  <a:srgbClr val="002060"/>
                </a:solidFill>
              </a:rPr>
              <a:t>cíl online marketingových kampaní - sociální sítě, PPC reklamy,</a:t>
            </a:r>
          </a:p>
          <a:p>
            <a:pPr lvl="1"/>
            <a:r>
              <a:rPr lang="cs-CZ" sz="2400" dirty="0">
                <a:solidFill>
                  <a:srgbClr val="002060"/>
                </a:solidFill>
              </a:rPr>
              <a:t>z části nahrazuje kamennou prodejnu.</a:t>
            </a:r>
          </a:p>
          <a:p>
            <a:endParaRPr lang="cs-CZ" sz="2400" dirty="0">
              <a:solidFill>
                <a:srgbClr val="002060"/>
              </a:solidFill>
            </a:endParaRPr>
          </a:p>
          <a:p>
            <a:endParaRPr lang="cs-CZ" altLang="cs-CZ" sz="24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Webová stránka – k čemu je?</a:t>
            </a:r>
          </a:p>
        </p:txBody>
      </p:sp>
    </p:spTree>
    <p:extLst>
      <p:ext uri="{BB962C8B-B14F-4D97-AF65-F5344CB8AC3E}">
        <p14:creationId xmlns:p14="http://schemas.microsoft.com/office/powerpoint/2010/main" val="41414030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843558"/>
            <a:ext cx="8640960" cy="3024336"/>
          </a:xfrm>
          <a:prstGeom prst="rect">
            <a:avLst/>
          </a:prstGeom>
        </p:spPr>
        <p:txBody>
          <a:bodyPr>
            <a:noAutofit/>
          </a:bodyPr>
          <a:lstStyle/>
          <a:p>
            <a:r>
              <a:rPr lang="cs-CZ" sz="2200" b="1" dirty="0" err="1">
                <a:solidFill>
                  <a:srgbClr val="002060"/>
                </a:solidFill>
              </a:rPr>
              <a:t>eCommerce</a:t>
            </a:r>
            <a:r>
              <a:rPr lang="cs-CZ" sz="2200" dirty="0">
                <a:solidFill>
                  <a:srgbClr val="002060"/>
                </a:solidFill>
              </a:rPr>
              <a:t> - e-shop - přímý prodej produktů.</a:t>
            </a:r>
          </a:p>
          <a:p>
            <a:r>
              <a:rPr lang="cs-CZ" sz="2200" b="1" dirty="0">
                <a:solidFill>
                  <a:srgbClr val="002060"/>
                </a:solidFill>
              </a:rPr>
              <a:t>Firemní</a:t>
            </a:r>
            <a:r>
              <a:rPr lang="cs-CZ" sz="2200" dirty="0">
                <a:solidFill>
                  <a:srgbClr val="002060"/>
                </a:solidFill>
              </a:rPr>
              <a:t> / Business - prezentace firmy, možnost kontaktování, leady.</a:t>
            </a:r>
          </a:p>
          <a:p>
            <a:r>
              <a:rPr lang="cs-CZ" sz="2200" b="1" dirty="0">
                <a:solidFill>
                  <a:srgbClr val="002060"/>
                </a:solidFill>
              </a:rPr>
              <a:t>Blog</a:t>
            </a:r>
            <a:r>
              <a:rPr lang="cs-CZ" sz="2200" dirty="0">
                <a:solidFill>
                  <a:srgbClr val="002060"/>
                </a:solidFill>
              </a:rPr>
              <a:t> - sdílení textového a vizuálního obsahu, vzdělávání, “</a:t>
            </a:r>
            <a:r>
              <a:rPr lang="cs-CZ" sz="2200" dirty="0" err="1">
                <a:solidFill>
                  <a:srgbClr val="002060"/>
                </a:solidFill>
              </a:rPr>
              <a:t>nurturing</a:t>
            </a:r>
            <a:r>
              <a:rPr lang="cs-CZ" sz="2200" dirty="0">
                <a:solidFill>
                  <a:srgbClr val="002060"/>
                </a:solidFill>
              </a:rPr>
              <a:t>”.</a:t>
            </a:r>
          </a:p>
          <a:p>
            <a:r>
              <a:rPr lang="cs-CZ" sz="2200" b="1" dirty="0">
                <a:solidFill>
                  <a:srgbClr val="002060"/>
                </a:solidFill>
              </a:rPr>
              <a:t>Portfolio</a:t>
            </a:r>
            <a:r>
              <a:rPr lang="cs-CZ" sz="2200" dirty="0">
                <a:solidFill>
                  <a:srgbClr val="002060"/>
                </a:solidFill>
              </a:rPr>
              <a:t> - prezentace umělců a jejich děl.</a:t>
            </a:r>
          </a:p>
          <a:p>
            <a:r>
              <a:rPr lang="cs-CZ" sz="2200" b="1" dirty="0">
                <a:solidFill>
                  <a:srgbClr val="002060"/>
                </a:solidFill>
              </a:rPr>
              <a:t>Osobní</a:t>
            </a:r>
            <a:r>
              <a:rPr lang="cs-CZ" sz="2200" dirty="0">
                <a:solidFill>
                  <a:srgbClr val="002060"/>
                </a:solidFill>
              </a:rPr>
              <a:t> - sebeprezentace, může fungovat jako CV.</a:t>
            </a:r>
          </a:p>
          <a:p>
            <a:r>
              <a:rPr lang="cs-CZ" sz="2200" b="1" dirty="0">
                <a:solidFill>
                  <a:srgbClr val="002060"/>
                </a:solidFill>
              </a:rPr>
              <a:t>Členství</a:t>
            </a:r>
            <a:r>
              <a:rPr lang="cs-CZ" sz="2200" dirty="0">
                <a:solidFill>
                  <a:srgbClr val="002060"/>
                </a:solidFill>
              </a:rPr>
              <a:t> / předplatné - placený přístup k obsahu - magazíny, vzdělání, atd.</a:t>
            </a:r>
          </a:p>
          <a:p>
            <a:r>
              <a:rPr lang="cs-CZ" sz="2200" b="1" dirty="0">
                <a:solidFill>
                  <a:srgbClr val="002060"/>
                </a:solidFill>
              </a:rPr>
              <a:t>Neziskové</a:t>
            </a:r>
            <a:r>
              <a:rPr lang="cs-CZ" sz="2200" dirty="0">
                <a:solidFill>
                  <a:srgbClr val="002060"/>
                </a:solidFill>
              </a:rPr>
              <a:t> - charity a obecně prospěšné organizace.</a:t>
            </a:r>
          </a:p>
          <a:p>
            <a:r>
              <a:rPr lang="cs-CZ" sz="2200" b="1" dirty="0">
                <a:solidFill>
                  <a:srgbClr val="002060"/>
                </a:solidFill>
              </a:rPr>
              <a:t>Informační</a:t>
            </a:r>
            <a:r>
              <a:rPr lang="cs-CZ" sz="2200" dirty="0">
                <a:solidFill>
                  <a:srgbClr val="002060"/>
                </a:solidFill>
              </a:rPr>
              <a:t> - servery poskytující informace - např. Wikipedia.</a:t>
            </a:r>
          </a:p>
          <a:p>
            <a:r>
              <a:rPr lang="cs-CZ" sz="2200" b="1" dirty="0">
                <a:solidFill>
                  <a:srgbClr val="002060"/>
                </a:solidFill>
              </a:rPr>
              <a:t>Fóra</a:t>
            </a:r>
            <a:r>
              <a:rPr lang="cs-CZ" sz="2200" dirty="0">
                <a:solidFill>
                  <a:srgbClr val="002060"/>
                </a:solidFill>
              </a:rPr>
              <a:t> - pro lidi se společnými zájmy, komunity - pro diskusi / sdílení. </a:t>
            </a:r>
          </a:p>
          <a:p>
            <a:endParaRPr lang="cs-CZ" altLang="cs-CZ" sz="22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Typy a funkce webů</a:t>
            </a:r>
          </a:p>
        </p:txBody>
      </p:sp>
    </p:spTree>
    <p:extLst>
      <p:ext uri="{BB962C8B-B14F-4D97-AF65-F5344CB8AC3E}">
        <p14:creationId xmlns:p14="http://schemas.microsoft.com/office/powerpoint/2010/main" val="110843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4294967295"/>
          </p:nvPr>
        </p:nvSpPr>
        <p:spPr>
          <a:xfrm>
            <a:off x="395536" y="1059582"/>
            <a:ext cx="8640960" cy="3024336"/>
          </a:xfrm>
          <a:prstGeom prst="rect">
            <a:avLst/>
          </a:prstGeom>
        </p:spPr>
        <p:txBody>
          <a:bodyPr>
            <a:noAutofit/>
          </a:bodyPr>
          <a:lstStyle/>
          <a:p>
            <a:r>
              <a:rPr lang="cs-CZ" sz="2200" b="1" dirty="0">
                <a:solidFill>
                  <a:srgbClr val="002060"/>
                </a:solidFill>
              </a:rPr>
              <a:t>Funguje</a:t>
            </a:r>
            <a:r>
              <a:rPr lang="cs-CZ" sz="2200" dirty="0">
                <a:solidFill>
                  <a:srgbClr val="002060"/>
                </a:solidFill>
              </a:rPr>
              <a:t> - možno </a:t>
            </a:r>
            <a:r>
              <a:rPr lang="cs-CZ" sz="2200" dirty="0" err="1">
                <a:solidFill>
                  <a:srgbClr val="002060"/>
                </a:solidFill>
              </a:rPr>
              <a:t>navštívít</a:t>
            </a:r>
            <a:r>
              <a:rPr lang="cs-CZ" sz="2200" dirty="0">
                <a:solidFill>
                  <a:srgbClr val="002060"/>
                </a:solidFill>
              </a:rPr>
              <a:t>, prohlédnout produkty, procházet stránky.</a:t>
            </a:r>
          </a:p>
          <a:p>
            <a:r>
              <a:rPr lang="cs-CZ" sz="2200" b="1" dirty="0">
                <a:solidFill>
                  <a:srgbClr val="002060"/>
                </a:solidFill>
              </a:rPr>
              <a:t>Prodává</a:t>
            </a:r>
            <a:r>
              <a:rPr lang="cs-CZ" sz="2200" dirty="0">
                <a:solidFill>
                  <a:srgbClr val="002060"/>
                </a:solidFill>
              </a:rPr>
              <a:t> - možnost realizovat nákup - platební brána, doprava, napojení na sklad.</a:t>
            </a:r>
          </a:p>
          <a:p>
            <a:r>
              <a:rPr lang="cs-CZ" sz="2200" b="1" dirty="0">
                <a:solidFill>
                  <a:srgbClr val="002060"/>
                </a:solidFill>
              </a:rPr>
              <a:t>Sbírá data </a:t>
            </a:r>
            <a:r>
              <a:rPr lang="cs-CZ" sz="2200" dirty="0">
                <a:solidFill>
                  <a:srgbClr val="002060"/>
                </a:solidFill>
              </a:rPr>
              <a:t>- měří chování návštěvníků - doba, počet stránek, nákupy, tržby, atd.</a:t>
            </a:r>
          </a:p>
          <a:p>
            <a:r>
              <a:rPr lang="cs-CZ" sz="2200" b="1" dirty="0">
                <a:solidFill>
                  <a:srgbClr val="002060"/>
                </a:solidFill>
              </a:rPr>
              <a:t>Jde upravovat </a:t>
            </a:r>
            <a:r>
              <a:rPr lang="cs-CZ" sz="2200" dirty="0">
                <a:solidFill>
                  <a:srgbClr val="002060"/>
                </a:solidFill>
              </a:rPr>
              <a:t>- můžeme v krátkém čase měnit jeho obsah bez omezení funkcí.</a:t>
            </a:r>
          </a:p>
          <a:p>
            <a:r>
              <a:rPr lang="cs-CZ" sz="2200" b="1" dirty="0">
                <a:solidFill>
                  <a:srgbClr val="002060"/>
                </a:solidFill>
              </a:rPr>
              <a:t>Jde najít </a:t>
            </a:r>
            <a:r>
              <a:rPr lang="cs-CZ" sz="2200" dirty="0">
                <a:solidFill>
                  <a:srgbClr val="002060"/>
                </a:solidFill>
              </a:rPr>
              <a:t>- web se nachází ve výsledcích vyhledávání (SERP - </a:t>
            </a:r>
            <a:r>
              <a:rPr lang="cs-CZ" sz="2200" dirty="0" err="1">
                <a:solidFill>
                  <a:srgbClr val="002060"/>
                </a:solidFill>
              </a:rPr>
              <a:t>Search</a:t>
            </a:r>
            <a:r>
              <a:rPr lang="cs-CZ" sz="2200" dirty="0">
                <a:solidFill>
                  <a:srgbClr val="002060"/>
                </a:solidFill>
              </a:rPr>
              <a:t> </a:t>
            </a:r>
            <a:r>
              <a:rPr lang="cs-CZ" sz="2200" dirty="0" err="1">
                <a:solidFill>
                  <a:srgbClr val="002060"/>
                </a:solidFill>
              </a:rPr>
              <a:t>Engine</a:t>
            </a:r>
            <a:r>
              <a:rPr lang="cs-CZ" sz="2200" dirty="0">
                <a:solidFill>
                  <a:srgbClr val="002060"/>
                </a:solidFill>
              </a:rPr>
              <a:t> </a:t>
            </a:r>
            <a:r>
              <a:rPr lang="cs-CZ" sz="2200" dirty="0" err="1">
                <a:solidFill>
                  <a:srgbClr val="002060"/>
                </a:solidFill>
              </a:rPr>
              <a:t>Result</a:t>
            </a:r>
            <a:r>
              <a:rPr lang="cs-CZ" sz="2200" dirty="0">
                <a:solidFill>
                  <a:srgbClr val="002060"/>
                </a:solidFill>
              </a:rPr>
              <a:t> </a:t>
            </a:r>
            <a:r>
              <a:rPr lang="cs-CZ" sz="2200" dirty="0" err="1">
                <a:solidFill>
                  <a:srgbClr val="002060"/>
                </a:solidFill>
              </a:rPr>
              <a:t>Page</a:t>
            </a:r>
            <a:r>
              <a:rPr lang="cs-CZ" sz="2200" dirty="0">
                <a:solidFill>
                  <a:srgbClr val="002060"/>
                </a:solidFill>
              </a:rPr>
              <a:t> - výsledky vyhledávání při zadání daného klíčového slova).</a:t>
            </a:r>
          </a:p>
          <a:p>
            <a:endParaRPr lang="cs-CZ" altLang="cs-CZ" sz="2200" dirty="0">
              <a:solidFill>
                <a:srgbClr val="002060"/>
              </a:solidFill>
              <a:latin typeface="Times New Roman" panose="02020603050405020304" pitchFamily="18" charset="0"/>
              <a:cs typeface="Times New Roman" panose="02020603050405020304" pitchFamily="18" charset="0"/>
            </a:endParaRPr>
          </a:p>
        </p:txBody>
      </p:sp>
      <p:sp>
        <p:nvSpPr>
          <p:cNvPr id="6" name="Nadpis 5"/>
          <p:cNvSpPr>
            <a:spLocks noGrp="1"/>
          </p:cNvSpPr>
          <p:nvPr>
            <p:ph type="title"/>
          </p:nvPr>
        </p:nvSpPr>
        <p:spPr>
          <a:xfrm>
            <a:off x="179512" y="195486"/>
            <a:ext cx="4392488" cy="507703"/>
          </a:xfrm>
        </p:spPr>
        <p:txBody>
          <a:bodyPr/>
          <a:lstStyle/>
          <a:p>
            <a:r>
              <a:rPr lang="cs-CZ" dirty="0"/>
              <a:t>2 Co znamená funkční web?</a:t>
            </a:r>
          </a:p>
        </p:txBody>
      </p:sp>
    </p:spTree>
    <p:extLst>
      <p:ext uri="{BB962C8B-B14F-4D97-AF65-F5344CB8AC3E}">
        <p14:creationId xmlns:p14="http://schemas.microsoft.com/office/powerpoint/2010/main" val="11059845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179512" y="195486"/>
            <a:ext cx="4392488" cy="507703"/>
          </a:xfrm>
        </p:spPr>
        <p:txBody>
          <a:bodyPr/>
          <a:lstStyle/>
          <a:p>
            <a:r>
              <a:rPr lang="cs-CZ" dirty="0"/>
              <a:t>SERP</a:t>
            </a:r>
          </a:p>
        </p:txBody>
      </p:sp>
      <p:pic>
        <p:nvPicPr>
          <p:cNvPr id="2" name="Google Shape;186;p29">
            <a:extLst>
              <a:ext uri="{FF2B5EF4-FFF2-40B4-BE49-F238E27FC236}">
                <a16:creationId xmlns:a16="http://schemas.microsoft.com/office/drawing/2014/main" id="{6C4DFF43-3E28-915F-43E2-C70BBE6C7AB9}"/>
              </a:ext>
            </a:extLst>
          </p:cNvPr>
          <p:cNvPicPr preferRelativeResize="0"/>
          <p:nvPr/>
        </p:nvPicPr>
        <p:blipFill>
          <a:blip r:embed="rId3">
            <a:alphaModFix/>
          </a:blip>
          <a:stretch>
            <a:fillRect/>
          </a:stretch>
        </p:blipFill>
        <p:spPr>
          <a:xfrm>
            <a:off x="301398" y="835293"/>
            <a:ext cx="4260338" cy="3820975"/>
          </a:xfrm>
          <a:prstGeom prst="rect">
            <a:avLst/>
          </a:prstGeom>
          <a:noFill/>
          <a:ln>
            <a:noFill/>
          </a:ln>
        </p:spPr>
      </p:pic>
      <p:pic>
        <p:nvPicPr>
          <p:cNvPr id="4" name="Google Shape;187;p29">
            <a:extLst>
              <a:ext uri="{FF2B5EF4-FFF2-40B4-BE49-F238E27FC236}">
                <a16:creationId xmlns:a16="http://schemas.microsoft.com/office/drawing/2014/main" id="{1FB82940-50EB-E8A1-73D8-A054E7412B4C}"/>
              </a:ext>
            </a:extLst>
          </p:cNvPr>
          <p:cNvPicPr preferRelativeResize="0"/>
          <p:nvPr/>
        </p:nvPicPr>
        <p:blipFill>
          <a:blip r:embed="rId4">
            <a:alphaModFix/>
          </a:blip>
          <a:stretch>
            <a:fillRect/>
          </a:stretch>
        </p:blipFill>
        <p:spPr>
          <a:xfrm>
            <a:off x="4764768" y="987574"/>
            <a:ext cx="4216208" cy="3686224"/>
          </a:xfrm>
          <a:prstGeom prst="rect">
            <a:avLst/>
          </a:prstGeom>
          <a:noFill/>
          <a:ln>
            <a:noFill/>
          </a:ln>
        </p:spPr>
      </p:pic>
    </p:spTree>
    <p:extLst>
      <p:ext uri="{BB962C8B-B14F-4D97-AF65-F5344CB8AC3E}">
        <p14:creationId xmlns:p14="http://schemas.microsoft.com/office/powerpoint/2010/main" val="1111300403"/>
      </p:ext>
    </p:extLst>
  </p:cSld>
  <p:clrMapOvr>
    <a:masterClrMapping/>
  </p:clrMapOvr>
</p:sld>
</file>

<file path=ppt/theme/theme1.xml><?xml version="1.0" encoding="utf-8"?>
<a:theme xmlns:a="http://schemas.openxmlformats.org/drawingml/2006/main" name="SLU">
  <a:themeElements>
    <a:clrScheme name="OPF">
      <a:dk1>
        <a:srgbClr val="307871"/>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U-pismo_Times">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2866</TotalTime>
  <Words>14067</Words>
  <Application>Microsoft Office PowerPoint</Application>
  <PresentationFormat>Předvádění na obrazovce (16:9)</PresentationFormat>
  <Paragraphs>1171</Paragraphs>
  <Slides>149</Slides>
  <Notes>145</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149</vt:i4>
      </vt:variant>
    </vt:vector>
  </HeadingPairs>
  <TitlesOfParts>
    <vt:vector size="155" baseType="lpstr">
      <vt:lpstr>Arial</vt:lpstr>
      <vt:lpstr>Calibri</vt:lpstr>
      <vt:lpstr>Times New Roman</vt:lpstr>
      <vt:lpstr>TimesNewRomanPS-BoldMT</vt:lpstr>
      <vt:lpstr>Wingdings</vt:lpstr>
      <vt:lpstr>SLU</vt:lpstr>
      <vt:lpstr>2. Tutoriál  E-marketing</vt:lpstr>
      <vt:lpstr>Obsah bloku</vt:lpstr>
      <vt:lpstr>1 Sociální média</vt:lpstr>
      <vt:lpstr>Sociální sítě</vt:lpstr>
      <vt:lpstr>UGC – obsah generovaný uživateli </vt:lpstr>
      <vt:lpstr>Funkce SM</vt:lpstr>
      <vt:lpstr>Role sociálních sítí v komunikaci</vt:lpstr>
      <vt:lpstr>2 Facebook statistiky (Hootsuite)</vt:lpstr>
      <vt:lpstr>Sociální sítě podle velikosti</vt:lpstr>
      <vt:lpstr>Facebook - demografie</vt:lpstr>
      <vt:lpstr>Rychlá historie</vt:lpstr>
      <vt:lpstr>Rychlá historie</vt:lpstr>
      <vt:lpstr>Příklad adaptace - skupiny</vt:lpstr>
      <vt:lpstr>Rozdíly mezi zobrazením, dosahem a mírou pozornosti stránky </vt:lpstr>
      <vt:lpstr>Zájem o příspěvek</vt:lpstr>
      <vt:lpstr>Dark post</vt:lpstr>
      <vt:lpstr>Algoritmus - vymezení</vt:lpstr>
      <vt:lpstr>Algoritmus - vymezení</vt:lpstr>
      <vt:lpstr>Algoritmus - vysvětlení</vt:lpstr>
      <vt:lpstr>Algoritmus – pohled firmy</vt:lpstr>
      <vt:lpstr>Komnata ozvěn</vt:lpstr>
      <vt:lpstr>3 Tvorba kampaní na Facebooku </vt:lpstr>
      <vt:lpstr>Tvorba kampaní na Facebooku </vt:lpstr>
      <vt:lpstr>STP - Segmentace</vt:lpstr>
      <vt:lpstr>STP  - Targeting</vt:lpstr>
      <vt:lpstr>STP - Positioning</vt:lpstr>
      <vt:lpstr>Nákupní proces - oslovení</vt:lpstr>
      <vt:lpstr>Nákupní proces - oslovení</vt:lpstr>
      <vt:lpstr>Nákupní proces - interakce</vt:lpstr>
      <vt:lpstr>Nákupní proces - interakce</vt:lpstr>
      <vt:lpstr>Nákupní proces - výběr</vt:lpstr>
      <vt:lpstr>Nákupní proces - výběr</vt:lpstr>
      <vt:lpstr>Nákupní proces - nákup</vt:lpstr>
      <vt:lpstr>Nákupní proces - nákup</vt:lpstr>
      <vt:lpstr>Co obsahuje příspěvek?</vt:lpstr>
      <vt:lpstr>Obsah příspěvků</vt:lpstr>
      <vt:lpstr>Jak propsat positioning do komunikace?</vt:lpstr>
      <vt:lpstr>Hobžovy Strážnické brambůrky</vt:lpstr>
      <vt:lpstr>Témata komunikace</vt:lpstr>
      <vt:lpstr>Produkt – tradiční brambůrky z Moravy</vt:lpstr>
      <vt:lpstr>Výroba - odstřeďování, technologie, postup, stroje, automatizace, statistiky</vt:lpstr>
      <vt:lpstr>Firma - od roku 1988, rodiče začali u kina, české brambory, tradiční receptura</vt:lpstr>
      <vt:lpstr>Lidé - nízká fluktuace, stálí zaměstnanci, navzdory automatizaci nepropouštíme</vt:lpstr>
      <vt:lpstr>Positioning</vt:lpstr>
      <vt:lpstr>Zábava - obsah určený pro zabavení lidí a zapojení do komunikace</vt:lpstr>
      <vt:lpstr>Proč by měla firma budovat interakce se zákazníky?</vt:lpstr>
      <vt:lpstr>Jak získávat interakce?</vt:lpstr>
      <vt:lpstr>Hledáme jméno</vt:lpstr>
      <vt:lpstr>První motorka</vt:lpstr>
      <vt:lpstr>Ukažte mašinu</vt:lpstr>
      <vt:lpstr>Sbeerka – soutěž?</vt:lpstr>
      <vt:lpstr>Diamantové svíčky</vt:lpstr>
      <vt:lpstr>Reklamy na Facebooku - účel</vt:lpstr>
      <vt:lpstr>Reklamy na Facebooku - účel</vt:lpstr>
      <vt:lpstr>Reklamy na Facebooku - nastavení</vt:lpstr>
      <vt:lpstr>Reklamy na Facebooku - publika</vt:lpstr>
      <vt:lpstr>Takto to vypadá</vt:lpstr>
      <vt:lpstr>Takto to vypadá</vt:lpstr>
      <vt:lpstr>Reklamy na Facebooku - kreativa</vt:lpstr>
      <vt:lpstr>Reklamy na Facebooku - metriky</vt:lpstr>
      <vt:lpstr>Jak se trollí trollové? Kejska</vt:lpstr>
      <vt:lpstr>Jak se trollí trollové? Kejska</vt:lpstr>
      <vt:lpstr>Jak se trollí trollové? Kejska</vt:lpstr>
      <vt:lpstr>Jak se trollí trollové? Kejska</vt:lpstr>
      <vt:lpstr>Jak se trollí trollové? Kejska</vt:lpstr>
      <vt:lpstr>Úkol č. 3 do seminární práce</vt:lpstr>
      <vt:lpstr>Sociální sítě - ostatní</vt:lpstr>
      <vt:lpstr>Obsah bloku</vt:lpstr>
      <vt:lpstr>Princip sociálních sítí</vt:lpstr>
      <vt:lpstr>1 Instagram</vt:lpstr>
      <vt:lpstr>Co je jiné?</vt:lpstr>
      <vt:lpstr>Instagram demografie</vt:lpstr>
      <vt:lpstr>Instagram pro firmy</vt:lpstr>
      <vt:lpstr>2 LinkedIn (Linkedin, Linkdin, Linkin, Linked…)</vt:lpstr>
      <vt:lpstr>LinkedIn profil</vt:lpstr>
      <vt:lpstr>LinkedIn specifika</vt:lpstr>
      <vt:lpstr>LinkedIn – chci sehnat zaměstnání</vt:lpstr>
      <vt:lpstr>LinkedIn – pohled firmy</vt:lpstr>
      <vt:lpstr>LinkedIn kampaně </vt:lpstr>
      <vt:lpstr>3 YouTube</vt:lpstr>
      <vt:lpstr>YouTube obecně</vt:lpstr>
      <vt:lpstr>YouTube pro firmy</vt:lpstr>
      <vt:lpstr>YouTube reklamní kampaň</vt:lpstr>
      <vt:lpstr>YouTube reklamní kampaň</vt:lpstr>
      <vt:lpstr>4 X (bývalý Twitter)</vt:lpstr>
      <vt:lpstr>5 Reddit</vt:lpstr>
      <vt:lpstr>6 Discord</vt:lpstr>
      <vt:lpstr>7 Twitch</vt:lpstr>
      <vt:lpstr>Úkol č. 4 do seminární práce</vt:lpstr>
      <vt:lpstr>Úkol č. 4 do seminární práce</vt:lpstr>
      <vt:lpstr>Úkol č. 4 do seminární práce</vt:lpstr>
      <vt:lpstr>Úkol č. 4 do seminární práce</vt:lpstr>
      <vt:lpstr>Prezentace firmy pomocí webové stránky - web</vt:lpstr>
      <vt:lpstr>Obsah bloku</vt:lpstr>
      <vt:lpstr>1 Webová stránka</vt:lpstr>
      <vt:lpstr>Webová stránka – k čemu je?</vt:lpstr>
      <vt:lpstr>Typy a funkce webů</vt:lpstr>
      <vt:lpstr>2 Co znamená funkční web?</vt:lpstr>
      <vt:lpstr>SERP</vt:lpstr>
      <vt:lpstr>User eXperience (UX)</vt:lpstr>
      <vt:lpstr>5 klíčových bodů</vt:lpstr>
      <vt:lpstr>Copywriting</vt:lpstr>
      <vt:lpstr>Aktuální trendy</vt:lpstr>
      <vt:lpstr>Aktuální trendy</vt:lpstr>
      <vt:lpstr>Redakční systém</vt:lpstr>
      <vt:lpstr>Redakční systém</vt:lpstr>
      <vt:lpstr>Co vidí zákazník</vt:lpstr>
      <vt:lpstr>Co vidí webař?</vt:lpstr>
      <vt:lpstr>Co vidí webař?</vt:lpstr>
      <vt:lpstr>Co vidí marketér / analytik?</vt:lpstr>
      <vt:lpstr>3 Tvorba webové stránky</vt:lpstr>
      <vt:lpstr>Tvorba webové stránky – mezioborová disciplína</vt:lpstr>
      <vt:lpstr>Tvorba webové stránky – mezioborová disciplína</vt:lpstr>
      <vt:lpstr>Fáze návrhu webu (Řezáč)</vt:lpstr>
      <vt:lpstr>Takže jak začneme?</vt:lpstr>
      <vt:lpstr>Doména</vt:lpstr>
      <vt:lpstr>Hosting</vt:lpstr>
      <vt:lpstr>Wireframe</vt:lpstr>
      <vt:lpstr>Wireframe - příklad</vt:lpstr>
      <vt:lpstr>Vývoj webu a implementace</vt:lpstr>
      <vt:lpstr>Testování webu a optimalizace</vt:lpstr>
      <vt:lpstr>Udržování a aktualizace</vt:lpstr>
      <vt:lpstr>Úkol č. 5 do seminární práce</vt:lpstr>
      <vt:lpstr>Influencer marketing</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Konec prezentace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dc:title>
  <dc:creator>Václav Minařík</dc:creator>
  <cp:lastModifiedBy>Michal Stoklasa</cp:lastModifiedBy>
  <cp:revision>104</cp:revision>
  <dcterms:created xsi:type="dcterms:W3CDTF">2016-07-06T15:42:34Z</dcterms:created>
  <dcterms:modified xsi:type="dcterms:W3CDTF">2023-11-03T07:40:32Z</dcterms:modified>
</cp:coreProperties>
</file>