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2"/>
  </p:notesMasterIdLst>
  <p:sldIdLst>
    <p:sldId id="256" r:id="rId2"/>
    <p:sldId id="257" r:id="rId3"/>
    <p:sldId id="294" r:id="rId4"/>
    <p:sldId id="295" r:id="rId5"/>
    <p:sldId id="296" r:id="rId6"/>
    <p:sldId id="326" r:id="rId7"/>
    <p:sldId id="359" r:id="rId8"/>
    <p:sldId id="324" r:id="rId9"/>
    <p:sldId id="341" r:id="rId10"/>
    <p:sldId id="342" r:id="rId11"/>
    <p:sldId id="343" r:id="rId12"/>
    <p:sldId id="344" r:id="rId13"/>
    <p:sldId id="345" r:id="rId14"/>
    <p:sldId id="325" r:id="rId15"/>
    <p:sldId id="327" r:id="rId16"/>
    <p:sldId id="328" r:id="rId17"/>
    <p:sldId id="340" r:id="rId18"/>
    <p:sldId id="329" r:id="rId19"/>
    <p:sldId id="333" r:id="rId20"/>
    <p:sldId id="353" r:id="rId21"/>
    <p:sldId id="354" r:id="rId22"/>
    <p:sldId id="357" r:id="rId23"/>
    <p:sldId id="355" r:id="rId24"/>
    <p:sldId id="332" r:id="rId25"/>
    <p:sldId id="334" r:id="rId26"/>
    <p:sldId id="336" r:id="rId27"/>
    <p:sldId id="337" r:id="rId28"/>
    <p:sldId id="346" r:id="rId29"/>
    <p:sldId id="338" r:id="rId30"/>
    <p:sldId id="339" r:id="rId31"/>
    <p:sldId id="347" r:id="rId32"/>
    <p:sldId id="349" r:id="rId33"/>
    <p:sldId id="350" r:id="rId34"/>
    <p:sldId id="351" r:id="rId35"/>
    <p:sldId id="352" r:id="rId36"/>
    <p:sldId id="358" r:id="rId37"/>
    <p:sldId id="360" r:id="rId38"/>
    <p:sldId id="361" r:id="rId39"/>
    <p:sldId id="362" r:id="rId40"/>
    <p:sldId id="363" r:id="rId41"/>
    <p:sldId id="323" r:id="rId42"/>
    <p:sldId id="264" r:id="rId43"/>
    <p:sldId id="265" r:id="rId44"/>
    <p:sldId id="258" r:id="rId45"/>
    <p:sldId id="259" r:id="rId46"/>
    <p:sldId id="260" r:id="rId47"/>
    <p:sldId id="261" r:id="rId48"/>
    <p:sldId id="262" r:id="rId49"/>
    <p:sldId id="266" r:id="rId50"/>
    <p:sldId id="267" r:id="rId51"/>
    <p:sldId id="268" r:id="rId52"/>
    <p:sldId id="269" r:id="rId53"/>
    <p:sldId id="270" r:id="rId54"/>
    <p:sldId id="271" r:id="rId55"/>
    <p:sldId id="272" r:id="rId56"/>
    <p:sldId id="273" r:id="rId57"/>
    <p:sldId id="274" r:id="rId58"/>
    <p:sldId id="275" r:id="rId59"/>
    <p:sldId id="276" r:id="rId60"/>
    <p:sldId id="277" r:id="rId61"/>
    <p:sldId id="278" r:id="rId62"/>
    <p:sldId id="279" r:id="rId63"/>
    <p:sldId id="280" r:id="rId64"/>
    <p:sldId id="281" r:id="rId65"/>
    <p:sldId id="282" r:id="rId66"/>
    <p:sldId id="283" r:id="rId67"/>
    <p:sldId id="284" r:id="rId68"/>
    <p:sldId id="285" r:id="rId69"/>
    <p:sldId id="286" r:id="rId70"/>
    <p:sldId id="287" r:id="rId71"/>
    <p:sldId id="288" r:id="rId72"/>
    <p:sldId id="289" r:id="rId73"/>
    <p:sldId id="290" r:id="rId74"/>
    <p:sldId id="291" r:id="rId75"/>
    <p:sldId id="292" r:id="rId76"/>
    <p:sldId id="293" r:id="rId77"/>
    <p:sldId id="364" r:id="rId78"/>
    <p:sldId id="365" r:id="rId79"/>
    <p:sldId id="370" r:id="rId80"/>
    <p:sldId id="371" r:id="rId81"/>
    <p:sldId id="372" r:id="rId82"/>
    <p:sldId id="373" r:id="rId83"/>
    <p:sldId id="374" r:id="rId84"/>
    <p:sldId id="375" r:id="rId85"/>
    <p:sldId id="376" r:id="rId86"/>
    <p:sldId id="377" r:id="rId87"/>
    <p:sldId id="378" r:id="rId88"/>
    <p:sldId id="379" r:id="rId89"/>
    <p:sldId id="380" r:id="rId90"/>
    <p:sldId id="381" r:id="rId91"/>
    <p:sldId id="386" r:id="rId92"/>
    <p:sldId id="387" r:id="rId93"/>
    <p:sldId id="388" r:id="rId94"/>
    <p:sldId id="389" r:id="rId95"/>
    <p:sldId id="391" r:id="rId96"/>
    <p:sldId id="393" r:id="rId97"/>
    <p:sldId id="394" r:id="rId98"/>
    <p:sldId id="395" r:id="rId99"/>
    <p:sldId id="396" r:id="rId100"/>
    <p:sldId id="397" r:id="rId101"/>
    <p:sldId id="398" r:id="rId102"/>
    <p:sldId id="399" r:id="rId103"/>
    <p:sldId id="400" r:id="rId104"/>
    <p:sldId id="401" r:id="rId105"/>
    <p:sldId id="402" r:id="rId106"/>
    <p:sldId id="403" r:id="rId107"/>
    <p:sldId id="404" r:id="rId108"/>
    <p:sldId id="297" r:id="rId109"/>
    <p:sldId id="298" r:id="rId110"/>
    <p:sldId id="299" r:id="rId111"/>
    <p:sldId id="300" r:id="rId112"/>
    <p:sldId id="301" r:id="rId113"/>
    <p:sldId id="302" r:id="rId114"/>
    <p:sldId id="303" r:id="rId115"/>
    <p:sldId id="304" r:id="rId116"/>
    <p:sldId id="306" r:id="rId117"/>
    <p:sldId id="307" r:id="rId118"/>
    <p:sldId id="308" r:id="rId119"/>
    <p:sldId id="309" r:id="rId120"/>
    <p:sldId id="310" r:id="rId121"/>
    <p:sldId id="311" r:id="rId122"/>
    <p:sldId id="312" r:id="rId123"/>
    <p:sldId id="313" r:id="rId124"/>
    <p:sldId id="315" r:id="rId125"/>
    <p:sldId id="316" r:id="rId126"/>
    <p:sldId id="317" r:id="rId127"/>
    <p:sldId id="318" r:id="rId128"/>
    <p:sldId id="319" r:id="rId129"/>
    <p:sldId id="320" r:id="rId130"/>
    <p:sldId id="321" r:id="rId131"/>
    <p:sldId id="322" r:id="rId132"/>
    <p:sldId id="405" r:id="rId133"/>
    <p:sldId id="406" r:id="rId134"/>
    <p:sldId id="407" r:id="rId135"/>
    <p:sldId id="408" r:id="rId136"/>
    <p:sldId id="409" r:id="rId137"/>
    <p:sldId id="410" r:id="rId138"/>
    <p:sldId id="411" r:id="rId139"/>
    <p:sldId id="330" r:id="rId140"/>
    <p:sldId id="331" r:id="rId141"/>
    <p:sldId id="412" r:id="rId142"/>
    <p:sldId id="413" r:id="rId143"/>
    <p:sldId id="414" r:id="rId144"/>
    <p:sldId id="335" r:id="rId145"/>
    <p:sldId id="415" r:id="rId146"/>
    <p:sldId id="416" r:id="rId147"/>
    <p:sldId id="417" r:id="rId148"/>
    <p:sldId id="418" r:id="rId149"/>
    <p:sldId id="419" r:id="rId150"/>
    <p:sldId id="420" r:id="rId151"/>
    <p:sldId id="421" r:id="rId152"/>
    <p:sldId id="422" r:id="rId153"/>
    <p:sldId id="423" r:id="rId154"/>
    <p:sldId id="424" r:id="rId155"/>
    <p:sldId id="425" r:id="rId156"/>
    <p:sldId id="426" r:id="rId157"/>
    <p:sldId id="348" r:id="rId158"/>
    <p:sldId id="427" r:id="rId159"/>
    <p:sldId id="428" r:id="rId160"/>
    <p:sldId id="429" r:id="rId161"/>
    <p:sldId id="430" r:id="rId162"/>
    <p:sldId id="431" r:id="rId163"/>
    <p:sldId id="432" r:id="rId164"/>
    <p:sldId id="433" r:id="rId165"/>
    <p:sldId id="434" r:id="rId166"/>
    <p:sldId id="435" r:id="rId167"/>
    <p:sldId id="436" r:id="rId168"/>
    <p:sldId id="437" r:id="rId169"/>
    <p:sldId id="438" r:id="rId170"/>
    <p:sldId id="439" r:id="rId171"/>
    <p:sldId id="440" r:id="rId172"/>
    <p:sldId id="441" r:id="rId173"/>
    <p:sldId id="442" r:id="rId174"/>
    <p:sldId id="366" r:id="rId175"/>
    <p:sldId id="367" r:id="rId176"/>
    <p:sldId id="368" r:id="rId177"/>
    <p:sldId id="443" r:id="rId178"/>
    <p:sldId id="444" r:id="rId179"/>
    <p:sldId id="369" r:id="rId180"/>
    <p:sldId id="445" r:id="rId181"/>
    <p:sldId id="446" r:id="rId182"/>
    <p:sldId id="447" r:id="rId183"/>
    <p:sldId id="448" r:id="rId184"/>
    <p:sldId id="449" r:id="rId185"/>
    <p:sldId id="450" r:id="rId186"/>
    <p:sldId id="451" r:id="rId187"/>
    <p:sldId id="452" r:id="rId188"/>
    <p:sldId id="453" r:id="rId189"/>
    <p:sldId id="455" r:id="rId190"/>
    <p:sldId id="263" r:id="rId191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1BF102-F99B-4FB5-988A-E5DD1EB3FCBD}" v="1" dt="2023-11-30T15:48:40.605"/>
    <p1510:client id="{B49B9E09-51A5-489B-A5A1-29306E0C777E}" v="3" dt="2023-11-30T09:01:00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775" autoAdjust="0"/>
  </p:normalViewPr>
  <p:slideViewPr>
    <p:cSldViewPr>
      <p:cViewPr varScale="1">
        <p:scale>
          <a:sx n="130" d="100"/>
          <a:sy n="130" d="100"/>
        </p:scale>
        <p:origin x="1074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presProps" Target="pres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heme" Target="theme/theme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microsoft.com/office/2016/11/relationships/changesInfo" Target="changesInfos/changesInfo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microsoft.com/office/2015/10/relationships/revisionInfo" Target="revisionInfo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Stoklasa" userId="7c7ba8f323bf6ffe" providerId="LiveId" clId="{B9530EEB-D57D-4602-B0AB-B3F36BB2B1BF}"/>
    <pc:docChg chg="custSel addSld delSld modSld sldOrd">
      <pc:chgData name="Michal Stoklasa" userId="7c7ba8f323bf6ffe" providerId="LiveId" clId="{B9530EEB-D57D-4602-B0AB-B3F36BB2B1BF}" dt="2023-11-03T07:40:30.008" v="406" actId="14100"/>
      <pc:docMkLst>
        <pc:docMk/>
      </pc:docMkLst>
      <pc:sldChg chg="modSp mod">
        <pc:chgData name="Michal Stoklasa" userId="7c7ba8f323bf6ffe" providerId="LiveId" clId="{B9530EEB-D57D-4602-B0AB-B3F36BB2B1BF}" dt="2023-11-03T07:40:30.008" v="406" actId="14100"/>
        <pc:sldMkLst>
          <pc:docMk/>
          <pc:sldMk cId="280633465" sldId="256"/>
        </pc:sldMkLst>
        <pc:spChg chg="mod">
          <ac:chgData name="Michal Stoklasa" userId="7c7ba8f323bf6ffe" providerId="LiveId" clId="{B9530EEB-D57D-4602-B0AB-B3F36BB2B1BF}" dt="2023-11-03T07:29:52.983" v="0" actId="20577"/>
          <ac:spMkLst>
            <pc:docMk/>
            <pc:sldMk cId="280633465" sldId="256"/>
            <ac:spMk id="2" creationId="{00000000-0000-0000-0000-000000000000}"/>
          </ac:spMkLst>
        </pc:spChg>
        <pc:spChg chg="mod">
          <ac:chgData name="Michal Stoklasa" userId="7c7ba8f323bf6ffe" providerId="LiveId" clId="{B9530EEB-D57D-4602-B0AB-B3F36BB2B1BF}" dt="2023-11-03T07:30:05.803" v="59" actId="5793"/>
          <ac:spMkLst>
            <pc:docMk/>
            <pc:sldMk cId="280633465" sldId="256"/>
            <ac:spMk id="3" creationId="{00000000-0000-0000-0000-000000000000}"/>
          </ac:spMkLst>
        </pc:spChg>
        <pc:spChg chg="mod">
          <ac:chgData name="Michal Stoklasa" userId="7c7ba8f323bf6ffe" providerId="LiveId" clId="{B9530EEB-D57D-4602-B0AB-B3F36BB2B1BF}" dt="2023-11-03T07:40:30.008" v="406" actId="14100"/>
          <ac:spMkLst>
            <pc:docMk/>
            <pc:sldMk cId="280633465" sldId="256"/>
            <ac:spMk id="9" creationId="{00000000-0000-0000-0000-000000000000}"/>
          </ac:spMkLst>
        </pc:spChg>
      </pc:sldChg>
      <pc:sldChg chg="modSp mod">
        <pc:chgData name="Michal Stoklasa" userId="7c7ba8f323bf6ffe" providerId="LiveId" clId="{B9530EEB-D57D-4602-B0AB-B3F36BB2B1BF}" dt="2023-11-03T07:40:08.016" v="372" actId="1076"/>
        <pc:sldMkLst>
          <pc:docMk/>
          <pc:sldMk cId="2997543792" sldId="257"/>
        </pc:sldMkLst>
        <pc:spChg chg="mod">
          <ac:chgData name="Michal Stoklasa" userId="7c7ba8f323bf6ffe" providerId="LiveId" clId="{B9530EEB-D57D-4602-B0AB-B3F36BB2B1BF}" dt="2023-11-03T07:40:08.016" v="372" actId="1076"/>
          <ac:spMkLst>
            <pc:docMk/>
            <pc:sldMk cId="2997543792" sldId="257"/>
            <ac:spMk id="3" creationId="{00000000-0000-0000-0000-000000000000}"/>
          </ac:spMkLst>
        </pc:spChg>
        <pc:spChg chg="mod">
          <ac:chgData name="Michal Stoklasa" userId="7c7ba8f323bf6ffe" providerId="LiveId" clId="{B9530EEB-D57D-4602-B0AB-B3F36BB2B1BF}" dt="2023-11-03T07:33:16.521" v="102" actId="20577"/>
          <ac:spMkLst>
            <pc:docMk/>
            <pc:sldMk cId="2997543792" sldId="257"/>
            <ac:spMk id="6" creationId="{00000000-0000-0000-0000-000000000000}"/>
          </ac:spMkLst>
        </pc:spChg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320992914" sldId="259"/>
        </pc:sldMkLst>
      </pc:sldChg>
      <pc:sldChg chg="add ord">
        <pc:chgData name="Michal Stoklasa" userId="7c7ba8f323bf6ffe" providerId="LiveId" clId="{B9530EEB-D57D-4602-B0AB-B3F36BB2B1BF}" dt="2023-11-03T07:33:54.997" v="124"/>
        <pc:sldMkLst>
          <pc:docMk/>
          <pc:sldMk cId="4053345215" sldId="263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3260929405" sldId="264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027087713" sldId="265"/>
        </pc:sldMkLst>
      </pc:sldChg>
      <pc:sldChg chg="add del">
        <pc:chgData name="Michal Stoklasa" userId="7c7ba8f323bf6ffe" providerId="LiveId" clId="{B9530EEB-D57D-4602-B0AB-B3F36BB2B1BF}" dt="2023-11-03T07:31:30.876" v="83"/>
        <pc:sldMkLst>
          <pc:docMk/>
          <pc:sldMk cId="233710240" sldId="266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1199158572" sldId="267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11760764" sldId="268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1661886136" sldId="270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938977308" sldId="272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863283678" sldId="273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3461287900" sldId="274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3853775285" sldId="275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4276573216" sldId="275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1982086688" sldId="276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443206562" sldId="277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1063363645" sldId="278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7077555" sldId="279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1120906576" sldId="279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596501046" sldId="280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3068668418" sldId="280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718163718" sldId="281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1997732070" sldId="281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1908346973" sldId="282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3221489415" sldId="284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4144516348" sldId="285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429306928" sldId="287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2952637229" sldId="287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2010650818" sldId="288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3585830197" sldId="288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918825787" sldId="289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3191075555" sldId="289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744169544" sldId="290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3354924646" sldId="291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1415678817" sldId="293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1239963528" sldId="294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1190485938" sldId="295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3789783337" sldId="295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02286194" sldId="296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1483848026" sldId="297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2764975795" sldId="298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3439820870" sldId="298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2758999052" sldId="299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1524819768" sldId="300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770807990" sldId="301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4286842028" sldId="301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1069847736" sldId="302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3898041743" sldId="303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3050741362" sldId="304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3612597284" sldId="304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219696608" sldId="305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3137521673" sldId="306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1241552002" sldId="308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2970209033" sldId="309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2420721727" sldId="310"/>
        </pc:sldMkLst>
      </pc:sldChg>
      <pc:sldChg chg="modSp add mod modTransition">
        <pc:chgData name="Michal Stoklasa" userId="7c7ba8f323bf6ffe" providerId="LiveId" clId="{B9530EEB-D57D-4602-B0AB-B3F36BB2B1BF}" dt="2023-11-03T07:38:40.392" v="252" actId="20577"/>
        <pc:sldMkLst>
          <pc:docMk/>
          <pc:sldMk cId="417037448" sldId="311"/>
        </pc:sldMkLst>
        <pc:spChg chg="mod">
          <ac:chgData name="Michal Stoklasa" userId="7c7ba8f323bf6ffe" providerId="LiveId" clId="{B9530EEB-D57D-4602-B0AB-B3F36BB2B1BF}" dt="2023-11-03T07:38:40.392" v="252" actId="20577"/>
          <ac:spMkLst>
            <pc:docMk/>
            <pc:sldMk cId="417037448" sldId="311"/>
            <ac:spMk id="10" creationId="{99849949-0BC0-44C3-BD6E-072396117945}"/>
          </ac:spMkLst>
        </pc:spChg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536037235" sldId="315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630450974" sldId="316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1524458664" sldId="317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886032163" sldId="318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180778554" sldId="319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488098723" sldId="320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1492544570" sldId="321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922445713" sldId="322"/>
        </pc:sldMkLst>
      </pc:sldChg>
      <pc:sldChg chg="modSp add del mod">
        <pc:chgData name="Michal Stoklasa" userId="7c7ba8f323bf6ffe" providerId="LiveId" clId="{B9530EEB-D57D-4602-B0AB-B3F36BB2B1BF}" dt="2023-11-03T07:34:14.927" v="154" actId="6549"/>
        <pc:sldMkLst>
          <pc:docMk/>
          <pc:sldMk cId="2909696771" sldId="323"/>
        </pc:sldMkLst>
        <pc:spChg chg="mod">
          <ac:chgData name="Michal Stoklasa" userId="7c7ba8f323bf6ffe" providerId="LiveId" clId="{B9530EEB-D57D-4602-B0AB-B3F36BB2B1BF}" dt="2023-11-03T07:34:14.927" v="154" actId="6549"/>
          <ac:spMkLst>
            <pc:docMk/>
            <pc:sldMk cId="2909696771" sldId="323"/>
            <ac:spMk id="3" creationId="{00000000-0000-0000-0000-000000000000}"/>
          </ac:spMkLst>
        </pc:spChg>
        <pc:spChg chg="mod">
          <ac:chgData name="Michal Stoklasa" userId="7c7ba8f323bf6ffe" providerId="LiveId" clId="{B9530EEB-D57D-4602-B0AB-B3F36BB2B1BF}" dt="2023-11-03T07:34:05.345" v="153" actId="20577"/>
          <ac:spMkLst>
            <pc:docMk/>
            <pc:sldMk cId="2909696771" sldId="323"/>
            <ac:spMk id="6" creationId="{00000000-0000-0000-0000-000000000000}"/>
          </ac:spMkLst>
        </pc:spChg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4006011884" sldId="324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2135083166" sldId="325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721677522" sldId="325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3514160388" sldId="326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3443457552" sldId="327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592834716" sldId="328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181136202" sldId="329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3893437164" sldId="330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137512384" sldId="331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3508446669" sldId="332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57639621" sldId="333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3455167970" sldId="333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656513019" sldId="334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3483065776" sldId="334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557560373" sldId="335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252505182" sldId="336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3054595026" sldId="336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1905504038" sldId="337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745253090" sldId="338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1358005545" sldId="338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1783801803" sldId="339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706648079" sldId="339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1042791983" sldId="340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1283345104" sldId="340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701934786" sldId="341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1030771260" sldId="341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422848088" sldId="342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1136437536" sldId="342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344166251" sldId="343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814372109" sldId="344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106540083" sldId="344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493092891" sldId="345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3640418408" sldId="345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2768327059" sldId="346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1891747027" sldId="347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1003508331" sldId="348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1652912425" sldId="348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36790207" sldId="349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300992763" sldId="349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1205504362" sldId="350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3953935541" sldId="350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3096035342" sldId="351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1397621671" sldId="352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3262937122" sldId="353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1735703216" sldId="354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2964185420" sldId="354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505057346" sldId="355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2699315647" sldId="356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692664203" sldId="357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2442334873" sldId="358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1329467813" sldId="359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2579326700" sldId="360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2458909578" sldId="361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595302325" sldId="362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2663298492" sldId="363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2764334602" sldId="364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2091713276" sldId="365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3764028007" sldId="366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279258771" sldId="367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1084832667" sldId="368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3617198001" sldId="369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307996172" sldId="370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700790938" sldId="371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2019488159" sldId="372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3316733082" sldId="372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1782783877" sldId="373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2617946941" sldId="374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728662235" sldId="375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1237718275" sldId="376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496493791" sldId="377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733156239" sldId="377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568859170" sldId="378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3947239158" sldId="378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014255047" sldId="379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2993093088" sldId="379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709768492" sldId="380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4047686165" sldId="380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2791918339" sldId="381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4133060138" sldId="381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75516980" sldId="382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1643991849" sldId="382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3988040862" sldId="383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4010134340" sldId="383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2368680227" sldId="384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792182291" sldId="384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31284416" sldId="385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1445627293" sldId="385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18337282" sldId="386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2925340806" sldId="386"/>
        </pc:sldMkLst>
      </pc:sldChg>
      <pc:sldChg chg="add">
        <pc:chgData name="Michal Stoklasa" userId="7c7ba8f323bf6ffe" providerId="LiveId" clId="{B9530EEB-D57D-4602-B0AB-B3F36BB2B1BF}" dt="2023-11-03T07:31:30.876" v="83"/>
        <pc:sldMkLst>
          <pc:docMk/>
          <pc:sldMk cId="3306027523" sldId="387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3593016430" sldId="387"/>
        </pc:sldMkLst>
      </pc:sldChg>
      <pc:sldChg chg="del">
        <pc:chgData name="Michal Stoklasa" userId="7c7ba8f323bf6ffe" providerId="LiveId" clId="{B9530EEB-D57D-4602-B0AB-B3F36BB2B1BF}" dt="2023-11-03T07:30:40.214" v="82" actId="47"/>
        <pc:sldMkLst>
          <pc:docMk/>
          <pc:sldMk cId="3095422486" sldId="388"/>
        </pc:sldMkLst>
      </pc:sldChg>
      <pc:sldChg chg="modSp add mod">
        <pc:chgData name="Michal Stoklasa" userId="7c7ba8f323bf6ffe" providerId="LiveId" clId="{B9530EEB-D57D-4602-B0AB-B3F36BB2B1BF}" dt="2023-11-03T07:34:47.377" v="162" actId="20577"/>
        <pc:sldMkLst>
          <pc:docMk/>
          <pc:sldMk cId="4107991831" sldId="388"/>
        </pc:sldMkLst>
        <pc:spChg chg="mod">
          <ac:chgData name="Michal Stoklasa" userId="7c7ba8f323bf6ffe" providerId="LiveId" clId="{B9530EEB-D57D-4602-B0AB-B3F36BB2B1BF}" dt="2023-11-03T07:34:47.377" v="162" actId="20577"/>
          <ac:spMkLst>
            <pc:docMk/>
            <pc:sldMk cId="4107991831" sldId="388"/>
            <ac:spMk id="6" creationId="{00000000-0000-0000-0000-000000000000}"/>
          </ac:spMkLst>
        </pc:spChg>
      </pc:sldChg>
      <pc:sldChg chg="add">
        <pc:chgData name="Michal Stoklasa" userId="7c7ba8f323bf6ffe" providerId="LiveId" clId="{B9530EEB-D57D-4602-B0AB-B3F36BB2B1BF}" dt="2023-11-03T07:34:39.805" v="155"/>
        <pc:sldMkLst>
          <pc:docMk/>
          <pc:sldMk cId="3549598054" sldId="389"/>
        </pc:sldMkLst>
      </pc:sldChg>
      <pc:sldChg chg="add">
        <pc:chgData name="Michal Stoklasa" userId="7c7ba8f323bf6ffe" providerId="LiveId" clId="{B9530EEB-D57D-4602-B0AB-B3F36BB2B1BF}" dt="2023-11-03T07:34:39.805" v="155"/>
        <pc:sldMkLst>
          <pc:docMk/>
          <pc:sldMk cId="3486198881" sldId="390"/>
        </pc:sldMkLst>
      </pc:sldChg>
      <pc:sldChg chg="add">
        <pc:chgData name="Michal Stoklasa" userId="7c7ba8f323bf6ffe" providerId="LiveId" clId="{B9530EEB-D57D-4602-B0AB-B3F36BB2B1BF}" dt="2023-11-03T07:34:39.805" v="155"/>
        <pc:sldMkLst>
          <pc:docMk/>
          <pc:sldMk cId="618792681" sldId="391"/>
        </pc:sldMkLst>
      </pc:sldChg>
      <pc:sldChg chg="add">
        <pc:chgData name="Michal Stoklasa" userId="7c7ba8f323bf6ffe" providerId="LiveId" clId="{B9530EEB-D57D-4602-B0AB-B3F36BB2B1BF}" dt="2023-11-03T07:34:39.805" v="155"/>
        <pc:sldMkLst>
          <pc:docMk/>
          <pc:sldMk cId="728714151" sldId="392"/>
        </pc:sldMkLst>
      </pc:sldChg>
      <pc:sldChg chg="add">
        <pc:chgData name="Michal Stoklasa" userId="7c7ba8f323bf6ffe" providerId="LiveId" clId="{B9530EEB-D57D-4602-B0AB-B3F36BB2B1BF}" dt="2023-11-03T07:34:39.805" v="155"/>
        <pc:sldMkLst>
          <pc:docMk/>
          <pc:sldMk cId="1518319756" sldId="393"/>
        </pc:sldMkLst>
      </pc:sldChg>
      <pc:sldChg chg="add">
        <pc:chgData name="Michal Stoklasa" userId="7c7ba8f323bf6ffe" providerId="LiveId" clId="{B9530EEB-D57D-4602-B0AB-B3F36BB2B1BF}" dt="2023-11-03T07:34:39.805" v="155"/>
        <pc:sldMkLst>
          <pc:docMk/>
          <pc:sldMk cId="2379221519" sldId="394"/>
        </pc:sldMkLst>
      </pc:sldChg>
      <pc:sldChg chg="add">
        <pc:chgData name="Michal Stoklasa" userId="7c7ba8f323bf6ffe" providerId="LiveId" clId="{B9530EEB-D57D-4602-B0AB-B3F36BB2B1BF}" dt="2023-11-03T07:34:39.805" v="155"/>
        <pc:sldMkLst>
          <pc:docMk/>
          <pc:sldMk cId="3336286987" sldId="395"/>
        </pc:sldMkLst>
      </pc:sldChg>
      <pc:sldChg chg="add">
        <pc:chgData name="Michal Stoklasa" userId="7c7ba8f323bf6ffe" providerId="LiveId" clId="{B9530EEB-D57D-4602-B0AB-B3F36BB2B1BF}" dt="2023-11-03T07:34:39.805" v="155"/>
        <pc:sldMkLst>
          <pc:docMk/>
          <pc:sldMk cId="4220804913" sldId="396"/>
        </pc:sldMkLst>
      </pc:sldChg>
      <pc:sldChg chg="add">
        <pc:chgData name="Michal Stoklasa" userId="7c7ba8f323bf6ffe" providerId="LiveId" clId="{B9530EEB-D57D-4602-B0AB-B3F36BB2B1BF}" dt="2023-11-03T07:34:39.805" v="155"/>
        <pc:sldMkLst>
          <pc:docMk/>
          <pc:sldMk cId="2653120964" sldId="397"/>
        </pc:sldMkLst>
      </pc:sldChg>
      <pc:sldChg chg="add">
        <pc:chgData name="Michal Stoklasa" userId="7c7ba8f323bf6ffe" providerId="LiveId" clId="{B9530EEB-D57D-4602-B0AB-B3F36BB2B1BF}" dt="2023-11-03T07:34:39.805" v="155"/>
        <pc:sldMkLst>
          <pc:docMk/>
          <pc:sldMk cId="4294369033" sldId="398"/>
        </pc:sldMkLst>
      </pc:sldChg>
      <pc:sldChg chg="add">
        <pc:chgData name="Michal Stoklasa" userId="7c7ba8f323bf6ffe" providerId="LiveId" clId="{B9530EEB-D57D-4602-B0AB-B3F36BB2B1BF}" dt="2023-11-03T07:34:39.805" v="155"/>
        <pc:sldMkLst>
          <pc:docMk/>
          <pc:sldMk cId="2464126056" sldId="399"/>
        </pc:sldMkLst>
      </pc:sldChg>
      <pc:sldChg chg="add">
        <pc:chgData name="Michal Stoklasa" userId="7c7ba8f323bf6ffe" providerId="LiveId" clId="{B9530EEB-D57D-4602-B0AB-B3F36BB2B1BF}" dt="2023-11-03T07:34:39.805" v="155"/>
        <pc:sldMkLst>
          <pc:docMk/>
          <pc:sldMk cId="1773692502" sldId="400"/>
        </pc:sldMkLst>
      </pc:sldChg>
      <pc:sldChg chg="add">
        <pc:chgData name="Michal Stoklasa" userId="7c7ba8f323bf6ffe" providerId="LiveId" clId="{B9530EEB-D57D-4602-B0AB-B3F36BB2B1BF}" dt="2023-11-03T07:34:39.805" v="155"/>
        <pc:sldMkLst>
          <pc:docMk/>
          <pc:sldMk cId="248923770" sldId="401"/>
        </pc:sldMkLst>
      </pc:sldChg>
      <pc:sldChg chg="add">
        <pc:chgData name="Michal Stoklasa" userId="7c7ba8f323bf6ffe" providerId="LiveId" clId="{B9530EEB-D57D-4602-B0AB-B3F36BB2B1BF}" dt="2023-11-03T07:34:39.805" v="155"/>
        <pc:sldMkLst>
          <pc:docMk/>
          <pc:sldMk cId="3066095228" sldId="402"/>
        </pc:sldMkLst>
      </pc:sldChg>
      <pc:sldChg chg="add">
        <pc:chgData name="Michal Stoklasa" userId="7c7ba8f323bf6ffe" providerId="LiveId" clId="{B9530EEB-D57D-4602-B0AB-B3F36BB2B1BF}" dt="2023-11-03T07:34:39.805" v="155"/>
        <pc:sldMkLst>
          <pc:docMk/>
          <pc:sldMk cId="450395587" sldId="403"/>
        </pc:sldMkLst>
      </pc:sldChg>
      <pc:sldChg chg="add">
        <pc:chgData name="Michal Stoklasa" userId="7c7ba8f323bf6ffe" providerId="LiveId" clId="{B9530EEB-D57D-4602-B0AB-B3F36BB2B1BF}" dt="2023-11-03T07:34:39.805" v="155"/>
        <pc:sldMkLst>
          <pc:docMk/>
          <pc:sldMk cId="1381544392" sldId="404"/>
        </pc:sldMkLst>
      </pc:sldChg>
      <pc:sldChg chg="add">
        <pc:chgData name="Michal Stoklasa" userId="7c7ba8f323bf6ffe" providerId="LiveId" clId="{B9530EEB-D57D-4602-B0AB-B3F36BB2B1BF}" dt="2023-11-03T07:34:39.805" v="155"/>
        <pc:sldMkLst>
          <pc:docMk/>
          <pc:sldMk cId="42177524" sldId="405"/>
        </pc:sldMkLst>
      </pc:sldChg>
      <pc:sldChg chg="add">
        <pc:chgData name="Michal Stoklasa" userId="7c7ba8f323bf6ffe" providerId="LiveId" clId="{B9530EEB-D57D-4602-B0AB-B3F36BB2B1BF}" dt="2023-11-03T07:34:39.805" v="155"/>
        <pc:sldMkLst>
          <pc:docMk/>
          <pc:sldMk cId="17365016" sldId="406"/>
        </pc:sldMkLst>
      </pc:sldChg>
      <pc:sldChg chg="add">
        <pc:chgData name="Michal Stoklasa" userId="7c7ba8f323bf6ffe" providerId="LiveId" clId="{B9530EEB-D57D-4602-B0AB-B3F36BB2B1BF}" dt="2023-11-03T07:34:39.805" v="155"/>
        <pc:sldMkLst>
          <pc:docMk/>
          <pc:sldMk cId="952433311" sldId="407"/>
        </pc:sldMkLst>
      </pc:sldChg>
      <pc:sldChg chg="add">
        <pc:chgData name="Michal Stoklasa" userId="7c7ba8f323bf6ffe" providerId="LiveId" clId="{B9530EEB-D57D-4602-B0AB-B3F36BB2B1BF}" dt="2023-11-03T07:34:39.805" v="155"/>
        <pc:sldMkLst>
          <pc:docMk/>
          <pc:sldMk cId="3643844662" sldId="408"/>
        </pc:sldMkLst>
      </pc:sldChg>
      <pc:sldChg chg="add del">
        <pc:chgData name="Michal Stoklasa" userId="7c7ba8f323bf6ffe" providerId="LiveId" clId="{B9530EEB-D57D-4602-B0AB-B3F36BB2B1BF}" dt="2023-11-03T07:34:59.813" v="163" actId="47"/>
        <pc:sldMkLst>
          <pc:docMk/>
          <pc:sldMk cId="1668481405" sldId="409"/>
        </pc:sldMkLst>
      </pc:sldChg>
      <pc:sldChg chg="modSp add mod">
        <pc:chgData name="Michal Stoklasa" userId="7c7ba8f323bf6ffe" providerId="LiveId" clId="{B9530EEB-D57D-4602-B0AB-B3F36BB2B1BF}" dt="2023-11-03T07:35:07.537" v="186" actId="20577"/>
        <pc:sldMkLst>
          <pc:docMk/>
          <pc:sldMk cId="353667982" sldId="410"/>
        </pc:sldMkLst>
        <pc:spChg chg="mod">
          <ac:chgData name="Michal Stoklasa" userId="7c7ba8f323bf6ffe" providerId="LiveId" clId="{B9530EEB-D57D-4602-B0AB-B3F36BB2B1BF}" dt="2023-11-03T07:35:07.537" v="186" actId="20577"/>
          <ac:spMkLst>
            <pc:docMk/>
            <pc:sldMk cId="353667982" sldId="410"/>
            <ac:spMk id="6" creationId="{00000000-0000-0000-0000-000000000000}"/>
          </ac:spMkLst>
        </pc:spChg>
      </pc:sldChg>
      <pc:sldChg chg="modSp add mod">
        <pc:chgData name="Michal Stoklasa" userId="7c7ba8f323bf6ffe" providerId="LiveId" clId="{B9530EEB-D57D-4602-B0AB-B3F36BB2B1BF}" dt="2023-11-03T07:35:13.365" v="187"/>
        <pc:sldMkLst>
          <pc:docMk/>
          <pc:sldMk cId="1192453420" sldId="411"/>
        </pc:sldMkLst>
        <pc:spChg chg="mod">
          <ac:chgData name="Michal Stoklasa" userId="7c7ba8f323bf6ffe" providerId="LiveId" clId="{B9530EEB-D57D-4602-B0AB-B3F36BB2B1BF}" dt="2023-11-03T07:35:13.365" v="187"/>
          <ac:spMkLst>
            <pc:docMk/>
            <pc:sldMk cId="1192453420" sldId="411"/>
            <ac:spMk id="6" creationId="{00000000-0000-0000-0000-000000000000}"/>
          </ac:spMkLst>
        </pc:spChg>
      </pc:sldChg>
      <pc:sldChg chg="modSp add mod">
        <pc:chgData name="Michal Stoklasa" userId="7c7ba8f323bf6ffe" providerId="LiveId" clId="{B9530EEB-D57D-4602-B0AB-B3F36BB2B1BF}" dt="2023-11-03T07:35:15.486" v="188"/>
        <pc:sldMkLst>
          <pc:docMk/>
          <pc:sldMk cId="2902395895" sldId="412"/>
        </pc:sldMkLst>
        <pc:spChg chg="mod">
          <ac:chgData name="Michal Stoklasa" userId="7c7ba8f323bf6ffe" providerId="LiveId" clId="{B9530EEB-D57D-4602-B0AB-B3F36BB2B1BF}" dt="2023-11-03T07:35:15.486" v="188"/>
          <ac:spMkLst>
            <pc:docMk/>
            <pc:sldMk cId="2902395895" sldId="412"/>
            <ac:spMk id="6" creationId="{00000000-0000-0000-0000-000000000000}"/>
          </ac:spMkLst>
        </pc:spChg>
      </pc:sldChg>
      <pc:sldChg chg="modSp add mod">
        <pc:chgData name="Michal Stoklasa" userId="7c7ba8f323bf6ffe" providerId="LiveId" clId="{B9530EEB-D57D-4602-B0AB-B3F36BB2B1BF}" dt="2023-11-03T07:35:17.317" v="189"/>
        <pc:sldMkLst>
          <pc:docMk/>
          <pc:sldMk cId="2824881091" sldId="413"/>
        </pc:sldMkLst>
        <pc:spChg chg="mod">
          <ac:chgData name="Michal Stoklasa" userId="7c7ba8f323bf6ffe" providerId="LiveId" clId="{B9530EEB-D57D-4602-B0AB-B3F36BB2B1BF}" dt="2023-11-03T07:35:17.317" v="189"/>
          <ac:spMkLst>
            <pc:docMk/>
            <pc:sldMk cId="2824881091" sldId="413"/>
            <ac:spMk id="6" creationId="{00000000-0000-0000-0000-000000000000}"/>
          </ac:spMkLst>
        </pc:spChg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3127136211" sldId="414"/>
        </pc:sldMkLst>
      </pc:sldChg>
      <pc:sldChg chg="modSp add mod">
        <pc:chgData name="Michal Stoklasa" userId="7c7ba8f323bf6ffe" providerId="LiveId" clId="{B9530EEB-D57D-4602-B0AB-B3F36BB2B1BF}" dt="2023-11-03T07:35:56.480" v="195" actId="20577"/>
        <pc:sldMkLst>
          <pc:docMk/>
          <pc:sldMk cId="412637446" sldId="415"/>
        </pc:sldMkLst>
        <pc:spChg chg="mod">
          <ac:chgData name="Michal Stoklasa" userId="7c7ba8f323bf6ffe" providerId="LiveId" clId="{B9530EEB-D57D-4602-B0AB-B3F36BB2B1BF}" dt="2023-11-03T07:35:56.480" v="195" actId="20577"/>
          <ac:spMkLst>
            <pc:docMk/>
            <pc:sldMk cId="412637446" sldId="415"/>
            <ac:spMk id="6" creationId="{00000000-0000-0000-0000-000000000000}"/>
          </ac:spMkLst>
        </pc:spChg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3512023188" sldId="416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4141403035" sldId="417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11084367" sldId="418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1105984599" sldId="419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1111300403" sldId="420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1125551823" sldId="421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2669780067" sldId="422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491080873" sldId="423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3882875562" sldId="424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1906806609" sldId="425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2163277801" sldId="426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1228640850" sldId="427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444966898" sldId="428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1139699685" sldId="429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2888733841" sldId="430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258270919" sldId="431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1438362820" sldId="432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1056828215" sldId="433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1140137366" sldId="434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1059021284" sldId="435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80829579" sldId="436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2926567491" sldId="437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4036502432" sldId="438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938496581" sldId="439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3513221921" sldId="440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3795241373" sldId="441"/>
        </pc:sldMkLst>
      </pc:sldChg>
      <pc:sldChg chg="add">
        <pc:chgData name="Michal Stoklasa" userId="7c7ba8f323bf6ffe" providerId="LiveId" clId="{B9530EEB-D57D-4602-B0AB-B3F36BB2B1BF}" dt="2023-11-03T07:35:44.544" v="190"/>
        <pc:sldMkLst>
          <pc:docMk/>
          <pc:sldMk cId="2423547195" sldId="442"/>
        </pc:sldMkLst>
      </pc:sldChg>
      <pc:sldChg chg="add del">
        <pc:chgData name="Michal Stoklasa" userId="7c7ba8f323bf6ffe" providerId="LiveId" clId="{B9530EEB-D57D-4602-B0AB-B3F36BB2B1BF}" dt="2023-11-03T07:36:12.531" v="221" actId="47"/>
        <pc:sldMkLst>
          <pc:docMk/>
          <pc:sldMk cId="2152011772" sldId="443"/>
        </pc:sldMkLst>
      </pc:sldChg>
      <pc:sldChg chg="modSp add mod ord">
        <pc:chgData name="Michal Stoklasa" userId="7c7ba8f323bf6ffe" providerId="LiveId" clId="{B9530EEB-D57D-4602-B0AB-B3F36BB2B1BF}" dt="2023-11-03T07:36:08.160" v="220" actId="20577"/>
        <pc:sldMkLst>
          <pc:docMk/>
          <pc:sldMk cId="1300699365" sldId="444"/>
        </pc:sldMkLst>
        <pc:spChg chg="mod">
          <ac:chgData name="Michal Stoklasa" userId="7c7ba8f323bf6ffe" providerId="LiveId" clId="{B9530EEB-D57D-4602-B0AB-B3F36BB2B1BF}" dt="2023-11-03T07:36:08.160" v="220" actId="20577"/>
          <ac:spMkLst>
            <pc:docMk/>
            <pc:sldMk cId="1300699365" sldId="444"/>
            <ac:spMk id="6" creationId="{00000000-0000-0000-0000-000000000000}"/>
          </ac:spMkLst>
        </pc:spChg>
      </pc:sldChg>
      <pc:sldChg chg="add">
        <pc:chgData name="Michal Stoklasa" userId="7c7ba8f323bf6ffe" providerId="LiveId" clId="{B9530EEB-D57D-4602-B0AB-B3F36BB2B1BF}" dt="2023-11-03T07:36:38.181" v="222"/>
        <pc:sldMkLst>
          <pc:docMk/>
          <pc:sldMk cId="3333192655" sldId="445"/>
        </pc:sldMkLst>
      </pc:sldChg>
      <pc:sldChg chg="add modTransition">
        <pc:chgData name="Michal Stoklasa" userId="7c7ba8f323bf6ffe" providerId="LiveId" clId="{B9530EEB-D57D-4602-B0AB-B3F36BB2B1BF}" dt="2023-11-03T07:38:20.821" v="223"/>
        <pc:sldMkLst>
          <pc:docMk/>
          <pc:sldMk cId="3090330536" sldId="446"/>
        </pc:sldMkLst>
      </pc:sldChg>
    </pc:docChg>
  </pc:docChgLst>
  <pc:docChgLst>
    <pc:chgData name="Michal Stoklasa" userId="7c7ba8f323bf6ffe" providerId="LiveId" clId="{B49B9E09-51A5-489B-A5A1-29306E0C777E}"/>
    <pc:docChg chg="undo custSel addSld delSld modSld">
      <pc:chgData name="Michal Stoklasa" userId="7c7ba8f323bf6ffe" providerId="LiveId" clId="{B49B9E09-51A5-489B-A5A1-29306E0C777E}" dt="2023-11-30T09:03:08.752" v="230" actId="47"/>
      <pc:docMkLst>
        <pc:docMk/>
      </pc:docMkLst>
      <pc:sldChg chg="modSp mod">
        <pc:chgData name="Michal Stoklasa" userId="7c7ba8f323bf6ffe" providerId="LiveId" clId="{B49B9E09-51A5-489B-A5A1-29306E0C777E}" dt="2023-11-30T08:30:43.729" v="120" actId="20577"/>
        <pc:sldMkLst>
          <pc:docMk/>
          <pc:sldMk cId="280633465" sldId="256"/>
        </pc:sldMkLst>
        <pc:spChg chg="mod">
          <ac:chgData name="Michal Stoklasa" userId="7c7ba8f323bf6ffe" providerId="LiveId" clId="{B49B9E09-51A5-489B-A5A1-29306E0C777E}" dt="2023-11-30T08:23:51.203" v="0" actId="20577"/>
          <ac:spMkLst>
            <pc:docMk/>
            <pc:sldMk cId="280633465" sldId="256"/>
            <ac:spMk id="2" creationId="{00000000-0000-0000-0000-000000000000}"/>
          </ac:spMkLst>
        </pc:spChg>
        <pc:spChg chg="mod">
          <ac:chgData name="Michal Stoklasa" userId="7c7ba8f323bf6ffe" providerId="LiveId" clId="{B49B9E09-51A5-489B-A5A1-29306E0C777E}" dt="2023-11-30T08:30:43.729" v="120" actId="20577"/>
          <ac:spMkLst>
            <pc:docMk/>
            <pc:sldMk cId="280633465" sldId="256"/>
            <ac:spMk id="3" creationId="{00000000-0000-0000-0000-000000000000}"/>
          </ac:spMkLst>
        </pc:spChg>
      </pc:sldChg>
      <pc:sldChg chg="modSp mod">
        <pc:chgData name="Michal Stoklasa" userId="7c7ba8f323bf6ffe" providerId="LiveId" clId="{B49B9E09-51A5-489B-A5A1-29306E0C777E}" dt="2023-11-30T08:31:22.913" v="180" actId="6549"/>
        <pc:sldMkLst>
          <pc:docMk/>
          <pc:sldMk cId="2997543792" sldId="257"/>
        </pc:sldMkLst>
        <pc:spChg chg="mod">
          <ac:chgData name="Michal Stoklasa" userId="7c7ba8f323bf6ffe" providerId="LiveId" clId="{B49B9E09-51A5-489B-A5A1-29306E0C777E}" dt="2023-11-30T08:31:22.913" v="180" actId="6549"/>
          <ac:spMkLst>
            <pc:docMk/>
            <pc:sldMk cId="2997543792" sldId="257"/>
            <ac:spMk id="3" creationId="{00000000-0000-0000-0000-000000000000}"/>
          </ac:spMkLst>
        </pc:spChg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0" sldId="258"/>
        </pc:sldMkLst>
      </pc:sldChg>
      <pc:sldChg chg="modSp add mod">
        <pc:chgData name="Michal Stoklasa" userId="7c7ba8f323bf6ffe" providerId="LiveId" clId="{B49B9E09-51A5-489B-A5A1-29306E0C777E}" dt="2023-11-30T08:25:50.059" v="94" actId="27636"/>
        <pc:sldMkLst>
          <pc:docMk/>
          <pc:sldMk cId="0" sldId="259"/>
        </pc:sldMkLst>
        <pc:spChg chg="mod">
          <ac:chgData name="Michal Stoklasa" userId="7c7ba8f323bf6ffe" providerId="LiveId" clId="{B49B9E09-51A5-489B-A5A1-29306E0C777E}" dt="2023-11-30T08:25:50.059" v="94" actId="27636"/>
          <ac:spMkLst>
            <pc:docMk/>
            <pc:sldMk cId="0" sldId="259"/>
            <ac:spMk id="77" creationId="{00000000-0000-0000-0000-000000000000}"/>
          </ac:spMkLst>
        </pc:spChg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0" sldId="260"/>
        </pc:sldMkLst>
      </pc:sldChg>
      <pc:sldChg chg="modSp add mod">
        <pc:chgData name="Michal Stoklasa" userId="7c7ba8f323bf6ffe" providerId="LiveId" clId="{B49B9E09-51A5-489B-A5A1-29306E0C777E}" dt="2023-11-30T08:25:50.072" v="95" actId="27636"/>
        <pc:sldMkLst>
          <pc:docMk/>
          <pc:sldMk cId="0" sldId="261"/>
        </pc:sldMkLst>
        <pc:spChg chg="mod">
          <ac:chgData name="Michal Stoklasa" userId="7c7ba8f323bf6ffe" providerId="LiveId" clId="{B49B9E09-51A5-489B-A5A1-29306E0C777E}" dt="2023-11-30T08:25:50.072" v="95" actId="27636"/>
          <ac:spMkLst>
            <pc:docMk/>
            <pc:sldMk cId="0" sldId="261"/>
            <ac:spMk id="91" creationId="{00000000-0000-0000-0000-000000000000}"/>
          </ac:spMkLst>
        </pc:spChg>
      </pc:sldChg>
      <pc:sldChg chg="modSp add mod">
        <pc:chgData name="Michal Stoklasa" userId="7c7ba8f323bf6ffe" providerId="LiveId" clId="{B49B9E09-51A5-489B-A5A1-29306E0C777E}" dt="2023-11-30T08:25:50.086" v="96" actId="27636"/>
        <pc:sldMkLst>
          <pc:docMk/>
          <pc:sldMk cId="0" sldId="262"/>
        </pc:sldMkLst>
        <pc:spChg chg="mod">
          <ac:chgData name="Michal Stoklasa" userId="7c7ba8f323bf6ffe" providerId="LiveId" clId="{B49B9E09-51A5-489B-A5A1-29306E0C777E}" dt="2023-11-30T08:25:50.086" v="96" actId="27636"/>
          <ac:spMkLst>
            <pc:docMk/>
            <pc:sldMk cId="0" sldId="262"/>
            <ac:spMk id="98" creationId="{00000000-0000-0000-0000-000000000000}"/>
          </ac:spMkLst>
        </pc:spChg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0" sldId="264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260929405" sldId="264"/>
        </pc:sldMkLst>
      </pc:sldChg>
      <pc:sldChg chg="modSp add mod">
        <pc:chgData name="Michal Stoklasa" userId="7c7ba8f323bf6ffe" providerId="LiveId" clId="{B49B9E09-51A5-489B-A5A1-29306E0C777E}" dt="2023-11-30T08:25:50.048" v="93" actId="27636"/>
        <pc:sldMkLst>
          <pc:docMk/>
          <pc:sldMk cId="0" sldId="265"/>
        </pc:sldMkLst>
        <pc:spChg chg="mod">
          <ac:chgData name="Michal Stoklasa" userId="7c7ba8f323bf6ffe" providerId="LiveId" clId="{B49B9E09-51A5-489B-A5A1-29306E0C777E}" dt="2023-11-30T08:25:50.048" v="93" actId="27636"/>
          <ac:spMkLst>
            <pc:docMk/>
            <pc:sldMk cId="0" sldId="265"/>
            <ac:spMk id="61" creationId="{00000000-0000-0000-0000-000000000000}"/>
          </ac:spMkLst>
        </pc:spChg>
      </pc:sldChg>
      <pc:sldChg chg="modSp add mod">
        <pc:chgData name="Michal Stoklasa" userId="7c7ba8f323bf6ffe" providerId="LiveId" clId="{B49B9E09-51A5-489B-A5A1-29306E0C777E}" dt="2023-11-30T08:25:50.102" v="97" actId="27636"/>
        <pc:sldMkLst>
          <pc:docMk/>
          <pc:sldMk cId="0" sldId="266"/>
        </pc:sldMkLst>
        <pc:spChg chg="mod">
          <ac:chgData name="Michal Stoklasa" userId="7c7ba8f323bf6ffe" providerId="LiveId" clId="{B49B9E09-51A5-489B-A5A1-29306E0C777E}" dt="2023-11-30T08:25:50.102" v="97" actId="27636"/>
          <ac:spMkLst>
            <pc:docMk/>
            <pc:sldMk cId="0" sldId="266"/>
            <ac:spMk id="105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33710240" sldId="266"/>
        </pc:sldMkLst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0" sldId="267"/>
        </pc:sldMkLst>
      </pc:sldChg>
      <pc:sldChg chg="modSp add mod">
        <pc:chgData name="Michal Stoklasa" userId="7c7ba8f323bf6ffe" providerId="LiveId" clId="{B49B9E09-51A5-489B-A5A1-29306E0C777E}" dt="2023-11-30T08:25:50.116" v="98" actId="27636"/>
        <pc:sldMkLst>
          <pc:docMk/>
          <pc:sldMk cId="0" sldId="268"/>
        </pc:sldMkLst>
        <pc:spChg chg="mod">
          <ac:chgData name="Michal Stoklasa" userId="7c7ba8f323bf6ffe" providerId="LiveId" clId="{B49B9E09-51A5-489B-A5A1-29306E0C777E}" dt="2023-11-30T08:25:50.116" v="98" actId="27636"/>
          <ac:spMkLst>
            <pc:docMk/>
            <pc:sldMk cId="0" sldId="268"/>
            <ac:spMk id="120" creationId="{00000000-0000-0000-0000-000000000000}"/>
          </ac:spMkLst>
        </pc:spChg>
      </pc:sldChg>
      <pc:sldChg chg="modSp add mod">
        <pc:chgData name="Michal Stoklasa" userId="7c7ba8f323bf6ffe" providerId="LiveId" clId="{B49B9E09-51A5-489B-A5A1-29306E0C777E}" dt="2023-11-30T08:25:50.121" v="99" actId="27636"/>
        <pc:sldMkLst>
          <pc:docMk/>
          <pc:sldMk cId="0" sldId="269"/>
        </pc:sldMkLst>
        <pc:spChg chg="mod">
          <ac:chgData name="Michal Stoklasa" userId="7c7ba8f323bf6ffe" providerId="LiveId" clId="{B49B9E09-51A5-489B-A5A1-29306E0C777E}" dt="2023-11-30T08:25:50.121" v="99" actId="27636"/>
          <ac:spMkLst>
            <pc:docMk/>
            <pc:sldMk cId="0" sldId="269"/>
            <ac:spMk id="129" creationId="{00000000-0000-0000-0000-000000000000}"/>
          </ac:spMkLst>
        </pc:spChg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0" sldId="270"/>
        </pc:sldMkLst>
      </pc:sldChg>
      <pc:sldChg chg="modSp add mod">
        <pc:chgData name="Michal Stoklasa" userId="7c7ba8f323bf6ffe" providerId="LiveId" clId="{B49B9E09-51A5-489B-A5A1-29306E0C777E}" dt="2023-11-30T08:25:50.125" v="100" actId="27636"/>
        <pc:sldMkLst>
          <pc:docMk/>
          <pc:sldMk cId="0" sldId="271"/>
        </pc:sldMkLst>
        <pc:spChg chg="mod">
          <ac:chgData name="Michal Stoklasa" userId="7c7ba8f323bf6ffe" providerId="LiveId" clId="{B49B9E09-51A5-489B-A5A1-29306E0C777E}" dt="2023-11-30T08:25:50.125" v="100" actId="27636"/>
          <ac:spMkLst>
            <pc:docMk/>
            <pc:sldMk cId="0" sldId="271"/>
            <ac:spMk id="147" creationId="{00000000-0000-0000-0000-000000000000}"/>
          </ac:spMkLst>
        </pc:spChg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0" sldId="272"/>
        </pc:sldMkLst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0" sldId="273"/>
        </pc:sldMkLst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0" sldId="274"/>
        </pc:sldMkLst>
      </pc:sldChg>
      <pc:sldChg chg="modSp add mod">
        <pc:chgData name="Michal Stoklasa" userId="7c7ba8f323bf6ffe" providerId="LiveId" clId="{B49B9E09-51A5-489B-A5A1-29306E0C777E}" dt="2023-11-30T08:25:50.144" v="101" actId="27636"/>
        <pc:sldMkLst>
          <pc:docMk/>
          <pc:sldMk cId="0" sldId="275"/>
        </pc:sldMkLst>
        <pc:spChg chg="mod">
          <ac:chgData name="Michal Stoklasa" userId="7c7ba8f323bf6ffe" providerId="LiveId" clId="{B49B9E09-51A5-489B-A5A1-29306E0C777E}" dt="2023-11-30T08:25:50.144" v="101" actId="27636"/>
          <ac:spMkLst>
            <pc:docMk/>
            <pc:sldMk cId="0" sldId="275"/>
            <ac:spMk id="180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4276573216" sldId="275"/>
        </pc:sldMkLst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0" sldId="276"/>
        </pc:sldMkLst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0" sldId="277"/>
        </pc:sldMkLst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0" sldId="278"/>
        </pc:sldMkLst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0" sldId="279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7077555" sldId="279"/>
        </pc:sldMkLst>
      </pc:sldChg>
      <pc:sldChg chg="modSp add mod">
        <pc:chgData name="Michal Stoklasa" userId="7c7ba8f323bf6ffe" providerId="LiveId" clId="{B49B9E09-51A5-489B-A5A1-29306E0C777E}" dt="2023-11-30T08:25:50.165" v="102" actId="27636"/>
        <pc:sldMkLst>
          <pc:docMk/>
          <pc:sldMk cId="0" sldId="280"/>
        </pc:sldMkLst>
        <pc:spChg chg="mod">
          <ac:chgData name="Michal Stoklasa" userId="7c7ba8f323bf6ffe" providerId="LiveId" clId="{B49B9E09-51A5-489B-A5A1-29306E0C777E}" dt="2023-11-30T08:25:50.165" v="102" actId="27636"/>
          <ac:spMkLst>
            <pc:docMk/>
            <pc:sldMk cId="0" sldId="280"/>
            <ac:spMk id="215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596501046" sldId="280"/>
        </pc:sldMkLst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0" sldId="281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718163718" sldId="281"/>
        </pc:sldMkLst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0" sldId="282"/>
        </pc:sldMkLst>
      </pc:sldChg>
      <pc:sldChg chg="modSp add mod">
        <pc:chgData name="Michal Stoklasa" userId="7c7ba8f323bf6ffe" providerId="LiveId" clId="{B49B9E09-51A5-489B-A5A1-29306E0C777E}" dt="2023-11-30T08:25:50.182" v="103" actId="27636"/>
        <pc:sldMkLst>
          <pc:docMk/>
          <pc:sldMk cId="0" sldId="283"/>
        </pc:sldMkLst>
        <pc:spChg chg="mod">
          <ac:chgData name="Michal Stoklasa" userId="7c7ba8f323bf6ffe" providerId="LiveId" clId="{B49B9E09-51A5-489B-A5A1-29306E0C777E}" dt="2023-11-30T08:25:50.182" v="103" actId="27636"/>
          <ac:spMkLst>
            <pc:docMk/>
            <pc:sldMk cId="0" sldId="283"/>
            <ac:spMk id="236" creationId="{00000000-0000-0000-0000-000000000000}"/>
          </ac:spMkLst>
        </pc:spChg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0" sldId="284"/>
        </pc:sldMkLst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0" sldId="285"/>
        </pc:sldMkLst>
      </pc:sldChg>
      <pc:sldChg chg="modSp add mod">
        <pc:chgData name="Michal Stoklasa" userId="7c7ba8f323bf6ffe" providerId="LiveId" clId="{B49B9E09-51A5-489B-A5A1-29306E0C777E}" dt="2023-11-30T08:25:50.205" v="104" actId="27636"/>
        <pc:sldMkLst>
          <pc:docMk/>
          <pc:sldMk cId="301148485" sldId="286"/>
        </pc:sldMkLst>
        <pc:spChg chg="mod">
          <ac:chgData name="Michal Stoklasa" userId="7c7ba8f323bf6ffe" providerId="LiveId" clId="{B49B9E09-51A5-489B-A5A1-29306E0C777E}" dt="2023-11-30T08:25:50.205" v="104" actId="27636"/>
          <ac:spMkLst>
            <pc:docMk/>
            <pc:sldMk cId="301148485" sldId="286"/>
            <ac:spMk id="249" creationId="{00000000-0000-0000-0000-000000000000}"/>
          </ac:spMkLst>
        </pc:spChg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2250028208" sldId="287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952637229" sldId="287"/>
        </pc:sldMkLst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717800106" sldId="288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010650818" sldId="288"/>
        </pc:sldMkLst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2537513309" sldId="289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191075555" sldId="289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744169544" sldId="290"/>
        </pc:sldMkLst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2344664820" sldId="290"/>
        </pc:sldMkLst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9006649" sldId="291"/>
        </pc:sldMkLst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695585673" sldId="292"/>
        </pc:sldMkLst>
      </pc:sldChg>
      <pc:sldChg chg="add">
        <pc:chgData name="Michal Stoklasa" userId="7c7ba8f323bf6ffe" providerId="LiveId" clId="{B49B9E09-51A5-489B-A5A1-29306E0C777E}" dt="2023-11-30T08:25:49.966" v="92"/>
        <pc:sldMkLst>
          <pc:docMk/>
          <pc:sldMk cId="1526411344" sldId="293"/>
        </pc:sldMkLst>
      </pc:sldChg>
      <pc:sldChg chg="add">
        <pc:chgData name="Michal Stoklasa" userId="7c7ba8f323bf6ffe" providerId="LiveId" clId="{B49B9E09-51A5-489B-A5A1-29306E0C777E}" dt="2023-11-30T08:31:50.179" v="181"/>
        <pc:sldMkLst>
          <pc:docMk/>
          <pc:sldMk cId="349581982" sldId="294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239963528" sldId="294"/>
        </pc:sldMkLst>
      </pc:sldChg>
      <pc:sldChg chg="add">
        <pc:chgData name="Michal Stoklasa" userId="7c7ba8f323bf6ffe" providerId="LiveId" clId="{B49B9E09-51A5-489B-A5A1-29306E0C777E}" dt="2023-11-30T08:31:50.179" v="181"/>
        <pc:sldMkLst>
          <pc:docMk/>
          <pc:sldMk cId="435599456" sldId="295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789783337" sldId="295"/>
        </pc:sldMkLst>
      </pc:sldChg>
      <pc:sldChg chg="add">
        <pc:chgData name="Michal Stoklasa" userId="7c7ba8f323bf6ffe" providerId="LiveId" clId="{B49B9E09-51A5-489B-A5A1-29306E0C777E}" dt="2023-11-30T08:31:50.179" v="181"/>
        <pc:sldMkLst>
          <pc:docMk/>
          <pc:sldMk cId="233710240" sldId="296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297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298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764975795" sldId="298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299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758999052" sldId="299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00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524819768" sldId="300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01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4286842028" sldId="301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02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069847736" sldId="302"/>
        </pc:sldMkLst>
      </pc:sldChg>
      <pc:sldChg chg="modSp add setBg modNotes">
        <pc:chgData name="Michal Stoklasa" userId="7c7ba8f323bf6ffe" providerId="LiveId" clId="{B49B9E09-51A5-489B-A5A1-29306E0C777E}" dt="2023-11-30T09:01:00.799" v="216"/>
        <pc:sldMkLst>
          <pc:docMk/>
          <pc:sldMk cId="0" sldId="303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03"/>
            <ac:spMk id="658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898041743" sldId="303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04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050741362" sldId="304"/>
        </pc:sldMkLst>
      </pc:sldChg>
      <pc:sldChg chg="modSp add del modNotes">
        <pc:chgData name="Michal Stoklasa" userId="7c7ba8f323bf6ffe" providerId="LiveId" clId="{B49B9E09-51A5-489B-A5A1-29306E0C777E}" dt="2023-11-30T09:02:34.420" v="228" actId="47"/>
        <pc:sldMkLst>
          <pc:docMk/>
          <pc:sldMk cId="0" sldId="305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05"/>
            <ac:spMk id="670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19696608" sldId="305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06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137521673" sldId="306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07"/>
        </pc:sldMkLst>
      </pc:sldChg>
      <pc:sldChg chg="modSp add">
        <pc:chgData name="Michal Stoklasa" userId="7c7ba8f323bf6ffe" providerId="LiveId" clId="{B49B9E09-51A5-489B-A5A1-29306E0C777E}" dt="2023-11-30T09:01:00.799" v="216"/>
        <pc:sldMkLst>
          <pc:docMk/>
          <pc:sldMk cId="0" sldId="308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08"/>
            <ac:spMk id="707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241552002" sldId="308"/>
        </pc:sldMkLst>
      </pc:sldChg>
      <pc:sldChg chg="modSp add modNotes">
        <pc:chgData name="Michal Stoklasa" userId="7c7ba8f323bf6ffe" providerId="LiveId" clId="{B49B9E09-51A5-489B-A5A1-29306E0C777E}" dt="2023-11-30T09:01:00.799" v="216"/>
        <pc:sldMkLst>
          <pc:docMk/>
          <pc:sldMk cId="0" sldId="309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09"/>
            <ac:spMk id="718" creationId="{00000000-0000-0000-0000-000000000000}"/>
          </ac:spMkLst>
        </pc:spChg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09"/>
            <ac:spMk id="719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970209033" sldId="309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10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420721727" sldId="310"/>
        </pc:sldMkLst>
      </pc:sldChg>
      <pc:sldChg chg="modSp add modNotes">
        <pc:chgData name="Michal Stoklasa" userId="7c7ba8f323bf6ffe" providerId="LiveId" clId="{B49B9E09-51A5-489B-A5A1-29306E0C777E}" dt="2023-11-30T09:01:00.799" v="216"/>
        <pc:sldMkLst>
          <pc:docMk/>
          <pc:sldMk cId="0" sldId="311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11"/>
            <ac:spMk id="733" creationId="{00000000-0000-0000-0000-000000000000}"/>
          </ac:spMkLst>
        </pc:spChg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11"/>
            <ac:spMk id="734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417037448" sldId="311"/>
        </pc:sldMkLst>
      </pc:sldChg>
      <pc:sldChg chg="add setBg modNotes">
        <pc:chgData name="Michal Stoklasa" userId="7c7ba8f323bf6ffe" providerId="LiveId" clId="{B49B9E09-51A5-489B-A5A1-29306E0C777E}" dt="2023-11-30T09:01:00.799" v="216"/>
        <pc:sldMkLst>
          <pc:docMk/>
          <pc:sldMk cId="0" sldId="312"/>
        </pc:sldMkLst>
      </pc:sldChg>
      <pc:sldChg chg="modSp add">
        <pc:chgData name="Michal Stoklasa" userId="7c7ba8f323bf6ffe" providerId="LiveId" clId="{B49B9E09-51A5-489B-A5A1-29306E0C777E}" dt="2023-11-30T09:01:00.799" v="216"/>
        <pc:sldMkLst>
          <pc:docMk/>
          <pc:sldMk cId="0" sldId="313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13"/>
            <ac:spMk id="748" creationId="{00000000-0000-0000-0000-000000000000}"/>
          </ac:spMkLst>
        </pc:spChg>
      </pc:sldChg>
      <pc:sldChg chg="add del">
        <pc:chgData name="Michal Stoklasa" userId="7c7ba8f323bf6ffe" providerId="LiveId" clId="{B49B9E09-51A5-489B-A5A1-29306E0C777E}" dt="2023-11-30T09:02:41.395" v="229" actId="47"/>
        <pc:sldMkLst>
          <pc:docMk/>
          <pc:sldMk cId="0" sldId="314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15"/>
        </pc:sldMkLst>
      </pc:sldChg>
      <pc:sldChg chg="modSp add modNotes">
        <pc:chgData name="Michal Stoklasa" userId="7c7ba8f323bf6ffe" providerId="LiveId" clId="{B49B9E09-51A5-489B-A5A1-29306E0C777E}" dt="2023-11-30T09:01:00.799" v="216"/>
        <pc:sldMkLst>
          <pc:docMk/>
          <pc:sldMk cId="0" sldId="316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16"/>
            <ac:spMk id="776" creationId="{00000000-0000-0000-0000-000000000000}"/>
          </ac:spMkLst>
        </pc:spChg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16"/>
            <ac:spMk id="777" creationId="{00000000-0000-0000-0000-000000000000}"/>
          </ac:spMkLst>
        </pc:spChg>
      </pc:sldChg>
      <pc:sldChg chg="modSp add modNotes">
        <pc:chgData name="Michal Stoklasa" userId="7c7ba8f323bf6ffe" providerId="LiveId" clId="{B49B9E09-51A5-489B-A5A1-29306E0C777E}" dt="2023-11-30T09:01:00.799" v="216"/>
        <pc:sldMkLst>
          <pc:docMk/>
          <pc:sldMk cId="0" sldId="317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17"/>
            <ac:spMk id="783" creationId="{00000000-0000-0000-0000-000000000000}"/>
          </ac:spMkLst>
        </pc:spChg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17"/>
            <ac:spMk id="784" creationId="{00000000-0000-0000-0000-000000000000}"/>
          </ac:spMkLst>
        </pc:spChg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18"/>
        </pc:sldMkLst>
      </pc:sldChg>
      <pc:sldChg chg="modSp add modNotes">
        <pc:chgData name="Michal Stoklasa" userId="7c7ba8f323bf6ffe" providerId="LiveId" clId="{B49B9E09-51A5-489B-A5A1-29306E0C777E}" dt="2023-11-30T09:01:00.799" v="216"/>
        <pc:sldMkLst>
          <pc:docMk/>
          <pc:sldMk cId="0" sldId="319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19"/>
            <ac:spMk id="797" creationId="{00000000-0000-0000-0000-000000000000}"/>
          </ac:spMkLst>
        </pc:spChg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19"/>
            <ac:spMk id="798" creationId="{00000000-0000-0000-0000-000000000000}"/>
          </ac:spMkLst>
        </pc:spChg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19"/>
            <ac:spMk id="799" creationId="{00000000-0000-0000-0000-000000000000}"/>
          </ac:spMkLst>
        </pc:spChg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19"/>
            <ac:spMk id="800" creationId="{00000000-0000-0000-0000-000000000000}"/>
          </ac:spMkLst>
        </pc:spChg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20"/>
        </pc:sldMkLst>
      </pc:sldChg>
      <pc:sldChg chg="modSp add modNotes">
        <pc:chgData name="Michal Stoklasa" userId="7c7ba8f323bf6ffe" providerId="LiveId" clId="{B49B9E09-51A5-489B-A5A1-29306E0C777E}" dt="2023-11-30T09:01:00.799" v="216"/>
        <pc:sldMkLst>
          <pc:docMk/>
          <pc:sldMk cId="0" sldId="321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21"/>
            <ac:spMk id="839" creationId="{00000000-0000-0000-0000-000000000000}"/>
          </ac:spMkLst>
        </pc:spChg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21"/>
            <ac:spMk id="840" creationId="{00000000-0000-0000-0000-000000000000}"/>
          </ac:spMkLst>
        </pc:spChg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22"/>
        </pc:sldMkLst>
      </pc:sldChg>
      <pc:sldChg chg="modSp add del mod">
        <pc:chgData name="Michal Stoklasa" userId="7c7ba8f323bf6ffe" providerId="LiveId" clId="{B49B9E09-51A5-489B-A5A1-29306E0C777E}" dt="2023-11-30T08:32:15.091" v="215" actId="14100"/>
        <pc:sldMkLst>
          <pc:docMk/>
          <pc:sldMk cId="2909696771" sldId="323"/>
        </pc:sldMkLst>
        <pc:spChg chg="mod">
          <ac:chgData name="Michal Stoklasa" userId="7c7ba8f323bf6ffe" providerId="LiveId" clId="{B49B9E09-51A5-489B-A5A1-29306E0C777E}" dt="2023-11-30T08:32:15.091" v="215" actId="14100"/>
          <ac:spMkLst>
            <pc:docMk/>
            <pc:sldMk cId="2909696771" sldId="323"/>
            <ac:spMk id="6" creationId="{00000000-0000-0000-0000-000000000000}"/>
          </ac:spMkLst>
        </pc:spChg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4006011884" sldId="324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2135083166" sldId="325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3514160388" sldId="326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3443457552" sldId="327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592834716" sldId="328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181136202" sldId="329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30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893437164" sldId="330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31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37512384" sldId="331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3508446669" sldId="332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3455167970" sldId="333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3483065776" sldId="334"/>
        </pc:sldMkLst>
      </pc:sldChg>
      <pc:sldChg chg="modSp add modNotes">
        <pc:chgData name="Michal Stoklasa" userId="7c7ba8f323bf6ffe" providerId="LiveId" clId="{B49B9E09-51A5-489B-A5A1-29306E0C777E}" dt="2023-11-30T09:01:00.799" v="216"/>
        <pc:sldMkLst>
          <pc:docMk/>
          <pc:sldMk cId="0" sldId="335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35"/>
            <ac:spMk id="952" creationId="{00000000-0000-0000-0000-000000000000}"/>
          </ac:spMkLst>
        </pc:spChg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252505182" sldId="336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1905504038" sldId="337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745253090" sldId="338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1783801803" sldId="339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1283345104" sldId="340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701934786" sldId="341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1136437536" sldId="342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344166251" sldId="343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814372109" sldId="344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3640418408" sldId="345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2768327059" sldId="346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1891747027" sldId="347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48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003508331" sldId="348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300992763" sldId="349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3953935541" sldId="350"/>
        </pc:sldMkLst>
      </pc:sldChg>
      <pc:sldChg chg="add del">
        <pc:chgData name="Michal Stoklasa" userId="7c7ba8f323bf6ffe" providerId="LiveId" clId="{B49B9E09-51A5-489B-A5A1-29306E0C777E}" dt="2023-11-30T08:31:50.179" v="181"/>
        <pc:sldMkLst>
          <pc:docMk/>
          <pc:sldMk cId="3096035342" sldId="351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397621671" sldId="352"/>
        </pc:sldMkLst>
      </pc:sldChg>
      <pc:sldChg chg="add">
        <pc:chgData name="Michal Stoklasa" userId="7c7ba8f323bf6ffe" providerId="LiveId" clId="{B49B9E09-51A5-489B-A5A1-29306E0C777E}" dt="2023-11-30T08:31:50.179" v="181"/>
        <pc:sldMkLst>
          <pc:docMk/>
          <pc:sldMk cId="3602611595" sldId="352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262937122" sldId="353"/>
        </pc:sldMkLst>
      </pc:sldChg>
      <pc:sldChg chg="add">
        <pc:chgData name="Michal Stoklasa" userId="7c7ba8f323bf6ffe" providerId="LiveId" clId="{B49B9E09-51A5-489B-A5A1-29306E0C777E}" dt="2023-11-30T08:31:50.179" v="181"/>
        <pc:sldMkLst>
          <pc:docMk/>
          <pc:sldMk cId="4209758992" sldId="353"/>
        </pc:sldMkLst>
      </pc:sldChg>
      <pc:sldChg chg="add">
        <pc:chgData name="Michal Stoklasa" userId="7c7ba8f323bf6ffe" providerId="LiveId" clId="{B49B9E09-51A5-489B-A5A1-29306E0C777E}" dt="2023-11-30T08:31:50.179" v="181"/>
        <pc:sldMkLst>
          <pc:docMk/>
          <pc:sldMk cId="1757025006" sldId="354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964185420" sldId="354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505057346" sldId="355"/>
        </pc:sldMkLst>
      </pc:sldChg>
      <pc:sldChg chg="add">
        <pc:chgData name="Michal Stoklasa" userId="7c7ba8f323bf6ffe" providerId="LiveId" clId="{B49B9E09-51A5-489B-A5A1-29306E0C777E}" dt="2023-11-30T08:31:50.179" v="181"/>
        <pc:sldMkLst>
          <pc:docMk/>
          <pc:sldMk cId="1112359295" sldId="355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699315647" sldId="356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692664203" sldId="357"/>
        </pc:sldMkLst>
      </pc:sldChg>
      <pc:sldChg chg="add">
        <pc:chgData name="Michal Stoklasa" userId="7c7ba8f323bf6ffe" providerId="LiveId" clId="{B49B9E09-51A5-489B-A5A1-29306E0C777E}" dt="2023-11-30T08:31:50.179" v="181"/>
        <pc:sldMkLst>
          <pc:docMk/>
          <pc:sldMk cId="3376177742" sldId="357"/>
        </pc:sldMkLst>
      </pc:sldChg>
      <pc:sldChg chg="add">
        <pc:chgData name="Michal Stoklasa" userId="7c7ba8f323bf6ffe" providerId="LiveId" clId="{B49B9E09-51A5-489B-A5A1-29306E0C777E}" dt="2023-11-30T08:31:50.179" v="181"/>
        <pc:sldMkLst>
          <pc:docMk/>
          <pc:sldMk cId="2146994772" sldId="358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442334873" sldId="358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329467813" sldId="359"/>
        </pc:sldMkLst>
      </pc:sldChg>
      <pc:sldChg chg="add">
        <pc:chgData name="Michal Stoklasa" userId="7c7ba8f323bf6ffe" providerId="LiveId" clId="{B49B9E09-51A5-489B-A5A1-29306E0C777E}" dt="2023-11-30T08:31:50.179" v="181"/>
        <pc:sldMkLst>
          <pc:docMk/>
          <pc:sldMk cId="2901917583" sldId="359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579326700" sldId="360"/>
        </pc:sldMkLst>
      </pc:sldChg>
      <pc:sldChg chg="add">
        <pc:chgData name="Michal Stoklasa" userId="7c7ba8f323bf6ffe" providerId="LiveId" clId="{B49B9E09-51A5-489B-A5A1-29306E0C777E}" dt="2023-11-30T08:31:50.179" v="181"/>
        <pc:sldMkLst>
          <pc:docMk/>
          <pc:sldMk cId="4129160969" sldId="360"/>
        </pc:sldMkLst>
      </pc:sldChg>
      <pc:sldChg chg="add">
        <pc:chgData name="Michal Stoklasa" userId="7c7ba8f323bf6ffe" providerId="LiveId" clId="{B49B9E09-51A5-489B-A5A1-29306E0C777E}" dt="2023-11-30T08:31:50.179" v="181"/>
        <pc:sldMkLst>
          <pc:docMk/>
          <pc:sldMk cId="1851033228" sldId="361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458909578" sldId="361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595302325" sldId="362"/>
        </pc:sldMkLst>
      </pc:sldChg>
      <pc:sldChg chg="add">
        <pc:chgData name="Michal Stoklasa" userId="7c7ba8f323bf6ffe" providerId="LiveId" clId="{B49B9E09-51A5-489B-A5A1-29306E0C777E}" dt="2023-11-30T08:31:50.179" v="181"/>
        <pc:sldMkLst>
          <pc:docMk/>
          <pc:sldMk cId="3535099518" sldId="362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663298492" sldId="363"/>
        </pc:sldMkLst>
      </pc:sldChg>
      <pc:sldChg chg="add">
        <pc:chgData name="Michal Stoklasa" userId="7c7ba8f323bf6ffe" providerId="LiveId" clId="{B49B9E09-51A5-489B-A5A1-29306E0C777E}" dt="2023-11-30T08:31:50.179" v="181"/>
        <pc:sldMkLst>
          <pc:docMk/>
          <pc:sldMk cId="3440809992" sldId="363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64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764334602" sldId="364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65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091713276" sldId="365"/>
        </pc:sldMkLst>
      </pc:sldChg>
      <pc:sldChg chg="add del">
        <pc:chgData name="Michal Stoklasa" userId="7c7ba8f323bf6ffe" providerId="LiveId" clId="{B49B9E09-51A5-489B-A5A1-29306E0C777E}" dt="2023-11-30T09:01:05.098" v="217" actId="47"/>
        <pc:sldMkLst>
          <pc:docMk/>
          <pc:sldMk cId="0" sldId="366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764028007" sldId="366"/>
        </pc:sldMkLst>
      </pc:sldChg>
      <pc:sldChg chg="add del">
        <pc:chgData name="Michal Stoklasa" userId="7c7ba8f323bf6ffe" providerId="LiveId" clId="{B49B9E09-51A5-489B-A5A1-29306E0C777E}" dt="2023-11-30T09:01:11.439" v="218" actId="47"/>
        <pc:sldMkLst>
          <pc:docMk/>
          <pc:sldMk cId="0" sldId="367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79258771" sldId="367"/>
        </pc:sldMkLst>
      </pc:sldChg>
      <pc:sldChg chg="add del">
        <pc:chgData name="Michal Stoklasa" userId="7c7ba8f323bf6ffe" providerId="LiveId" clId="{B49B9E09-51A5-489B-A5A1-29306E0C777E}" dt="2023-11-30T09:01:13.488" v="219" actId="47"/>
        <pc:sldMkLst>
          <pc:docMk/>
          <pc:sldMk cId="0" sldId="368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084832667" sldId="368"/>
        </pc:sldMkLst>
      </pc:sldChg>
      <pc:sldChg chg="add del">
        <pc:chgData name="Michal Stoklasa" userId="7c7ba8f323bf6ffe" providerId="LiveId" clId="{B49B9E09-51A5-489B-A5A1-29306E0C777E}" dt="2023-11-30T09:01:15.746" v="220" actId="47"/>
        <pc:sldMkLst>
          <pc:docMk/>
          <pc:sldMk cId="0" sldId="369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617198001" sldId="369"/>
        </pc:sldMkLst>
      </pc:sldChg>
      <pc:sldChg chg="modSp add mod">
        <pc:chgData name="Michal Stoklasa" userId="7c7ba8f323bf6ffe" providerId="LiveId" clId="{B49B9E09-51A5-489B-A5A1-29306E0C777E}" dt="2023-11-30T09:01:29.139" v="221" actId="255"/>
        <pc:sldMkLst>
          <pc:docMk/>
          <pc:sldMk cId="0" sldId="370"/>
        </pc:sldMkLst>
        <pc:spChg chg="mod">
          <ac:chgData name="Michal Stoklasa" userId="7c7ba8f323bf6ffe" providerId="LiveId" clId="{B49B9E09-51A5-489B-A5A1-29306E0C777E}" dt="2023-11-30T09:01:29.139" v="221" actId="255"/>
          <ac:spMkLst>
            <pc:docMk/>
            <pc:sldMk cId="0" sldId="370"/>
            <ac:spMk id="268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07996172" sldId="370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71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700790938" sldId="371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72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019488159" sldId="372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73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782783877" sldId="373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74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617946941" sldId="374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75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728662235" sldId="375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76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237718275" sldId="376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77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496493791" sldId="377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78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568859170" sldId="378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79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993093088" sldId="379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80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4047686165" sldId="380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81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791918339" sldId="381"/>
        </pc:sldMkLst>
      </pc:sldChg>
      <pc:sldChg chg="add del">
        <pc:chgData name="Michal Stoklasa" userId="7c7ba8f323bf6ffe" providerId="LiveId" clId="{B49B9E09-51A5-489B-A5A1-29306E0C777E}" dt="2023-11-30T09:01:55.776" v="222" actId="47"/>
        <pc:sldMkLst>
          <pc:docMk/>
          <pc:sldMk cId="0" sldId="382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643991849" sldId="382"/>
        </pc:sldMkLst>
      </pc:sldChg>
      <pc:sldChg chg="add del">
        <pc:chgData name="Michal Stoklasa" userId="7c7ba8f323bf6ffe" providerId="LiveId" clId="{B49B9E09-51A5-489B-A5A1-29306E0C777E}" dt="2023-11-30T09:01:57.104" v="223" actId="47"/>
        <pc:sldMkLst>
          <pc:docMk/>
          <pc:sldMk cId="0" sldId="383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988040862" sldId="383"/>
        </pc:sldMkLst>
      </pc:sldChg>
      <pc:sldChg chg="modSp add del modNotes">
        <pc:chgData name="Michal Stoklasa" userId="7c7ba8f323bf6ffe" providerId="LiveId" clId="{B49B9E09-51A5-489B-A5A1-29306E0C777E}" dt="2023-11-30T09:02:00.628" v="224" actId="47"/>
        <pc:sldMkLst>
          <pc:docMk/>
          <pc:sldMk cId="0" sldId="384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84"/>
            <ac:spMk id="354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368680227" sldId="384"/>
        </pc:sldMkLst>
      </pc:sldChg>
      <pc:sldChg chg="add del">
        <pc:chgData name="Michal Stoklasa" userId="7c7ba8f323bf6ffe" providerId="LiveId" clId="{B49B9E09-51A5-489B-A5A1-29306E0C777E}" dt="2023-11-30T09:02:02.702" v="225" actId="47"/>
        <pc:sldMkLst>
          <pc:docMk/>
          <pc:sldMk cId="0" sldId="385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445627293" sldId="385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86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8337282" sldId="386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87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306027523" sldId="387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88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4107991831" sldId="388"/>
        </pc:sldMkLst>
      </pc:sldChg>
      <pc:sldChg chg="modSp add modNotes">
        <pc:chgData name="Michal Stoklasa" userId="7c7ba8f323bf6ffe" providerId="LiveId" clId="{B49B9E09-51A5-489B-A5A1-29306E0C777E}" dt="2023-11-30T09:01:00.799" v="216"/>
        <pc:sldMkLst>
          <pc:docMk/>
          <pc:sldMk cId="0" sldId="389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89"/>
            <ac:spMk id="381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549598054" sldId="389"/>
        </pc:sldMkLst>
      </pc:sldChg>
      <pc:sldChg chg="modSp add del modNotes">
        <pc:chgData name="Michal Stoklasa" userId="7c7ba8f323bf6ffe" providerId="LiveId" clId="{B49B9E09-51A5-489B-A5A1-29306E0C777E}" dt="2023-11-30T09:02:13.184" v="226" actId="47"/>
        <pc:sldMkLst>
          <pc:docMk/>
          <pc:sldMk cId="0" sldId="390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90"/>
            <ac:spMk id="408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486198881" sldId="390"/>
        </pc:sldMkLst>
      </pc:sldChg>
      <pc:sldChg chg="modSp add modNotes">
        <pc:chgData name="Michal Stoklasa" userId="7c7ba8f323bf6ffe" providerId="LiveId" clId="{B49B9E09-51A5-489B-A5A1-29306E0C777E}" dt="2023-11-30T09:01:00.799" v="216"/>
        <pc:sldMkLst>
          <pc:docMk/>
          <pc:sldMk cId="0" sldId="391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91"/>
            <ac:spMk id="413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618792681" sldId="391"/>
        </pc:sldMkLst>
      </pc:sldChg>
      <pc:sldChg chg="add del">
        <pc:chgData name="Michal Stoklasa" userId="7c7ba8f323bf6ffe" providerId="LiveId" clId="{B49B9E09-51A5-489B-A5A1-29306E0C777E}" dt="2023-11-30T09:02:23.012" v="227" actId="47"/>
        <pc:sldMkLst>
          <pc:docMk/>
          <pc:sldMk cId="0" sldId="392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728714151" sldId="392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393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518319756" sldId="393"/>
        </pc:sldMkLst>
      </pc:sldChg>
      <pc:sldChg chg="modSp add modNotes">
        <pc:chgData name="Michal Stoklasa" userId="7c7ba8f323bf6ffe" providerId="LiveId" clId="{B49B9E09-51A5-489B-A5A1-29306E0C777E}" dt="2023-11-30T09:01:00.799" v="216"/>
        <pc:sldMkLst>
          <pc:docMk/>
          <pc:sldMk cId="0" sldId="394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94"/>
            <ac:spMk id="470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379221519" sldId="394"/>
        </pc:sldMkLst>
      </pc:sldChg>
      <pc:sldChg chg="modSp add modNotes">
        <pc:chgData name="Michal Stoklasa" userId="7c7ba8f323bf6ffe" providerId="LiveId" clId="{B49B9E09-51A5-489B-A5A1-29306E0C777E}" dt="2023-11-30T09:01:00.799" v="216"/>
        <pc:sldMkLst>
          <pc:docMk/>
          <pc:sldMk cId="0" sldId="395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95"/>
            <ac:spMk id="504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336286987" sldId="395"/>
        </pc:sldMkLst>
      </pc:sldChg>
      <pc:sldChg chg="modSp add modNotes">
        <pc:chgData name="Michal Stoklasa" userId="7c7ba8f323bf6ffe" providerId="LiveId" clId="{B49B9E09-51A5-489B-A5A1-29306E0C777E}" dt="2023-11-30T09:01:00.799" v="216"/>
        <pc:sldMkLst>
          <pc:docMk/>
          <pc:sldMk cId="0" sldId="396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96"/>
            <ac:spMk id="513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4220804913" sldId="396"/>
        </pc:sldMkLst>
      </pc:sldChg>
      <pc:sldChg chg="modSp add">
        <pc:chgData name="Michal Stoklasa" userId="7c7ba8f323bf6ffe" providerId="LiveId" clId="{B49B9E09-51A5-489B-A5A1-29306E0C777E}" dt="2023-11-30T09:01:00.799" v="216"/>
        <pc:sldMkLst>
          <pc:docMk/>
          <pc:sldMk cId="0" sldId="397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97"/>
            <ac:spMk id="523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653120964" sldId="397"/>
        </pc:sldMkLst>
      </pc:sldChg>
      <pc:sldChg chg="modSp add">
        <pc:chgData name="Michal Stoklasa" userId="7c7ba8f323bf6ffe" providerId="LiveId" clId="{B49B9E09-51A5-489B-A5A1-29306E0C777E}" dt="2023-11-30T09:01:00.799" v="216"/>
        <pc:sldMkLst>
          <pc:docMk/>
          <pc:sldMk cId="0" sldId="398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98"/>
            <ac:spMk id="529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4294369033" sldId="398"/>
        </pc:sldMkLst>
      </pc:sldChg>
      <pc:sldChg chg="modSp add modNotes">
        <pc:chgData name="Michal Stoklasa" userId="7c7ba8f323bf6ffe" providerId="LiveId" clId="{B49B9E09-51A5-489B-A5A1-29306E0C777E}" dt="2023-11-30T09:01:00.799" v="216"/>
        <pc:sldMkLst>
          <pc:docMk/>
          <pc:sldMk cId="0" sldId="399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399"/>
            <ac:spMk id="535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464126056" sldId="399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400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773692502" sldId="400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401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48923770" sldId="401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402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066095228" sldId="402"/>
        </pc:sldMkLst>
      </pc:sldChg>
      <pc:sldChg chg="modSp add modNotes">
        <pc:chgData name="Michal Stoklasa" userId="7c7ba8f323bf6ffe" providerId="LiveId" clId="{B49B9E09-51A5-489B-A5A1-29306E0C777E}" dt="2023-11-30T09:01:00.799" v="216"/>
        <pc:sldMkLst>
          <pc:docMk/>
          <pc:sldMk cId="0" sldId="403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403"/>
            <ac:spMk id="563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450395587" sldId="403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404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381544392" sldId="404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405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42177524" sldId="405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406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7365016" sldId="406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407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952433311" sldId="407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408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643844662" sldId="408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409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410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53667982" sldId="410"/>
        </pc:sldMkLst>
      </pc:sldChg>
      <pc:sldChg chg="modSp add modNotes">
        <pc:chgData name="Michal Stoklasa" userId="7c7ba8f323bf6ffe" providerId="LiveId" clId="{B49B9E09-51A5-489B-A5A1-29306E0C777E}" dt="2023-11-30T09:01:00.799" v="216"/>
        <pc:sldMkLst>
          <pc:docMk/>
          <pc:sldMk cId="0" sldId="411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411"/>
            <ac:spMk id="890" creationId="{00000000-0000-0000-0000-000000000000}"/>
          </ac:spMkLst>
        </pc:spChg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411"/>
            <ac:spMk id="891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192453420" sldId="411"/>
        </pc:sldMkLst>
      </pc:sldChg>
      <pc:sldChg chg="modSp add modNotes">
        <pc:chgData name="Michal Stoklasa" userId="7c7ba8f323bf6ffe" providerId="LiveId" clId="{B49B9E09-51A5-489B-A5A1-29306E0C777E}" dt="2023-11-30T09:01:00.799" v="216"/>
        <pc:sldMkLst>
          <pc:docMk/>
          <pc:sldMk cId="0" sldId="412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412"/>
            <ac:spMk id="931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902395895" sldId="412"/>
        </pc:sldMkLst>
      </pc:sldChg>
      <pc:sldChg chg="modSp add modNotes">
        <pc:chgData name="Michal Stoklasa" userId="7c7ba8f323bf6ffe" providerId="LiveId" clId="{B49B9E09-51A5-489B-A5A1-29306E0C777E}" dt="2023-11-30T09:01:00.799" v="216"/>
        <pc:sldMkLst>
          <pc:docMk/>
          <pc:sldMk cId="0" sldId="413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413"/>
            <ac:spMk id="938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824881091" sldId="413"/>
        </pc:sldMkLst>
      </pc:sldChg>
      <pc:sldChg chg="modSp add modNotes">
        <pc:chgData name="Michal Stoklasa" userId="7c7ba8f323bf6ffe" providerId="LiveId" clId="{B49B9E09-51A5-489B-A5A1-29306E0C777E}" dt="2023-11-30T09:01:00.799" v="216"/>
        <pc:sldMkLst>
          <pc:docMk/>
          <pc:sldMk cId="0" sldId="414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414"/>
            <ac:spMk id="945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127136211" sldId="414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415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412637446" sldId="415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416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512023188" sldId="416"/>
        </pc:sldMkLst>
      </pc:sldChg>
      <pc:sldChg chg="modSp add modNotes">
        <pc:chgData name="Michal Stoklasa" userId="7c7ba8f323bf6ffe" providerId="LiveId" clId="{B49B9E09-51A5-489B-A5A1-29306E0C777E}" dt="2023-11-30T09:01:00.799" v="216"/>
        <pc:sldMkLst>
          <pc:docMk/>
          <pc:sldMk cId="0" sldId="417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417"/>
            <ac:spMk id="969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4141403035" sldId="417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418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1084367" sldId="418"/>
        </pc:sldMkLst>
      </pc:sldChg>
      <pc:sldChg chg="modSp add modNotes">
        <pc:chgData name="Michal Stoklasa" userId="7c7ba8f323bf6ffe" providerId="LiveId" clId="{B49B9E09-51A5-489B-A5A1-29306E0C777E}" dt="2023-11-30T09:01:00.799" v="216"/>
        <pc:sldMkLst>
          <pc:docMk/>
          <pc:sldMk cId="0" sldId="419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419"/>
            <ac:spMk id="984" creationId="{00000000-0000-0000-0000-000000000000}"/>
          </ac:spMkLst>
        </pc:spChg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419"/>
            <ac:spMk id="985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105984599" sldId="419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420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111300403" sldId="420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421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125551823" sldId="421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422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669780067" sldId="422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423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491080873" sldId="423"/>
        </pc:sldMkLst>
      </pc:sldChg>
      <pc:sldChg chg="modSp add modNotes">
        <pc:chgData name="Michal Stoklasa" userId="7c7ba8f323bf6ffe" providerId="LiveId" clId="{B49B9E09-51A5-489B-A5A1-29306E0C777E}" dt="2023-11-30T09:01:00.799" v="216"/>
        <pc:sldMkLst>
          <pc:docMk/>
          <pc:sldMk cId="0" sldId="424"/>
        </pc:sldMkLst>
        <pc:spChg chg="mod">
          <ac:chgData name="Michal Stoklasa" userId="7c7ba8f323bf6ffe" providerId="LiveId" clId="{B49B9E09-51A5-489B-A5A1-29306E0C777E}" dt="2023-11-30T09:01:00.799" v="216"/>
          <ac:spMkLst>
            <pc:docMk/>
            <pc:sldMk cId="0" sldId="424"/>
            <ac:spMk id="1018" creationId="{00000000-0000-0000-0000-000000000000}"/>
          </ac:spMkLst>
        </pc:spChg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882875562" sldId="424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425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906806609" sldId="425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426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163277801" sldId="426"/>
        </pc:sldMkLst>
      </pc:sldChg>
      <pc:sldChg chg="add">
        <pc:chgData name="Michal Stoklasa" userId="7c7ba8f323bf6ffe" providerId="LiveId" clId="{B49B9E09-51A5-489B-A5A1-29306E0C777E}" dt="2023-11-30T09:01:00.799" v="216"/>
        <pc:sldMkLst>
          <pc:docMk/>
          <pc:sldMk cId="0" sldId="427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228640850" sldId="427"/>
        </pc:sldMkLst>
      </pc:sldChg>
      <pc:sldChg chg="add del">
        <pc:chgData name="Michal Stoklasa" userId="7c7ba8f323bf6ffe" providerId="LiveId" clId="{B49B9E09-51A5-489B-A5A1-29306E0C777E}" dt="2023-11-30T09:03:08.752" v="230" actId="47"/>
        <pc:sldMkLst>
          <pc:docMk/>
          <pc:sldMk cId="0" sldId="428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444966898" sldId="428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139699685" sldId="429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888733841" sldId="430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58270919" sldId="431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438362820" sldId="432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056828215" sldId="433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140137366" sldId="434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059021284" sldId="435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80829579" sldId="436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926567491" sldId="437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4036502432" sldId="438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938496581" sldId="439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513221921" sldId="440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795241373" sldId="441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2423547195" sldId="442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1300699365" sldId="444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333192655" sldId="445"/>
        </pc:sldMkLst>
      </pc:sldChg>
      <pc:sldChg chg="del">
        <pc:chgData name="Michal Stoklasa" userId="7c7ba8f323bf6ffe" providerId="LiveId" clId="{B49B9E09-51A5-489B-A5A1-29306E0C777E}" dt="2023-11-30T08:25:26.790" v="91" actId="47"/>
        <pc:sldMkLst>
          <pc:docMk/>
          <pc:sldMk cId="3090330536" sldId="446"/>
        </pc:sldMkLst>
      </pc:sldChg>
    </pc:docChg>
  </pc:docChgLst>
  <pc:docChgLst>
    <pc:chgData name="Michal Stoklasa" userId="7c7ba8f323bf6ffe" providerId="LiveId" clId="{521BF102-F99B-4FB5-988A-E5DD1EB3FCBD}"/>
    <pc:docChg chg="addSld delSld modSld">
      <pc:chgData name="Michal Stoklasa" userId="7c7ba8f323bf6ffe" providerId="LiveId" clId="{521BF102-F99B-4FB5-988A-E5DD1EB3FCBD}" dt="2023-11-30T15:48:58.101" v="31" actId="14100"/>
      <pc:docMkLst>
        <pc:docMk/>
      </pc:docMkLst>
      <pc:sldChg chg="add">
        <pc:chgData name="Michal Stoklasa" userId="7c7ba8f323bf6ffe" providerId="LiveId" clId="{521BF102-F99B-4FB5-988A-E5DD1EB3FCBD}" dt="2023-11-30T15:48:40.601" v="0"/>
        <pc:sldMkLst>
          <pc:docMk/>
          <pc:sldMk cId="1950026199" sldId="366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3740429565" sldId="367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634628882" sldId="368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1267461889" sldId="369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4244649259" sldId="428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2501055900" sldId="429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4053960584" sldId="430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2208541673" sldId="431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1868072009" sldId="432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1658340877" sldId="433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290751652" sldId="434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1908346973" sldId="435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3014119632" sldId="436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286078840" sldId="437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762998153" sldId="438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2997250586" sldId="439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227516189" sldId="440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3696847935" sldId="441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1721218093" sldId="442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1961240018" sldId="443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2350327236" sldId="444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2855623865" sldId="445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2708789969" sldId="446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69177806" sldId="447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861875564" sldId="448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1985970377" sldId="449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3537543810" sldId="450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876708577" sldId="451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3861587469" sldId="452"/>
        </pc:sldMkLst>
      </pc:sldChg>
      <pc:sldChg chg="add">
        <pc:chgData name="Michal Stoklasa" userId="7c7ba8f323bf6ffe" providerId="LiveId" clId="{521BF102-F99B-4FB5-988A-E5DD1EB3FCBD}" dt="2023-11-30T15:48:40.601" v="0"/>
        <pc:sldMkLst>
          <pc:docMk/>
          <pc:sldMk cId="50660517" sldId="453"/>
        </pc:sldMkLst>
      </pc:sldChg>
      <pc:sldChg chg="add del">
        <pc:chgData name="Michal Stoklasa" userId="7c7ba8f323bf6ffe" providerId="LiveId" clId="{521BF102-F99B-4FB5-988A-E5DD1EB3FCBD}" dt="2023-11-30T15:48:46.373" v="1" actId="47"/>
        <pc:sldMkLst>
          <pc:docMk/>
          <pc:sldMk cId="2654131233" sldId="454"/>
        </pc:sldMkLst>
      </pc:sldChg>
      <pc:sldChg chg="modSp add mod">
        <pc:chgData name="Michal Stoklasa" userId="7c7ba8f323bf6ffe" providerId="LiveId" clId="{521BF102-F99B-4FB5-988A-E5DD1EB3FCBD}" dt="2023-11-30T15:48:58.101" v="31" actId="14100"/>
        <pc:sldMkLst>
          <pc:docMk/>
          <pc:sldMk cId="2487247154" sldId="455"/>
        </pc:sldMkLst>
        <pc:spChg chg="mod">
          <ac:chgData name="Michal Stoklasa" userId="7c7ba8f323bf6ffe" providerId="LiveId" clId="{521BF102-F99B-4FB5-988A-E5DD1EB3FCBD}" dt="2023-11-30T15:48:58.101" v="31" actId="14100"/>
          <ac:spMkLst>
            <pc:docMk/>
            <pc:sldMk cId="2487247154" sldId="455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napoveda.sklik.cz/zaciname-inzerovat/obsahova-sit/" TargetMode="External"/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apoveda.sklik.cz/zaciname-inzerovat/vyhledavaci-sit/" TargetMode="Externa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napoveda.sklik.cz/zaciname-inzerovat/obsahova-sit/" TargetMode="External"/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apoveda.sklik.cz/zaciname-inzerovat/vyhledavaci-sit/" TargetMode="Externa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26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https://www.evolutionmarketing.cz/marketingovy-slovnik/stdc-framework/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54565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3ceb711b3d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23ceb711b3d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3ceb711b3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23ceb711b3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3ceb711b3d_0_3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g23ceb711b3d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3ceb711b3d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23ceb711b3d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 jednom slidu ukázat přehled toho co řešíme, upozornit na možné vznikající průsery, dát do kontextu kolik toho děláme a že to není jen o výsledcích co řešíme níže, tady mohou být dlouhodobé tasky a podklady, které se do výsledků nepromítnou hned…</a:t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3ceb711b3d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3ceb711b3d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3ceb711b3d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23ceb711b3d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3ceb711b3d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23ceb711b3d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23ceb711b3d_0_8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g23ceb711b3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9fbd67aaf4_0_170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29fbd67aaf4_0_1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30e4b4e15d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230e4b4e15d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340983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e15d34d1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e15d34d10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e15d34d102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1e15d34d102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2e79ea3570_0_7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g22e79ea3570_0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9da7fcd44c_1_1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g19da7fcd44c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30e4b4e15d_0_38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g230e4b4e15d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96e36e05f2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g196e36e05f2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96e36e05f2_0_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Základem úspěchu správně nastavené PPC reklamy vy vyhledávání jsou správně spobírané klíčové slova</a:t>
            </a:r>
            <a:endParaRPr/>
          </a:p>
        </p:txBody>
      </p:sp>
      <p:sp>
        <p:nvSpPr>
          <p:cNvPr id="716" name="Google Shape;716;g196e36e05f2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96e36e05f2_0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g196e36e05f2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196e36e05f2_0_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g196e36e05f2_0_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1e15d34d102_1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1e15d34d102_1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Zásadní body co musíme stihnout - dokážeme to propojit se závěrečným shrnutím? Pokud tady dojde k nějakému updatu na začátku meetignu?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311283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96e36e05f2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6" name="Google Shape;746;g196e36e05f2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Rozšíření reklam o další informace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Více místa v SERPU</a:t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196e36e05f2_0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9" name="Google Shape;769;g196e36e05f2_0_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196e36e05f2_0_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g196e36e05f2_0_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196e36e05f2_0_1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g196e36e05f2_0_1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196e36e05f2_0_10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196e36e05f2_0_10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1a49f0206d7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1a49f0206d7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Ads</a:t>
            </a:r>
            <a:endParaRPr sz="800"/>
          </a:p>
          <a:p>
            <a:pPr marL="457200" lvl="0" indent="-2794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Customer match - GDN i search, harmonogram do konce roku, jako signál u smart biiginu, opt targeting, jde vypnout na úrovni účtu. Apple IOS 14 problém, blokace.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Remarketing - GDN 100 AU, Discovery 1000 Active users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Dynamický remarketing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Lookalike - z publika které má aspoň 1000 cookies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Custom audience - search, affinity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Affinity a In-market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Životní události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Podrobná demografie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Témata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Umístění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Pohlaví, věk, rodičovský status, příjmová skupina (jen někde)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Klíčová slova - sestava tématické slova, 5-50 kws, negativní kws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Sklik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Vlastní seznamy zákazníků - min 200 spárovaných adres. </a:t>
            </a:r>
            <a:r>
              <a:rPr lang="en" sz="800">
                <a:solidFill>
                  <a:schemeClr val="dk1"/>
                </a:solidFill>
              </a:rPr>
              <a:t>Vlastní seznamy lze použít pro vyloučení v </a:t>
            </a:r>
            <a:r>
              <a:rPr lang="en" sz="8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Obsahové síti</a:t>
            </a:r>
            <a:r>
              <a:rPr lang="en" sz="800">
                <a:solidFill>
                  <a:schemeClr val="dk1"/>
                </a:solidFill>
              </a:rPr>
              <a:t>.</a:t>
            </a:r>
            <a:endParaRPr sz="800">
              <a:solidFill>
                <a:schemeClr val="dk1"/>
              </a:solidFill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en" sz="800">
                <a:solidFill>
                  <a:schemeClr val="dk1"/>
                </a:solidFill>
              </a:rPr>
              <a:t>Vlastní seznamy nelze použít pro vyloučení z </a:t>
            </a:r>
            <a:r>
              <a:rPr lang="en" sz="8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Vyhledávací sítě</a:t>
            </a:r>
            <a:r>
              <a:rPr lang="en" sz="800">
                <a:solidFill>
                  <a:schemeClr val="dk1"/>
                </a:solidFill>
              </a:rPr>
              <a:t>.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Retargeting - 30 cookies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Dynamický retargeting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Zájmy a zájmy o koupi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Témata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Umístění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Klíčová slova 5-10 v sestavě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Pohlaví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Věk (whitelist)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19da7fcd44c_1_2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Dle účelu</a:t>
            </a:r>
            <a:endParaRPr/>
          </a:p>
        </p:txBody>
      </p:sp>
      <p:sp>
        <p:nvSpPr>
          <p:cNvPr id="806" name="Google Shape;806;g19da7fcd44c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1a49f0206d7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1a49f0206d7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23ceb711b3d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23ceb711b3d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Zásadní body co musíme stihnout - dokážeme to propojit se závěrečným shrnutím? Pokud tady dojde k nějakému updatu na začátku meetignu? </a:t>
            </a: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1a49f0206d7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1a49f0206d7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999435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1a49f0206d7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1a49f0206d7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198120b3e5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g198120b3e5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29fbd67aaf4_0_13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g29fbd67aaf4_0_1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29fbd67aaf4_0_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29fbd67aaf4_0_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23ceb711b3d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23ceb711b3d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 vyhledávání cílíme pomocí klíčových slov, naproti tomu v obsahové sítí máme možností mnohem více</a:t>
            </a: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23ceb711b3d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23ceb711b3d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Ads</a:t>
            </a:r>
            <a:endParaRPr sz="800"/>
          </a:p>
          <a:p>
            <a:pPr marL="457200" lvl="0" indent="-2794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Customer match - GDN i search, harmonogram do konce roku, jako signál u smart biiginu, opt targeting, jde vypnout na úrovni účtu. Apple IOS 14 problém, blokace.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Remarketing - GDN 100 AU, Discovery 1000 Active users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Dynamický remarketing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Lookalike - z publika které má aspoň 1000 cookies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Custom audience - search, affinity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Affinity a In-market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Životní události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Podrobná demografie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Témata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Umístění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Pohlaví, věk, rodičovský status, příjmová skupina (jen někde)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Klíčová slova - sestava tématické slova, 5-50 kws, negativní kws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Sklik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Vlastní seznamy zákazníků - min 200 spárovaných adres. </a:t>
            </a:r>
            <a:r>
              <a:rPr lang="en" sz="800">
                <a:solidFill>
                  <a:schemeClr val="dk1"/>
                </a:solidFill>
              </a:rPr>
              <a:t>Vlastní seznamy lze použít pro vyloučení v </a:t>
            </a:r>
            <a:r>
              <a:rPr lang="en" sz="8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Obsahové síti</a:t>
            </a:r>
            <a:r>
              <a:rPr lang="en" sz="800">
                <a:solidFill>
                  <a:schemeClr val="dk1"/>
                </a:solidFill>
              </a:rPr>
              <a:t>.</a:t>
            </a:r>
            <a:endParaRPr sz="800">
              <a:solidFill>
                <a:schemeClr val="dk1"/>
              </a:solidFill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r>
              <a:rPr lang="en" sz="800">
                <a:solidFill>
                  <a:schemeClr val="dk1"/>
                </a:solidFill>
              </a:rPr>
              <a:t>Vlastní seznamy nelze použít pro vyloučení z </a:t>
            </a:r>
            <a:r>
              <a:rPr lang="en" sz="8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Vyhledávací sítě</a:t>
            </a:r>
            <a:r>
              <a:rPr lang="en" sz="800">
                <a:solidFill>
                  <a:schemeClr val="dk1"/>
                </a:solidFill>
              </a:rPr>
              <a:t>.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Retargeting - 30 cookies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Dynamický retargeting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Zájmy a zájmy o koupi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Témata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Umístění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Klíčová slova 5-10 v sestavě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Pohlaví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800"/>
              <a:buFont typeface="Encode Sans Expanded"/>
              <a:buChar char="•"/>
            </a:pPr>
            <a:r>
              <a:rPr lang="en" sz="8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Věk (whitelist)</a:t>
            </a:r>
            <a:endParaRPr sz="8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23ceb711b3d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23ceb711b3d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3ceb711b3d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4" name="Google Shape;924;g23ceb711b3d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23ceb711b3d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23ceb711b3d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23ceb711b3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23ceb711b3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348703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23ceb711b3d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23ceb711b3d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23ceb711b3d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23ceb711b3d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23ceb711b3d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23ceb711b3d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23ceb711b3d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23ceb711b3d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23ceb711b3d_0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23ceb711b3d_0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23ceb711b3d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23ceb711b3d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23ceb711b3d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23ceb711b3d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29fbd67aaf4_0_1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0" name="Google Shape;990;g29fbd67aaf4_0_1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29fbd67aaf4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29fbd67aaf4_0_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29fbd67aaf4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29fbd67aaf4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https://tomaszahalka.cz/co-je-stdc-framework/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4971663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29fbd67aaf4_0_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29fbd67aaf4_0_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29fbd67aaf4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29fbd67aaf4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29fbd67aaf4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29fbd67aaf4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29fbd67aaf4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29fbd67aaf4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29fbd67aaf4_0_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29fbd67aaf4_0_7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29fbd67aaf4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29fbd67aaf4_0_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26180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926650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182504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https://www.kofola.cz/aktuality/kampani-laskyplny-patecek-kofola-upozornuje-na-nedostatek-lasky-ve-spolecnosti-a-vybizi-aby-pary-spolu-travily-vice-kvalitniho-casu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8330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793357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570599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620036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987945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2963669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100056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043759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https://www.mytimi.cz/kpi-ukazatele-co-to-je-a-jak-je-vytvorit/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248140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2770603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9574241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151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3453707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5088814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0331117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62293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545655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3409837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https://www.mediaguru.cz/encyklopedie-medii/slovnik/klicova-slova/mediaplan/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5376980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311283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999435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348703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793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931191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3453707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931191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9448806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378141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6962443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9859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9448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26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378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6962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739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338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21117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2302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12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8158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77884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6615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dirty="0">
                <a:solidFill>
                  <a:srgbClr val="002060"/>
                </a:solidFill>
              </a:rPr>
              <a:t>Cena akvizice musí být nižší, než marže. – tady existují výjimky, pokud potřebuji zákazníkovi prodat např. produkt, který jej uvede do mého ekosystému a pak z něj mohu dále získávat zisk. </a:t>
            </a:r>
          </a:p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926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6194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5260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13853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132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94978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https://www.mytimi.cz/kde-sehnat-obchod/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2991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https://www.mytimi.cz/co-je-to-affiliate-marketing/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5949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https://www.mytimi.cz/rychle-skoleni-linkbuildingu/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7622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9859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83301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babab36e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babab36e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8dba494b3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8dba494b3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babab36e3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babab36e3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8dba494b32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8dba494b32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babab36e3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babab36e3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8dba494b3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8dba494b3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8dba494b32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8dba494b32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8dba494b32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8dba494b32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8dba494b32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8dba494b32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8dba494b32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8dba494b32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6200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8dba494b32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8dba494b32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8dba494b32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8dba494b32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8dba494b32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8dba494b32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8dba494b32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8dba494b32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8dba494b32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8dba494b32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babab36e3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babab36e31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babab36e3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babab36e31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babab36e3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babab36e3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babab36e31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babab36e31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8dba494b32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8dba494b32_1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1000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babab36e3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babab36e31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8dba494b32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8dba494b32_1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8dba494b3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8dba494b3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babab36e31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babab36e31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8dba494b32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8dba494b32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6f610dcf6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6f610dcf6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6f610dcf6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6f610dcf6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970465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6f610dcf6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6f610dcf6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088766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6f610dcf6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6f610dcf6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03289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6f610dcf6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6f610dcf6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681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57059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6f610dcf6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6f610dcf6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6237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6f610dcf6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6f610dcf6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11593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6f610dcf6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6f610dcf6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22968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6f610dcf6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6f610dcf6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145820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2e79ea3570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22e79ea35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9fbd67a9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9fbd67a9f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9fbd67aaf4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9fbd67aaf4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3ceb711b3d_0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23ceb711b3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3ceb711b3d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3ceb711b3d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3ceb711b3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3ceb711b3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709913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94b3486106_0_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Toto schéma nám krásně ukazuje marketingkový mix 4 P a kde v něm stojí on-line reklama. Je vidět, že on-line reklama je jen jednim dílečkem ve velkém puzzle.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Marketingový mix: </a:t>
            </a:r>
            <a:r>
              <a:rPr lang="en" sz="1300" b="1">
                <a:solidFill>
                  <a:schemeClr val="dk1"/>
                </a:solidFill>
                <a:highlight>
                  <a:srgbClr val="FFFFFF"/>
                </a:highlight>
              </a:rPr>
              <a:t>aktivity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, které firma vyvíjí, aby vzbudila poptávku po svých výrobcích a službách. 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Aby zákazník nakupoval, je potřeba mu nabídnout </a:t>
            </a:r>
            <a:r>
              <a:rPr lang="en" sz="1300" b="1">
                <a:solidFill>
                  <a:schemeClr val="dk1"/>
                </a:solidFill>
                <a:highlight>
                  <a:srgbClr val="FFFFFF"/>
                </a:highlight>
              </a:rPr>
              <a:t>správný produkt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 za </a:t>
            </a:r>
            <a:r>
              <a:rPr lang="en" sz="1300" b="1">
                <a:solidFill>
                  <a:schemeClr val="dk1"/>
                </a:solidFill>
                <a:highlight>
                  <a:srgbClr val="FFFFFF"/>
                </a:highlight>
              </a:rPr>
              <a:t>správnou cenu dostupným způsobem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. A ještě ho informovat o tom, že </a:t>
            </a:r>
            <a:r>
              <a:rPr lang="en" sz="1300" b="1">
                <a:solidFill>
                  <a:schemeClr val="dk1"/>
                </a:solidFill>
                <a:highlight>
                  <a:srgbClr val="FFFFFF"/>
                </a:highlight>
              </a:rPr>
              <a:t>produkt existuje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.</a:t>
            </a:r>
            <a:endParaRPr/>
          </a:p>
        </p:txBody>
      </p:sp>
      <p:sp>
        <p:nvSpPr>
          <p:cNvPr id="289" name="Google Shape;289;g194b348610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2e79ea3570_0_10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22e79ea3570_0_10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2e79ea357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2e79ea357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2e79ea3570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2e79ea3570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2e79ea357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2e79ea357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30e4b4e15d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30e4b4e15d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3ceb711b3d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3ceb711b3d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3ceb711b3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3ceb711b3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9fbd67aaf4_0_159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29fbd67aaf4_0_1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9fbd67aaf4_0_1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9fbd67aaf4_0_1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04375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2a8b517f61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22a8b517f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e15d34d102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e15d34d102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3ceb711b3d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3ceb711b3d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4C4C4C"/>
                </a:solidFill>
              </a:rPr>
              <a:t>Nákupy reklamy v on-line světě většinou probíhá formou akce. Pojďme se podívat jak funguje aukce ve vyhledávací síti?</a:t>
            </a:r>
            <a:endParaRPr sz="1300">
              <a:solidFill>
                <a:srgbClr val="4C4C4C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rgbClr val="4C4C4C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4C4C4C"/>
                </a:solidFill>
              </a:rPr>
              <a:t>Jakmile aukce určí pozici reklam, stanoví i cenu za proklik </a:t>
            </a:r>
            <a:r>
              <a:rPr lang="en" sz="1300" b="1">
                <a:solidFill>
                  <a:srgbClr val="4C4C4C"/>
                </a:solidFill>
              </a:rPr>
              <a:t>vydělením Ad Ranku inzerenta o pozici níže vaším skórem kvality a cena za klik bude 0,01 Kč více než u inzerenta o pozici níže</a:t>
            </a:r>
            <a:r>
              <a:rPr lang="en" sz="1300">
                <a:solidFill>
                  <a:srgbClr val="4C4C4C"/>
                </a:solidFill>
              </a:rPr>
              <a:t>. </a:t>
            </a:r>
            <a:endParaRPr sz="1300">
              <a:solidFill>
                <a:srgbClr val="4C4C4C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4C4C4C"/>
                </a:solidFill>
              </a:rPr>
              <a:t>Za kliknutí platíte jen tolik, abyste </a:t>
            </a:r>
            <a:r>
              <a:rPr lang="en" sz="1300" b="1">
                <a:solidFill>
                  <a:srgbClr val="4C4C4C"/>
                </a:solidFill>
              </a:rPr>
              <a:t>přeskočili inzerenta bezprostředně za vámi</a:t>
            </a:r>
            <a:r>
              <a:rPr lang="en" sz="1300">
                <a:solidFill>
                  <a:srgbClr val="4C4C4C"/>
                </a:solidFill>
              </a:rPr>
              <a:t>. Z tohoto důvodu se často za klik platí méně než je nabízená maximální cena za proklik.</a:t>
            </a:r>
            <a:endParaRPr sz="13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3ceb711b3d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3ceb711b3d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Zásadní body co musíme stihnout - dokážeme to propojit se závěrečným shrnutím? Pokud tady dojde k nějakému updatu na začátku meetignu? </a:t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e15d34d102_1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e15d34d102_1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30e4b4e15d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230e4b4e15d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30e4b4e15d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30e4b4e15d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e15d34d102_1_88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Dalšími vyhledávači jsou: </a:t>
            </a:r>
            <a:r>
              <a:rPr lang="en" sz="1300" b="1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Bing, Yahoo, DuckduckGo, Yandex</a:t>
            </a:r>
            <a:endParaRPr sz="1300" b="1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Bing – vyhledávač od Microsoftu. Zajímavější podíl má v US</a:t>
            </a:r>
            <a:endParaRPr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V Číně hraje prim Baidu</a:t>
            </a:r>
            <a:endParaRPr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Yandex velmi konkuruje Googlu v Rusku</a:t>
            </a:r>
            <a:endParaRPr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DuckduckGo je vyhledávač, který chrání soukromí a nic netrackuje</a:t>
            </a:r>
            <a:endParaRPr/>
          </a:p>
        </p:txBody>
      </p:sp>
      <p:sp>
        <p:nvSpPr>
          <p:cNvPr id="521" name="Google Shape;521;g1e15d34d102_1_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e15d34d102_1_88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Dalšími vyhledávači jsou: </a:t>
            </a:r>
            <a:r>
              <a:rPr lang="en" sz="1300" b="1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Bing, Yahoo, DuckduckGo, Yandex</a:t>
            </a:r>
            <a:endParaRPr sz="1300" b="1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Bing – vyhledávač od Microsoftu. Zajímavější podíl má v US</a:t>
            </a:r>
            <a:endParaRPr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V Číně hraje prim Baidu</a:t>
            </a:r>
            <a:endParaRPr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Yandex velmi konkuruje Googlu v Rusku</a:t>
            </a:r>
            <a:endParaRPr sz="1300">
              <a:solidFill>
                <a:srgbClr val="2B2B2B"/>
              </a:solidFill>
              <a:highlight>
                <a:schemeClr val="lt1"/>
              </a:highlight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1300"/>
              <a:buFont typeface="Encode Sans Expanded"/>
              <a:buChar char="●"/>
            </a:pPr>
            <a:r>
              <a:rPr lang="en" sz="1300">
                <a:solidFill>
                  <a:srgbClr val="2B2B2B"/>
                </a:solidFill>
                <a:highlight>
                  <a:schemeClr val="lt1"/>
                </a:highlight>
                <a:latin typeface="Encode Sans Expanded"/>
                <a:ea typeface="Encode Sans Expanded"/>
                <a:cs typeface="Encode Sans Expanded"/>
                <a:sym typeface="Encode Sans Expanded"/>
              </a:rPr>
              <a:t>DuckduckGo je vyhledávač, který chrání soukromí a nic netrackuje</a:t>
            </a:r>
            <a:endParaRPr/>
          </a:p>
        </p:txBody>
      </p:sp>
      <p:sp>
        <p:nvSpPr>
          <p:cNvPr id="527" name="Google Shape;527;g1e15d34d102_1_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3ceb711b3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23ceb711b3d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odorovné s texty 1">
  <p:cSld name="vodorovné s texty 1">
    <p:bg>
      <p:bgPr>
        <a:solidFill>
          <a:srgbClr val="FFFFFF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1382" y="4525649"/>
            <a:ext cx="308300" cy="38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648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odorovné s texty 1 1">
  <p:cSld name="vodorovné s texty 1 1">
    <p:bg>
      <p:bgPr>
        <a:solidFill>
          <a:srgbClr val="FFFFF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7"/>
          <p:cNvSpPr/>
          <p:nvPr/>
        </p:nvSpPr>
        <p:spPr>
          <a:xfrm>
            <a:off x="0" y="0"/>
            <a:ext cx="9144000" cy="5162700"/>
          </a:xfrm>
          <a:prstGeom prst="rect">
            <a:avLst/>
          </a:prstGeom>
          <a:solidFill>
            <a:srgbClr val="B5E3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" name="Google Shape;10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1382" y="4525649"/>
            <a:ext cx="308300" cy="38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3859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ázev a odrážky">
  <p:cSld name="Název a odrážky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0"/>
          <p:cNvSpPr txBox="1">
            <a:spLocks noGrp="1"/>
          </p:cNvSpPr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00" i="0" u="none" strike="noStrike" cap="none"/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3" name="Google Shape;183;p50"/>
          <p:cNvSpPr txBox="1">
            <a:spLocks noGrp="1"/>
          </p:cNvSpPr>
          <p:nvPr>
            <p:ph type="body" idx="1"/>
          </p:nvPr>
        </p:nvSpPr>
        <p:spPr>
          <a:xfrm>
            <a:off x="459300" y="835800"/>
            <a:ext cx="8225400" cy="3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 i="0" u="none" strike="noStrike" cap="none"/>
            </a:lvl1pPr>
            <a:lvl2pPr marL="914400" marR="0" lvl="1" indent="-3048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200"/>
              <a:buChar char="•"/>
              <a:defRPr sz="1200" i="0" u="none" strike="noStrike" cap="none"/>
            </a:lvl2pPr>
            <a:lvl3pPr marL="1371600" marR="0" lvl="2" indent="-3048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1200"/>
              <a:buChar char="•"/>
              <a:defRPr sz="1200" i="0" u="none" strike="noStrike" cap="none"/>
            </a:lvl3pPr>
            <a:lvl4pPr marL="1828800" marR="0" lvl="3" indent="-3048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200"/>
              <a:buChar char="•"/>
              <a:defRPr sz="1200" i="0" u="none" strike="noStrike" cap="none"/>
            </a:lvl4pPr>
            <a:lvl5pPr marL="2286000" marR="0" lvl="4" indent="-3048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1200"/>
              <a:buChar char="•"/>
              <a:defRPr sz="1200" i="0" u="none" strike="noStrike" cap="none"/>
            </a:lvl5pPr>
            <a:lvl6pPr marL="2743200" marR="0" lvl="5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CCCCCC"/>
              </a:buClr>
              <a:buSzPts val="1200"/>
              <a:buChar char="•"/>
              <a:defRPr sz="1200" i="0" u="none" strike="noStrike" cap="none"/>
            </a:lvl6pPr>
            <a:lvl7pPr marL="3200400" marR="0" lvl="6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D9D9D9"/>
              </a:buClr>
              <a:buSzPts val="1200"/>
              <a:buChar char="•"/>
              <a:defRPr sz="1200" i="0" u="none" strike="noStrike" cap="none"/>
            </a:lvl7pPr>
            <a:lvl8pPr marL="3657600" marR="0" lvl="7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CCCCCC"/>
              </a:buClr>
              <a:buSzPts val="1200"/>
              <a:buChar char="•"/>
              <a:defRPr sz="1200" i="0" u="none" strike="noStrike" cap="none"/>
            </a:lvl8pPr>
            <a:lvl9pPr marL="4114800" marR="0" lvl="8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D9D9D9"/>
              </a:buClr>
              <a:buSzPts val="1200"/>
              <a:buChar char="•"/>
              <a:defRPr sz="120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76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ázev, text, šedý pruh pod obrázek 1">
  <p:cSld name="Název, text, šedý pruh pod obrázek 1">
    <p:bg>
      <p:bgPr>
        <a:solidFill>
          <a:srgbClr val="FFFFF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1382" y="4525649"/>
            <a:ext cx="308300" cy="38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814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prázdno">
  <p:cSld name="Nadpis a prázdno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1"/>
          <p:cNvSpPr txBox="1">
            <a:spLocks noGrp="1"/>
          </p:cNvSpPr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00" i="0" u="none" strike="noStrike" cap="none"/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855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9324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7953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ázev a podtitul 3">
  <p:cSld name="Název a podtitul 3">
    <p:bg>
      <p:bgPr>
        <a:solidFill>
          <a:srgbClr val="FFFFFF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/>
          <p:nvPr/>
        </p:nvSpPr>
        <p:spPr>
          <a:xfrm>
            <a:off x="-75" y="75"/>
            <a:ext cx="9144000" cy="514350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" name="Google Shape;10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0150" y="199538"/>
            <a:ext cx="1853674" cy="49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291475" y="3069125"/>
            <a:ext cx="4817700" cy="1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E3D8"/>
              </a:buClr>
              <a:buSzPts val="4000"/>
              <a:buFont typeface="Poppins SemiBold"/>
              <a:buNone/>
              <a:defRPr sz="4000" i="0" u="none" strike="noStrike" cap="none">
                <a:solidFill>
                  <a:srgbClr val="B5E3D8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E3D8"/>
              </a:buClr>
              <a:buSzPts val="4000"/>
              <a:buFont typeface="Poppins SemiBold"/>
              <a:buNone/>
              <a:defRPr sz="4000" i="0" u="none" strike="noStrike" cap="none">
                <a:solidFill>
                  <a:srgbClr val="B5E3D8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E3D8"/>
              </a:buClr>
              <a:buSzPts val="4000"/>
              <a:buFont typeface="Poppins SemiBold"/>
              <a:buNone/>
              <a:defRPr sz="4000" i="0" u="none" strike="noStrike" cap="none">
                <a:solidFill>
                  <a:srgbClr val="B5E3D8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E3D8"/>
              </a:buClr>
              <a:buSzPts val="4000"/>
              <a:buFont typeface="Poppins SemiBold"/>
              <a:buNone/>
              <a:defRPr sz="4000" i="0" u="none" strike="noStrike" cap="none">
                <a:solidFill>
                  <a:srgbClr val="B5E3D8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E3D8"/>
              </a:buClr>
              <a:buSzPts val="4000"/>
              <a:buFont typeface="Poppins SemiBold"/>
              <a:buNone/>
              <a:defRPr sz="4000" i="0" u="none" strike="noStrike" cap="none">
                <a:solidFill>
                  <a:srgbClr val="B5E3D8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E3D8"/>
              </a:buClr>
              <a:buSzPts val="4000"/>
              <a:buFont typeface="Poppins SemiBold"/>
              <a:buNone/>
              <a:defRPr sz="4000" i="0" u="none" strike="noStrike" cap="none">
                <a:solidFill>
                  <a:srgbClr val="B5E3D8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E3D8"/>
              </a:buClr>
              <a:buSzPts val="4000"/>
              <a:buFont typeface="Poppins SemiBold"/>
              <a:buNone/>
              <a:defRPr sz="4000" i="0" u="none" strike="noStrike" cap="none">
                <a:solidFill>
                  <a:srgbClr val="B5E3D8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E3D8"/>
              </a:buClr>
              <a:buSzPts val="4000"/>
              <a:buFont typeface="Poppins SemiBold"/>
              <a:buNone/>
              <a:defRPr sz="4000" i="0" u="none" strike="noStrike" cap="none">
                <a:solidFill>
                  <a:srgbClr val="B5E3D8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E3D8"/>
              </a:buClr>
              <a:buSzPts val="4000"/>
              <a:buFont typeface="Poppins SemiBold"/>
              <a:buNone/>
              <a:defRPr sz="4000" i="0" u="none" strike="noStrike" cap="none">
                <a:solidFill>
                  <a:srgbClr val="B5E3D8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891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ázev a odrážky 10">
  <p:cSld name="Název a odrážky 10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3"/>
          <p:cNvSpPr txBox="1">
            <a:spLocks noGrp="1"/>
          </p:cNvSpPr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00" i="0" u="none" strike="noStrike" cap="none"/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1" name="Google Shape;191;p53"/>
          <p:cNvSpPr txBox="1">
            <a:spLocks noGrp="1"/>
          </p:cNvSpPr>
          <p:nvPr>
            <p:ph type="body" idx="1"/>
          </p:nvPr>
        </p:nvSpPr>
        <p:spPr>
          <a:xfrm>
            <a:off x="459300" y="835800"/>
            <a:ext cx="8225400" cy="3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i="0" u="none" strike="noStrike" cap="none"/>
            </a:lvl1pPr>
            <a:lvl2pPr marL="914400" marR="0" lvl="1" indent="-3175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Char char="•"/>
              <a:defRPr i="0" u="none" strike="noStrike" cap="none"/>
            </a:lvl2pPr>
            <a:lvl3pPr marL="1371600" marR="0" lvl="2" indent="-3175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1400"/>
              <a:buChar char="•"/>
              <a:defRPr i="0" u="none" strike="noStrike" cap="none"/>
            </a:lvl3pPr>
            <a:lvl4pPr marL="1828800" marR="0" lvl="3" indent="-3175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Char char="•"/>
              <a:defRPr i="0" u="none" strike="noStrike" cap="none"/>
            </a:lvl4pPr>
            <a:lvl5pPr marL="2286000" marR="0" lvl="4" indent="-3175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1400"/>
              <a:buChar char="•"/>
              <a:defRPr i="0" u="none" strike="noStrike" cap="none"/>
            </a:lvl5pPr>
            <a:lvl6pPr marL="2743200" marR="0" lvl="5" indent="-3175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CCCCCC"/>
              </a:buClr>
              <a:buSzPts val="1400"/>
              <a:buChar char="•"/>
              <a:defRPr i="0" u="none" strike="noStrike" cap="none"/>
            </a:lvl6pPr>
            <a:lvl7pPr marL="3200400" marR="0" lvl="6" indent="-3175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D9D9D9"/>
              </a:buClr>
              <a:buSzPts val="1400"/>
              <a:buChar char="•"/>
              <a:defRPr i="0" u="none" strike="noStrike" cap="none"/>
            </a:lvl7pPr>
            <a:lvl8pPr marL="3657600" marR="0" lvl="7" indent="-3175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CCCCCC"/>
              </a:buClr>
              <a:buSzPts val="1400"/>
              <a:buChar char="•"/>
              <a:defRPr i="0" u="none" strike="noStrike" cap="none"/>
            </a:lvl8pPr>
            <a:lvl9pPr marL="4114800" marR="0" lvl="8" indent="-3175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D9D9D9"/>
              </a:buClr>
              <a:buSzPts val="1400"/>
              <a:buChar char="•"/>
              <a:defRPr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34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ázev a podtitul 2 1 2 2">
  <p:cSld name="Název a podtitul 2 1 2 2">
    <p:bg>
      <p:bgPr>
        <a:solidFill>
          <a:srgbClr val="FFFFFF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3"/>
          <p:cNvSpPr/>
          <p:nvPr/>
        </p:nvSpPr>
        <p:spPr>
          <a:xfrm>
            <a:off x="0" y="0"/>
            <a:ext cx="9144000" cy="5162700"/>
          </a:xfrm>
          <a:prstGeom prst="rect">
            <a:avLst/>
          </a:prstGeom>
          <a:solidFill>
            <a:srgbClr val="B5E3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5" name="Google Shape;125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1382" y="4525649"/>
            <a:ext cx="308300" cy="38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81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ázev a podtitul 3 1">
  <p:cSld name="Název a podtitul 3 1">
    <p:bg>
      <p:bgPr>
        <a:solidFill>
          <a:srgbClr val="FFFFFF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1382" y="4525649"/>
            <a:ext cx="308300" cy="38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1"/>
          <p:cNvSpPr txBox="1">
            <a:spLocks noGrp="1"/>
          </p:cNvSpPr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600" i="0" u="none" strike="noStrike" cap="none"/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body" idx="1"/>
          </p:nvPr>
        </p:nvSpPr>
        <p:spPr>
          <a:xfrm>
            <a:off x="459300" y="835800"/>
            <a:ext cx="8225400" cy="3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lvl1pPr marL="457200" marR="0" lvl="0" indent="-3048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 i="0" u="none" strike="noStrike" cap="none"/>
            </a:lvl1pPr>
            <a:lvl2pPr marL="914400" marR="0" lvl="1" indent="-3048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200"/>
              <a:buChar char="•"/>
              <a:defRPr sz="1200" i="0" u="none" strike="noStrike" cap="none"/>
            </a:lvl2pPr>
            <a:lvl3pPr marL="1371600" marR="0" lvl="2" indent="-3048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1200"/>
              <a:buChar char="•"/>
              <a:defRPr sz="1200" i="0" u="none" strike="noStrike" cap="none"/>
            </a:lvl3pPr>
            <a:lvl4pPr marL="1828800" marR="0" lvl="3" indent="-3048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200"/>
              <a:buChar char="•"/>
              <a:defRPr sz="1200" i="0" u="none" strike="noStrike" cap="none"/>
            </a:lvl4pPr>
            <a:lvl5pPr marL="2286000" marR="0" lvl="4" indent="-3048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1200"/>
              <a:buChar char="•"/>
              <a:defRPr sz="1200" i="0" u="none" strike="noStrike" cap="none"/>
            </a:lvl5pPr>
            <a:lvl6pPr marL="2743200" marR="0" lvl="5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CCCCCC"/>
              </a:buClr>
              <a:buSzPts val="1200"/>
              <a:buChar char="•"/>
              <a:defRPr sz="1200" i="0" u="none" strike="noStrike" cap="none"/>
            </a:lvl6pPr>
            <a:lvl7pPr marL="3200400" marR="0" lvl="6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D9D9D9"/>
              </a:buClr>
              <a:buSzPts val="1200"/>
              <a:buChar char="•"/>
              <a:defRPr sz="1200" i="0" u="none" strike="noStrike" cap="none"/>
            </a:lvl7pPr>
            <a:lvl8pPr marL="3657600" marR="0" lvl="7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CCCCCC"/>
              </a:buClr>
              <a:buSzPts val="1200"/>
              <a:buChar char="•"/>
              <a:defRPr sz="1200" i="0" u="none" strike="noStrike" cap="none"/>
            </a:lvl8pPr>
            <a:lvl9pPr marL="4114800" marR="0" lvl="8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D9D9D9"/>
              </a:buClr>
              <a:buSzPts val="1200"/>
              <a:buChar char="•"/>
              <a:defRPr sz="120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6166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9.png"/><Relationship Id="rId4" Type="http://schemas.openxmlformats.org/officeDocument/2006/relationships/image" Target="../media/image5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0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0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1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0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4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2.png"/><Relationship Id="rId5" Type="http://schemas.openxmlformats.org/officeDocument/2006/relationships/image" Target="../media/image131.gif"/><Relationship Id="rId4" Type="http://schemas.openxmlformats.org/officeDocument/2006/relationships/image" Target="../media/image130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0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8.jp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0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0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8.jp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3.png"/><Relationship Id="rId4" Type="http://schemas.openxmlformats.org/officeDocument/2006/relationships/image" Target="../media/image14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Huo2B2SRlTxIsa4P5o9E2XqBER8eLSzL/view" TargetMode="External"/><Relationship Id="rId7" Type="http://schemas.openxmlformats.org/officeDocument/2006/relationships/image" Target="../media/image145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drive.google.com/file/d/1PjvLaRfOtezPk61jgcqTjEsAdqC0qvhA/view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144.jp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QqG3QzPPIxUz5dRuI8avCrwANWo7kie/view" TargetMode="External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146.jp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8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8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8.pn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ads/library/?active_status=all&amp;ad_type=all&amp;country=CZ&amp;q=moonchocolate&amp;sort_data%5Bdirection%5D=desc&amp;sort_data%5Bmode%5D=relevancy_monthly_grouped&amp;search_type=keyword_unordered&amp;media_type=all" TargetMode="External"/><Relationship Id="rId3" Type="http://schemas.openxmlformats.org/officeDocument/2006/relationships/hyperlink" Target="https://blog.acomware.cz/pruvodce-google-analytics-pro-zacatecniky/" TargetMode="External"/><Relationship Id="rId7" Type="http://schemas.openxmlformats.org/officeDocument/2006/relationships/hyperlink" Target="https://akademie.sklik.cz/obsahova-sit/zalozeni-obsahove-kampane/krok-1-zalozte-kampan/" TargetMode="External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herpas.cz/blog/zaklady-prace-s-google-ads-ii" TargetMode="External"/><Relationship Id="rId5" Type="http://schemas.openxmlformats.org/officeDocument/2006/relationships/hyperlink" Target="https://www.marketingppc.cz/facebook/jak-nastavit-facebook-reklamu-jako-profesional/" TargetMode="External"/><Relationship Id="rId10" Type="http://schemas.openxmlformats.org/officeDocument/2006/relationships/hyperlink" Target="https://support.ecomail.cz/cs/articles/2570856-navod-a-tipy-pro-tvorbu-e-mailove-kampane" TargetMode="External"/><Relationship Id="rId4" Type="http://schemas.openxmlformats.org/officeDocument/2006/relationships/hyperlink" Target="https://www.facebook.com/business/help/952192354843755?id=1205376682832142" TargetMode="External"/><Relationship Id="rId9" Type="http://schemas.openxmlformats.org/officeDocument/2006/relationships/hyperlink" Target="https://www.socials.cz/cs/nejlepsi-rozmery-ppc-banner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sbu.edu/news/successful-marketing-campaigns" TargetMode="External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timi.cz/kde-sehnat-obchod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ffiliate.alza.cz/?kampan=adwalz_alza_sea_gen_affiliate_affiliate-program_c_1029154_e__618240957812_~140030872963~&amp;gclid=CjwKCAiA0syqBhBxEiwAeNx9N9wrlaV3GsbRPXcD-Bq1IUFchTYTEdrLs_m0_WKNhFoo6OKSDRwpSxoCd6oQAvD_BwE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timi.cz/rychle-skoleni-linkbuildingu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analytics.google.com/analytics/web/?utm_source=demoaccount&amp;utm_medium=demoaccount&amp;utm_campaign=demoaccount#/p213025502/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cUQrsCj_rG4mWSLf7AEmCx5_d3QXKAzB/view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63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1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73.png"/><Relationship Id="rId10" Type="http://schemas.openxmlformats.org/officeDocument/2006/relationships/image" Target="../media/image82.png"/><Relationship Id="rId4" Type="http://schemas.openxmlformats.org/officeDocument/2006/relationships/image" Target="../media/image72.png"/><Relationship Id="rId9" Type="http://schemas.openxmlformats.org/officeDocument/2006/relationships/image" Target="../media/image8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Tutoriál </a:t>
            </a: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E-marketing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763688" y="3219822"/>
            <a:ext cx="3888432" cy="1368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Akvizice, GA, PPC, Copy, kampaň!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588224" y="3723878"/>
            <a:ext cx="2384047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Michal Stoklasa, Ph.D.</a:t>
            </a:r>
          </a:p>
          <a:p>
            <a:pPr algn="r"/>
            <a:r>
              <a:rPr lang="cs-CZ" alt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Veronika Kopřivová, Ph.D.</a:t>
            </a:r>
          </a:p>
          <a:p>
            <a:pPr algn="r"/>
            <a:r>
              <a:rPr lang="cs-CZ" alt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Daniel Kvíčala</a:t>
            </a:r>
          </a:p>
          <a:p>
            <a:pPr algn="r"/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E-marketing</a:t>
            </a: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</a:t>
            </a:r>
          </a:p>
        </p:txBody>
      </p:sp>
      <p:pic>
        <p:nvPicPr>
          <p:cNvPr id="3" name="Google Shape;91;p18">
            <a:extLst>
              <a:ext uri="{FF2B5EF4-FFF2-40B4-BE49-F238E27FC236}">
                <a16:creationId xmlns:a16="http://schemas.microsoft.com/office/drawing/2014/main" id="{2F3929EF-225E-FE99-F76D-89D5A88626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29" t="14952" r="983" b="15015"/>
          <a:stretch/>
        </p:blipFill>
        <p:spPr>
          <a:xfrm>
            <a:off x="1202750" y="1698000"/>
            <a:ext cx="6714126" cy="2688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64375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03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/>
          </a:p>
        </p:txBody>
      </p:sp>
      <p:pic>
        <p:nvPicPr>
          <p:cNvPr id="524" name="Google Shape;524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563" y="1088100"/>
            <a:ext cx="8396877" cy="332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04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/>
          </a:p>
        </p:txBody>
      </p:sp>
      <p:pic>
        <p:nvPicPr>
          <p:cNvPr id="530" name="Google Shape;530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687" y="937600"/>
            <a:ext cx="7730227" cy="396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05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36" name="Google Shape;536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975" y="1088450"/>
            <a:ext cx="1511784" cy="1474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8026" y="1088451"/>
            <a:ext cx="1511782" cy="1474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7014" y="1088450"/>
            <a:ext cx="1621562" cy="158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1975" y="3084139"/>
            <a:ext cx="1691067" cy="1648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0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59302" y="3367952"/>
            <a:ext cx="1544098" cy="1243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10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17014" y="3195027"/>
            <a:ext cx="1511782" cy="1474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06"/>
          <p:cNvSpPr txBox="1">
            <a:spLocks noGrp="1"/>
          </p:cNvSpPr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50"/>
                </a:solidFill>
              </a:rPr>
              <a:t>Meta</a:t>
            </a:r>
            <a:endParaRPr>
              <a:solidFill>
                <a:srgbClr val="000050"/>
              </a:solidFill>
            </a:endParaRPr>
          </a:p>
        </p:txBody>
      </p:sp>
      <p:pic>
        <p:nvPicPr>
          <p:cNvPr id="547" name="Google Shape;547;p106"/>
          <p:cNvPicPr preferRelativeResize="0"/>
          <p:nvPr/>
        </p:nvPicPr>
        <p:blipFill rotWithShape="1">
          <a:blip r:embed="rId3">
            <a:alphaModFix/>
          </a:blip>
          <a:srcRect l="11096" t="12914" r="9532" b="9240"/>
          <a:stretch/>
        </p:blipFill>
        <p:spPr>
          <a:xfrm>
            <a:off x="705025" y="674175"/>
            <a:ext cx="7909584" cy="436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07"/>
          <p:cNvSpPr txBox="1">
            <a:spLocks noGrp="1"/>
          </p:cNvSpPr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50"/>
                </a:solidFill>
              </a:rPr>
              <a:t>Tik Tok</a:t>
            </a:r>
            <a:endParaRPr>
              <a:solidFill>
                <a:srgbClr val="000050"/>
              </a:solidFill>
            </a:endParaRPr>
          </a:p>
        </p:txBody>
      </p:sp>
      <p:pic>
        <p:nvPicPr>
          <p:cNvPr id="553" name="Google Shape;553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25" y="862980"/>
            <a:ext cx="8153861" cy="4164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08"/>
          <p:cNvSpPr txBox="1">
            <a:spLocks noGrp="1"/>
          </p:cNvSpPr>
          <p:nvPr>
            <p:ph type="title"/>
          </p:nvPr>
        </p:nvSpPr>
        <p:spPr>
          <a:xfrm>
            <a:off x="291475" y="3042427"/>
            <a:ext cx="4817700" cy="1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Font typeface="Source Sans Pro"/>
              <a:buNone/>
            </a:pPr>
            <a:r>
              <a:rPr lang="en" b="0"/>
              <a:t>Kdy PPC reklamu využít</a:t>
            </a:r>
            <a:endParaRPr sz="4000" b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09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aphicFrame>
        <p:nvGraphicFramePr>
          <p:cNvPr id="564" name="Google Shape;564;p109"/>
          <p:cNvGraphicFramePr/>
          <p:nvPr/>
        </p:nvGraphicFramePr>
        <p:xfrm>
          <a:off x="1218388" y="965750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3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00005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CÍL</a:t>
                      </a:r>
                      <a:endParaRPr sz="1100" b="1">
                        <a:solidFill>
                          <a:srgbClr val="00005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00005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VÝHODY</a:t>
                      </a:r>
                      <a:endParaRPr sz="1100" b="1">
                        <a:solidFill>
                          <a:srgbClr val="00005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50"/>
                          </a:solidFill>
                          <a:latin typeface="Poppins SemiBold"/>
                          <a:ea typeface="Poppins SemiBold"/>
                          <a:cs typeface="Poppins SemiBold"/>
                          <a:sym typeface="Poppins SemiBold"/>
                        </a:rPr>
                        <a:t>Podpora prodejů eshopu</a:t>
                      </a:r>
                      <a:endParaRPr sz="1000">
                        <a:solidFill>
                          <a:srgbClr val="000050"/>
                        </a:solidFill>
                        <a:latin typeface="Poppins SemiBold"/>
                        <a:ea typeface="Poppins SemiBold"/>
                        <a:cs typeface="Poppins SemiBold"/>
                        <a:sym typeface="Poppins SemiBo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1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5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Možnost přesně doměřit informace, až na čistou marži produktu</a:t>
                      </a:r>
                      <a:endParaRPr sz="1000">
                        <a:solidFill>
                          <a:srgbClr val="00005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50"/>
                          </a:solidFill>
                          <a:latin typeface="Poppins SemiBold"/>
                          <a:ea typeface="Poppins SemiBold"/>
                          <a:cs typeface="Poppins SemiBold"/>
                          <a:sym typeface="Poppins SemiBold"/>
                        </a:rPr>
                        <a:t>Sbírání kontaktních formulářů </a:t>
                      </a:r>
                      <a:endParaRPr sz="1000">
                        <a:solidFill>
                          <a:srgbClr val="000050"/>
                        </a:solidFill>
                        <a:latin typeface="Poppins SemiBold"/>
                        <a:ea typeface="Poppins SemiBold"/>
                        <a:cs typeface="Poppins SemiBold"/>
                        <a:sym typeface="Poppins SemiBo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1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5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Optimalizace dle relevance sesbíraného formuláře</a:t>
                      </a:r>
                      <a:endParaRPr sz="1000">
                        <a:solidFill>
                          <a:srgbClr val="00005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50"/>
                          </a:solidFill>
                          <a:latin typeface="Poppins SemiBold"/>
                          <a:ea typeface="Poppins SemiBold"/>
                          <a:cs typeface="Poppins SemiBold"/>
                          <a:sym typeface="Poppins SemiBold"/>
                        </a:rPr>
                        <a:t>Přivádění lidí na kamennou prodejnu</a:t>
                      </a:r>
                      <a:endParaRPr sz="1000">
                        <a:solidFill>
                          <a:srgbClr val="000050"/>
                        </a:solidFill>
                        <a:latin typeface="Poppins SemiBold"/>
                        <a:ea typeface="Poppins SemiBold"/>
                        <a:cs typeface="Poppins SemiBold"/>
                        <a:sym typeface="Poppins SemiBo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1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5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Cílení podle toho, zda se pohybují v okolí</a:t>
                      </a:r>
                      <a:endParaRPr sz="1000">
                        <a:solidFill>
                          <a:srgbClr val="00005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3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50"/>
                          </a:solidFill>
                          <a:latin typeface="Poppins SemiBold"/>
                          <a:ea typeface="Poppins SemiBold"/>
                          <a:cs typeface="Poppins SemiBold"/>
                          <a:sym typeface="Poppins SemiBold"/>
                        </a:rPr>
                        <a:t>Zvýšení povědomí o značce</a:t>
                      </a:r>
                      <a:endParaRPr sz="1000">
                        <a:solidFill>
                          <a:srgbClr val="000050"/>
                        </a:solidFill>
                        <a:latin typeface="Poppins SemiBold"/>
                        <a:ea typeface="Poppins SemiBold"/>
                        <a:cs typeface="Poppins SemiBold"/>
                        <a:sym typeface="Poppins SemiBo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1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5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Videokampaně (bez problému i v TV), obsahové kampaně</a:t>
                      </a:r>
                      <a:endParaRPr sz="1000">
                        <a:solidFill>
                          <a:srgbClr val="00005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3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50"/>
                          </a:solidFill>
                          <a:latin typeface="Poppins SemiBold"/>
                          <a:ea typeface="Poppins SemiBold"/>
                          <a:cs typeface="Poppins SemiBold"/>
                          <a:sym typeface="Poppins SemiBold"/>
                        </a:rPr>
                        <a:t>Náborové kampaně</a:t>
                      </a:r>
                      <a:endParaRPr sz="1000">
                        <a:solidFill>
                          <a:srgbClr val="000050"/>
                        </a:solidFill>
                        <a:latin typeface="Poppins SemiBold"/>
                        <a:ea typeface="Poppins SemiBold"/>
                        <a:cs typeface="Poppins SemiBold"/>
                        <a:sym typeface="Poppins SemiBo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1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5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Často levnější než externí HR agentury</a:t>
                      </a:r>
                      <a:endParaRPr sz="1000">
                        <a:solidFill>
                          <a:srgbClr val="00005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3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50"/>
                          </a:solidFill>
                          <a:latin typeface="Poppins SemiBold"/>
                          <a:ea typeface="Poppins SemiBold"/>
                          <a:cs typeface="Poppins SemiBold"/>
                          <a:sym typeface="Poppins SemiBold"/>
                        </a:rPr>
                        <a:t>Stažení aplikace</a:t>
                      </a:r>
                      <a:endParaRPr sz="1000">
                        <a:solidFill>
                          <a:srgbClr val="000050"/>
                        </a:solidFill>
                        <a:latin typeface="Poppins SemiBold"/>
                        <a:ea typeface="Poppins SemiBold"/>
                        <a:cs typeface="Poppins SemiBold"/>
                        <a:sym typeface="Poppins SemiBo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1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5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Kampaně na podporu stažení aplikace v Google Play nebo App Store</a:t>
                      </a:r>
                      <a:endParaRPr sz="1000">
                        <a:solidFill>
                          <a:srgbClr val="00005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5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10"/>
          <p:cNvSpPr txBox="1"/>
          <p:nvPr/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5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PPC jako tool k expanzi</a:t>
            </a:r>
            <a:endParaRPr sz="2600" b="1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570" name="Google Shape;570;p110"/>
          <p:cNvSpPr txBox="1"/>
          <p:nvPr/>
        </p:nvSpPr>
        <p:spPr>
          <a:xfrm>
            <a:off x="276825" y="674175"/>
            <a:ext cx="5407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None/>
            </a:pPr>
            <a:endParaRPr sz="1000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SANITINO.cz</a:t>
            </a:r>
            <a:endParaRPr sz="1000" b="1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2921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000050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Zaměření: Evropský lídr v sanitární technologii</a:t>
            </a:r>
            <a:endParaRPr sz="1000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50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Spolupráce: S klientem spolupracujeme od roku 2013. Postupně jsme mu pomohli expandovat do 10 zemí (SK, PL, DE, BE, NL, IT, FR, DE, UK, AT). Klientovi poskytujeme celkový vývoj výkonnostních kampaní a SEO.</a:t>
            </a:r>
            <a:endParaRPr sz="1000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50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Highlight: Stabilní růst a úspěšná expanze.</a:t>
            </a:r>
            <a:endParaRPr sz="1000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1" name="Google Shape;571;p110"/>
          <p:cNvSpPr txBox="1"/>
          <p:nvPr/>
        </p:nvSpPr>
        <p:spPr>
          <a:xfrm>
            <a:off x="542575" y="3105375"/>
            <a:ext cx="11967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41 % </a:t>
            </a:r>
            <a:endParaRPr sz="2400" b="1"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meziroční růst </a:t>
            </a:r>
            <a:r>
              <a:rPr lang="en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 20/21</a:t>
            </a:r>
            <a:endParaRPr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2" name="Google Shape;572;p110"/>
          <p:cNvSpPr txBox="1"/>
          <p:nvPr/>
        </p:nvSpPr>
        <p:spPr>
          <a:xfrm>
            <a:off x="2586500" y="3105375"/>
            <a:ext cx="11967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10</a:t>
            </a:r>
            <a:endParaRPr sz="2400" b="1"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úspěšných expanzí na nové trhy</a:t>
            </a:r>
            <a:endParaRPr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3" name="Google Shape;573;p110"/>
          <p:cNvSpPr txBox="1"/>
          <p:nvPr/>
        </p:nvSpPr>
        <p:spPr>
          <a:xfrm>
            <a:off x="4311400" y="3105375"/>
            <a:ext cx="15642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10</a:t>
            </a:r>
            <a:endParaRPr sz="2400" b="1"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let spolupráce</a:t>
            </a:r>
            <a:endParaRPr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574" name="Google Shape;574;p110"/>
          <p:cNvGrpSpPr/>
          <p:nvPr/>
        </p:nvGrpSpPr>
        <p:grpSpPr>
          <a:xfrm>
            <a:off x="6257353" y="488217"/>
            <a:ext cx="2754175" cy="4167067"/>
            <a:chOff x="5495353" y="488217"/>
            <a:chExt cx="2754175" cy="4167067"/>
          </a:xfrm>
        </p:grpSpPr>
        <p:sp>
          <p:nvSpPr>
            <p:cNvPr id="575" name="Google Shape;575;p110"/>
            <p:cNvSpPr/>
            <p:nvPr/>
          </p:nvSpPr>
          <p:spPr>
            <a:xfrm>
              <a:off x="5997225" y="577280"/>
              <a:ext cx="1789800" cy="366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5358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76" name="Google Shape;576;p110"/>
            <p:cNvPicPr preferRelativeResize="0"/>
            <p:nvPr/>
          </p:nvPicPr>
          <p:blipFill rotWithShape="1">
            <a:blip r:embed="rId3">
              <a:alphaModFix/>
            </a:blip>
            <a:srcRect b="6942"/>
            <a:stretch/>
          </p:blipFill>
          <p:spPr>
            <a:xfrm>
              <a:off x="5985925" y="769440"/>
              <a:ext cx="1789675" cy="362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7" name="Google Shape;577;p11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95353" y="488217"/>
              <a:ext cx="2754175" cy="416706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11"/>
          <p:cNvSpPr txBox="1"/>
          <p:nvPr/>
        </p:nvSpPr>
        <p:spPr>
          <a:xfrm>
            <a:off x="276820" y="3081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5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PPC, když chcete oslovit masy</a:t>
            </a:r>
            <a:endParaRPr sz="2600" b="1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583" name="Google Shape;583;p111"/>
          <p:cNvSpPr txBox="1"/>
          <p:nvPr/>
        </p:nvSpPr>
        <p:spPr>
          <a:xfrm>
            <a:off x="276825" y="674175"/>
            <a:ext cx="54075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None/>
            </a:pPr>
            <a:endParaRPr sz="1000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Showmax.cz</a:t>
            </a:r>
            <a:endParaRPr sz="1000" b="1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2921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000050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Zaměření: Streamovací služba v Africe</a:t>
            </a:r>
            <a:endParaRPr sz="1000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50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Spolupráce: Cílem a úkolem PROFICIA je rozšířit službu a zvýšit její oblibu mezi diváky. Momentálně spravujeme kampaně na trzích Jihoafrické republiky, Nigérie, Ghany a Keni.</a:t>
            </a:r>
            <a:endParaRPr sz="1000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None/>
            </a:pPr>
            <a:endParaRPr sz="1000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4" name="Google Shape;584;p111"/>
          <p:cNvSpPr txBox="1"/>
          <p:nvPr/>
        </p:nvSpPr>
        <p:spPr>
          <a:xfrm>
            <a:off x="542575" y="3105375"/>
            <a:ext cx="11967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97 % </a:t>
            </a:r>
            <a:endParaRPr sz="2400" b="1"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meziroční růst </a:t>
            </a:r>
            <a:r>
              <a:rPr lang="en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prodejů</a:t>
            </a:r>
            <a:endParaRPr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5" name="Google Shape;585;p111"/>
          <p:cNvSpPr txBox="1"/>
          <p:nvPr/>
        </p:nvSpPr>
        <p:spPr>
          <a:xfrm>
            <a:off x="2586500" y="3105375"/>
            <a:ext cx="1196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-67 %</a:t>
            </a:r>
            <a:endParaRPr sz="2400" b="1"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V ceně za akvizici</a:t>
            </a:r>
            <a:endParaRPr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6" name="Google Shape;586;p111"/>
          <p:cNvSpPr txBox="1"/>
          <p:nvPr/>
        </p:nvSpPr>
        <p:spPr>
          <a:xfrm>
            <a:off x="4311400" y="3105375"/>
            <a:ext cx="15642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Půl roku</a:t>
            </a:r>
            <a:endParaRPr sz="2400" b="1"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Rychlé výsledky</a:t>
            </a:r>
            <a:endParaRPr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587" name="Google Shape;587;p111"/>
          <p:cNvGrpSpPr/>
          <p:nvPr/>
        </p:nvGrpSpPr>
        <p:grpSpPr>
          <a:xfrm>
            <a:off x="6257353" y="488217"/>
            <a:ext cx="2754175" cy="4167067"/>
            <a:chOff x="5495353" y="488217"/>
            <a:chExt cx="2754175" cy="4167067"/>
          </a:xfrm>
        </p:grpSpPr>
        <p:sp>
          <p:nvSpPr>
            <p:cNvPr id="588" name="Google Shape;588;p111"/>
            <p:cNvSpPr/>
            <p:nvPr/>
          </p:nvSpPr>
          <p:spPr>
            <a:xfrm>
              <a:off x="5997225" y="577280"/>
              <a:ext cx="1789800" cy="366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5358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89" name="Google Shape;589;p111"/>
            <p:cNvPicPr preferRelativeResize="0"/>
            <p:nvPr/>
          </p:nvPicPr>
          <p:blipFill rotWithShape="1">
            <a:blip r:embed="rId3">
              <a:alphaModFix/>
            </a:blip>
            <a:srcRect b="6942"/>
            <a:stretch/>
          </p:blipFill>
          <p:spPr>
            <a:xfrm>
              <a:off x="5985925" y="769440"/>
              <a:ext cx="1789675" cy="362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" name="Google Shape;590;p1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95353" y="488217"/>
              <a:ext cx="2754175" cy="416706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1" name="Google Shape;591;p111"/>
          <p:cNvGrpSpPr/>
          <p:nvPr/>
        </p:nvGrpSpPr>
        <p:grpSpPr>
          <a:xfrm>
            <a:off x="6285428" y="488259"/>
            <a:ext cx="2698015" cy="4166989"/>
            <a:chOff x="4134372" y="2629745"/>
            <a:chExt cx="1355650" cy="2051087"/>
          </a:xfrm>
        </p:grpSpPr>
        <p:pic>
          <p:nvPicPr>
            <p:cNvPr id="592" name="Google Shape;592;p111"/>
            <p:cNvPicPr preferRelativeResize="0"/>
            <p:nvPr/>
          </p:nvPicPr>
          <p:blipFill rotWithShape="1">
            <a:blip r:embed="rId5">
              <a:alphaModFix/>
            </a:blip>
            <a:srcRect b="4725"/>
            <a:stretch/>
          </p:blipFill>
          <p:spPr>
            <a:xfrm>
              <a:off x="4369950" y="2662525"/>
              <a:ext cx="930900" cy="19155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593" name="Google Shape;593;p1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34372" y="2629745"/>
              <a:ext cx="1355650" cy="205108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12"/>
          <p:cNvSpPr txBox="1"/>
          <p:nvPr/>
        </p:nvSpPr>
        <p:spPr>
          <a:xfrm>
            <a:off x="276825" y="308175"/>
            <a:ext cx="4528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5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PPC, když je SEO moc pomalé a konkurence silná</a:t>
            </a:r>
            <a:endParaRPr sz="2600" b="1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599" name="Google Shape;599;p112"/>
          <p:cNvSpPr txBox="1"/>
          <p:nvPr/>
        </p:nvSpPr>
        <p:spPr>
          <a:xfrm>
            <a:off x="276825" y="1722950"/>
            <a:ext cx="44193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None/>
            </a:pPr>
            <a:endParaRPr sz="1000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Košík.cz</a:t>
            </a:r>
            <a:endParaRPr sz="1000" b="1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2921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000050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Zaměření: Česká dvojka v online nákupu potravin</a:t>
            </a:r>
            <a:endParaRPr sz="1000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50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Spolupráce: Spolupracujeme na výkonnostních kampaních napříč celým digitálem. Od brandových kampaní až po reklamy ve vyhledávání a v nákupech.</a:t>
            </a:r>
            <a:endParaRPr sz="1000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None/>
            </a:pPr>
            <a:endParaRPr sz="1000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00" name="Google Shape;60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8650" y="210350"/>
            <a:ext cx="3337800" cy="4849001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112"/>
          <p:cNvSpPr/>
          <p:nvPr/>
        </p:nvSpPr>
        <p:spPr>
          <a:xfrm>
            <a:off x="5758625" y="864500"/>
            <a:ext cx="2343600" cy="1582200"/>
          </a:xfrm>
          <a:prstGeom prst="rect">
            <a:avLst/>
          </a:prstGeom>
          <a:noFill/>
          <a:ln w="9525" cap="flat" cmpd="sng">
            <a:solidFill>
              <a:srgbClr val="B5E3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12"/>
          <p:cNvSpPr/>
          <p:nvPr/>
        </p:nvSpPr>
        <p:spPr>
          <a:xfrm>
            <a:off x="5797325" y="4284350"/>
            <a:ext cx="2400900" cy="702300"/>
          </a:xfrm>
          <a:prstGeom prst="rect">
            <a:avLst/>
          </a:prstGeom>
          <a:noFill/>
          <a:ln w="9525" cap="flat" cmpd="sng">
            <a:solidFill>
              <a:srgbClr val="B5E3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38643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>
                <a:solidFill>
                  <a:srgbClr val="002060"/>
                </a:solidFill>
              </a:rPr>
              <a:t>Jednotlivé fáze nákupního procesu mají různá pojmenování (různí autoři dávají různá jména).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Společné je ale to, že na začátku je „cizí člověk“ a na konci věrný zákazník.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V jednotlivých fázích firmy používají různé kanály a různý obsah komunikace s různým účelem.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Může to být například:</a:t>
            </a:r>
          </a:p>
          <a:p>
            <a:pPr lvl="1"/>
            <a:r>
              <a:rPr lang="cs-CZ" sz="1600" dirty="0">
                <a:solidFill>
                  <a:srgbClr val="002060"/>
                </a:solidFill>
              </a:rPr>
              <a:t>Povědomí - oslovit zákazníka a představit firmu.</a:t>
            </a:r>
          </a:p>
          <a:p>
            <a:pPr lvl="1"/>
            <a:r>
              <a:rPr lang="cs-CZ" sz="1600" dirty="0">
                <a:solidFill>
                  <a:srgbClr val="002060"/>
                </a:solidFill>
              </a:rPr>
              <a:t>Známost - představit produkt, jeho benefity a odlišení od konkurence.</a:t>
            </a:r>
          </a:p>
          <a:p>
            <a:pPr lvl="1"/>
            <a:r>
              <a:rPr lang="cs-CZ" sz="1600" dirty="0">
                <a:solidFill>
                  <a:srgbClr val="002060"/>
                </a:solidFill>
              </a:rPr>
              <a:t>Zvažování - předání bližších informací o produktu, výrobě, materiálech atd.</a:t>
            </a:r>
          </a:p>
          <a:p>
            <a:pPr lvl="1"/>
            <a:r>
              <a:rPr lang="cs-CZ" sz="1600" dirty="0">
                <a:solidFill>
                  <a:srgbClr val="002060"/>
                </a:solidFill>
              </a:rPr>
              <a:t>Nákup - motivace zákazníka pomocí nástrojů uvedených na předchozím snímku.</a:t>
            </a:r>
          </a:p>
          <a:p>
            <a:pPr lvl="1"/>
            <a:r>
              <a:rPr lang="cs-CZ" sz="1600" dirty="0">
                <a:solidFill>
                  <a:srgbClr val="002060"/>
                </a:solidFill>
              </a:rPr>
              <a:t>Loajalita - nabídka dalších produktů nebo souvisejících služeb.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Mezi známé modely nákupního procesu patří AIDA, PAVRD nebo STDC.</a:t>
            </a:r>
          </a:p>
          <a:p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</a:t>
            </a:r>
          </a:p>
        </p:txBody>
      </p:sp>
    </p:spTree>
    <p:extLst>
      <p:ext uri="{BB962C8B-B14F-4D97-AF65-F5344CB8AC3E}">
        <p14:creationId xmlns:p14="http://schemas.microsoft.com/office/powerpoint/2010/main" val="34416625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13"/>
          <p:cNvSpPr txBox="1">
            <a:spLocks noGrp="1"/>
          </p:cNvSpPr>
          <p:nvPr>
            <p:ph type="title"/>
          </p:nvPr>
        </p:nvSpPr>
        <p:spPr>
          <a:xfrm>
            <a:off x="933525" y="1915800"/>
            <a:ext cx="7332000" cy="13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Font typeface="Source Sans Pro"/>
              <a:buNone/>
            </a:pPr>
            <a:r>
              <a:rPr lang="en" b="0"/>
              <a:t>Strategie online reklamy</a:t>
            </a:r>
            <a:endParaRPr sz="4000" b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114"/>
          <p:cNvSpPr txBox="1">
            <a:spLocks noGrp="1"/>
          </p:cNvSpPr>
          <p:nvPr>
            <p:ph type="title"/>
          </p:nvPr>
        </p:nvSpPr>
        <p:spPr>
          <a:xfrm>
            <a:off x="933525" y="1915800"/>
            <a:ext cx="7332000" cy="13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Font typeface="Source Sans Pro"/>
              <a:buNone/>
            </a:pPr>
            <a:r>
              <a:rPr lang="en" b="0"/>
              <a:t>STDC</a:t>
            </a:r>
            <a:endParaRPr sz="4000" b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115"/>
          <p:cNvPicPr preferRelativeResize="0"/>
          <p:nvPr/>
        </p:nvPicPr>
        <p:blipFill rotWithShape="1">
          <a:blip r:embed="rId3">
            <a:alphaModFix/>
          </a:blip>
          <a:srcRect l="13981" t="14285" r="17749" b="12000"/>
          <a:stretch/>
        </p:blipFill>
        <p:spPr>
          <a:xfrm>
            <a:off x="6264604" y="1183667"/>
            <a:ext cx="2010021" cy="4176038"/>
          </a:xfrm>
          <a:prstGeom prst="rect">
            <a:avLst/>
          </a:prstGeom>
          <a:noFill/>
          <a:ln>
            <a:noFill/>
          </a:ln>
          <a:effectLst>
            <a:outerShdw blurRad="157163" dist="28575" dir="342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618" name="Google Shape;618;p115"/>
          <p:cNvPicPr preferRelativeResize="0"/>
          <p:nvPr/>
        </p:nvPicPr>
        <p:blipFill rotWithShape="1">
          <a:blip r:embed="rId4">
            <a:alphaModFix/>
          </a:blip>
          <a:srcRect l="15523" t="19024" r="23649" b="16091"/>
          <a:stretch/>
        </p:blipFill>
        <p:spPr>
          <a:xfrm>
            <a:off x="6772813" y="741977"/>
            <a:ext cx="978193" cy="96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115"/>
          <p:cNvPicPr preferRelativeResize="0"/>
          <p:nvPr/>
        </p:nvPicPr>
        <p:blipFill rotWithShape="1">
          <a:blip r:embed="rId3">
            <a:alphaModFix/>
          </a:blip>
          <a:srcRect l="13981" t="14285" r="17749" b="12000"/>
          <a:stretch/>
        </p:blipFill>
        <p:spPr>
          <a:xfrm>
            <a:off x="4416699" y="1173689"/>
            <a:ext cx="2010021" cy="4176038"/>
          </a:xfrm>
          <a:prstGeom prst="rect">
            <a:avLst/>
          </a:prstGeom>
          <a:noFill/>
          <a:ln>
            <a:noFill/>
          </a:ln>
          <a:effectLst>
            <a:outerShdw blurRad="157163" dist="28575" dir="342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620" name="Google Shape;620;p115"/>
          <p:cNvPicPr preferRelativeResize="0"/>
          <p:nvPr/>
        </p:nvPicPr>
        <p:blipFill rotWithShape="1">
          <a:blip r:embed="rId3">
            <a:alphaModFix/>
          </a:blip>
          <a:srcRect l="13981" t="14285" r="17749" b="12000"/>
          <a:stretch/>
        </p:blipFill>
        <p:spPr>
          <a:xfrm>
            <a:off x="736300" y="1163710"/>
            <a:ext cx="2010021" cy="4176038"/>
          </a:xfrm>
          <a:prstGeom prst="rect">
            <a:avLst/>
          </a:prstGeom>
          <a:noFill/>
          <a:ln>
            <a:noFill/>
          </a:ln>
          <a:effectLst>
            <a:outerShdw blurRad="157163" dist="28575" dir="342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621" name="Google Shape;621;p115"/>
          <p:cNvPicPr preferRelativeResize="0"/>
          <p:nvPr/>
        </p:nvPicPr>
        <p:blipFill rotWithShape="1">
          <a:blip r:embed="rId5">
            <a:alphaModFix/>
          </a:blip>
          <a:srcRect l="18369" t="17020" r="24083" b="18090"/>
          <a:stretch/>
        </p:blipFill>
        <p:spPr>
          <a:xfrm>
            <a:off x="1278577" y="741987"/>
            <a:ext cx="925479" cy="96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115"/>
          <p:cNvPicPr preferRelativeResize="0"/>
          <p:nvPr/>
        </p:nvPicPr>
        <p:blipFill rotWithShape="1">
          <a:blip r:embed="rId3">
            <a:alphaModFix/>
          </a:blip>
          <a:srcRect l="13981" t="14285" r="17749" b="12000"/>
          <a:stretch/>
        </p:blipFill>
        <p:spPr>
          <a:xfrm>
            <a:off x="2578618" y="1163710"/>
            <a:ext cx="2010021" cy="4176038"/>
          </a:xfrm>
          <a:prstGeom prst="rect">
            <a:avLst/>
          </a:prstGeom>
          <a:noFill/>
          <a:ln>
            <a:noFill/>
          </a:ln>
          <a:effectLst>
            <a:outerShdw blurRad="157163" dist="28575" dir="342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623" name="Google Shape;623;p115"/>
          <p:cNvPicPr preferRelativeResize="0"/>
          <p:nvPr/>
        </p:nvPicPr>
        <p:blipFill rotWithShape="1">
          <a:blip r:embed="rId6">
            <a:alphaModFix/>
          </a:blip>
          <a:srcRect l="17321" t="17069" r="17314" b="17076"/>
          <a:stretch/>
        </p:blipFill>
        <p:spPr>
          <a:xfrm>
            <a:off x="4883276" y="741680"/>
            <a:ext cx="1086702" cy="101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115"/>
          <p:cNvPicPr preferRelativeResize="0"/>
          <p:nvPr/>
        </p:nvPicPr>
        <p:blipFill rotWithShape="1">
          <a:blip r:embed="rId7">
            <a:alphaModFix/>
          </a:blip>
          <a:srcRect l="13196" t="13819" r="21212" b="13826"/>
          <a:stretch/>
        </p:blipFill>
        <p:spPr>
          <a:xfrm>
            <a:off x="3063100" y="741978"/>
            <a:ext cx="1036821" cy="1055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115"/>
          <p:cNvSpPr/>
          <p:nvPr/>
        </p:nvSpPr>
        <p:spPr>
          <a:xfrm>
            <a:off x="3777249" y="3935190"/>
            <a:ext cx="2438100" cy="222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285F4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Shopping Sklik/Ads</a:t>
            </a:r>
            <a:endParaRPr sz="800">
              <a:solidFill>
                <a:srgbClr val="4285F4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sp>
        <p:nvSpPr>
          <p:cNvPr id="626" name="Google Shape;626;p115"/>
          <p:cNvSpPr/>
          <p:nvPr/>
        </p:nvSpPr>
        <p:spPr>
          <a:xfrm>
            <a:off x="2863325" y="3653789"/>
            <a:ext cx="3909600" cy="222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285F4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Text advertising Sklik/Ads</a:t>
            </a:r>
            <a:endParaRPr sz="800">
              <a:solidFill>
                <a:srgbClr val="4285F4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sp>
        <p:nvSpPr>
          <p:cNvPr id="627" name="Google Shape;627;p115"/>
          <p:cNvSpPr/>
          <p:nvPr/>
        </p:nvSpPr>
        <p:spPr>
          <a:xfrm>
            <a:off x="5421725" y="4813753"/>
            <a:ext cx="2642400" cy="222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D52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D527E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Mailing / SMS</a:t>
            </a:r>
            <a:endParaRPr sz="800">
              <a:solidFill>
                <a:srgbClr val="ED527E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sp>
        <p:nvSpPr>
          <p:cNvPr id="628" name="Google Shape;628;p115"/>
          <p:cNvSpPr/>
          <p:nvPr/>
        </p:nvSpPr>
        <p:spPr>
          <a:xfrm>
            <a:off x="2863325" y="3059702"/>
            <a:ext cx="3351900" cy="222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285F4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Dynamic remarketing Sklik/Ads/FB</a:t>
            </a:r>
            <a:endParaRPr sz="800">
              <a:solidFill>
                <a:srgbClr val="4285F4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sp>
        <p:nvSpPr>
          <p:cNvPr id="629" name="Google Shape;629;p115"/>
          <p:cNvSpPr/>
          <p:nvPr/>
        </p:nvSpPr>
        <p:spPr>
          <a:xfrm>
            <a:off x="2863325" y="2748069"/>
            <a:ext cx="2558400" cy="222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4C0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4C026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Website remarketing Sklik/Ads</a:t>
            </a:r>
            <a:endParaRPr sz="800">
              <a:solidFill>
                <a:srgbClr val="F4C026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sp>
        <p:nvSpPr>
          <p:cNvPr id="630" name="Google Shape;630;p115"/>
          <p:cNvSpPr/>
          <p:nvPr/>
        </p:nvSpPr>
        <p:spPr>
          <a:xfrm>
            <a:off x="1054058" y="2395956"/>
            <a:ext cx="1436400" cy="222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3FB8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3FB875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RTB prospecting</a:t>
            </a:r>
            <a:endParaRPr sz="800">
              <a:solidFill>
                <a:srgbClr val="3FB875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sp>
        <p:nvSpPr>
          <p:cNvPr id="631" name="Google Shape;631;p115"/>
          <p:cNvSpPr/>
          <p:nvPr/>
        </p:nvSpPr>
        <p:spPr>
          <a:xfrm>
            <a:off x="1053933" y="1803310"/>
            <a:ext cx="1436400" cy="222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3FB8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3FB875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YT prospecting</a:t>
            </a:r>
            <a:endParaRPr sz="800">
              <a:solidFill>
                <a:srgbClr val="3FB875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sp>
        <p:nvSpPr>
          <p:cNvPr id="632" name="Google Shape;632;p115"/>
          <p:cNvSpPr/>
          <p:nvPr/>
        </p:nvSpPr>
        <p:spPr>
          <a:xfrm>
            <a:off x="2863325" y="1803310"/>
            <a:ext cx="1945800" cy="222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4C0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4C026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YT remarketing</a:t>
            </a:r>
            <a:endParaRPr sz="800">
              <a:solidFill>
                <a:srgbClr val="F4C026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sp>
        <p:nvSpPr>
          <p:cNvPr id="633" name="Google Shape;633;p115"/>
          <p:cNvSpPr/>
          <p:nvPr/>
        </p:nvSpPr>
        <p:spPr>
          <a:xfrm>
            <a:off x="1053933" y="2096314"/>
            <a:ext cx="1436400" cy="222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3FB8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3FB875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FB reach&amp;frequency</a:t>
            </a:r>
            <a:endParaRPr sz="800">
              <a:solidFill>
                <a:srgbClr val="3FB875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sp>
        <p:nvSpPr>
          <p:cNvPr id="634" name="Google Shape;634;p115"/>
          <p:cNvSpPr/>
          <p:nvPr/>
        </p:nvSpPr>
        <p:spPr>
          <a:xfrm>
            <a:off x="2863325" y="2096308"/>
            <a:ext cx="1945800" cy="222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4C0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4C026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FB remarketing</a:t>
            </a:r>
            <a:endParaRPr sz="800">
              <a:solidFill>
                <a:srgbClr val="F4C026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sp>
        <p:nvSpPr>
          <p:cNvPr id="635" name="Google Shape;635;p115"/>
          <p:cNvSpPr/>
          <p:nvPr/>
        </p:nvSpPr>
        <p:spPr>
          <a:xfrm>
            <a:off x="2863325" y="2445793"/>
            <a:ext cx="1945800" cy="222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4C0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4C026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RTB impression remarketing </a:t>
            </a:r>
            <a:endParaRPr sz="800">
              <a:solidFill>
                <a:srgbClr val="F4C026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sp>
        <p:nvSpPr>
          <p:cNvPr id="636" name="Google Shape;636;p115"/>
          <p:cNvSpPr/>
          <p:nvPr/>
        </p:nvSpPr>
        <p:spPr>
          <a:xfrm>
            <a:off x="1053933" y="2713272"/>
            <a:ext cx="1436400" cy="222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3FB8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3FB875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Přímé nákupy</a:t>
            </a:r>
            <a:endParaRPr sz="800">
              <a:solidFill>
                <a:srgbClr val="3FB875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sp>
        <p:nvSpPr>
          <p:cNvPr id="637" name="Google Shape;637;p115"/>
          <p:cNvSpPr/>
          <p:nvPr/>
        </p:nvSpPr>
        <p:spPr>
          <a:xfrm>
            <a:off x="1053933" y="3018072"/>
            <a:ext cx="1436400" cy="222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3FB8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3FB875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PR články</a:t>
            </a:r>
            <a:endParaRPr sz="800">
              <a:solidFill>
                <a:srgbClr val="3FB875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sp>
        <p:nvSpPr>
          <p:cNvPr id="638" name="Google Shape;638;p115"/>
          <p:cNvSpPr/>
          <p:nvPr/>
        </p:nvSpPr>
        <p:spPr>
          <a:xfrm>
            <a:off x="6549700" y="4528628"/>
            <a:ext cx="1514400" cy="222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D52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D527E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Social media</a:t>
            </a:r>
            <a:endParaRPr sz="800">
              <a:solidFill>
                <a:srgbClr val="ED527E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sp>
        <p:nvSpPr>
          <p:cNvPr id="639" name="Google Shape;639;p115"/>
          <p:cNvSpPr/>
          <p:nvPr/>
        </p:nvSpPr>
        <p:spPr>
          <a:xfrm>
            <a:off x="2863325" y="3364502"/>
            <a:ext cx="3351900" cy="222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285F4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Custom-intent Google Ads</a:t>
            </a:r>
            <a:endParaRPr sz="800">
              <a:solidFill>
                <a:srgbClr val="4285F4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sp>
        <p:nvSpPr>
          <p:cNvPr id="640" name="Google Shape;640;p115"/>
          <p:cNvSpPr/>
          <p:nvPr/>
        </p:nvSpPr>
        <p:spPr>
          <a:xfrm>
            <a:off x="6549700" y="3150410"/>
            <a:ext cx="1514400" cy="222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D52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D527E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Customer match FB/Ads</a:t>
            </a:r>
            <a:endParaRPr sz="800">
              <a:solidFill>
                <a:srgbClr val="ED527E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cxnSp>
        <p:nvCxnSpPr>
          <p:cNvPr id="641" name="Google Shape;641;p115"/>
          <p:cNvCxnSpPr>
            <a:stCxn id="630" idx="3"/>
            <a:endCxn id="635" idx="1"/>
          </p:cNvCxnSpPr>
          <p:nvPr/>
        </p:nvCxnSpPr>
        <p:spPr>
          <a:xfrm>
            <a:off x="2490458" y="2507256"/>
            <a:ext cx="372900" cy="49800"/>
          </a:xfrm>
          <a:prstGeom prst="curvedConnector3">
            <a:avLst>
              <a:gd name="adj1" fmla="val 49996"/>
            </a:avLst>
          </a:prstGeom>
          <a:noFill/>
          <a:ln w="19050" cap="flat" cmpd="sng">
            <a:solidFill>
              <a:srgbClr val="ED527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2" name="Google Shape;642;p115"/>
          <p:cNvCxnSpPr>
            <a:stCxn id="636" idx="3"/>
            <a:endCxn id="635" idx="1"/>
          </p:cNvCxnSpPr>
          <p:nvPr/>
        </p:nvCxnSpPr>
        <p:spPr>
          <a:xfrm rot="10800000" flipH="1">
            <a:off x="2490333" y="2556972"/>
            <a:ext cx="372900" cy="267600"/>
          </a:xfrm>
          <a:prstGeom prst="curvedConnector3">
            <a:avLst>
              <a:gd name="adj1" fmla="val 50012"/>
            </a:avLst>
          </a:prstGeom>
          <a:noFill/>
          <a:ln w="19050" cap="flat" cmpd="sng">
            <a:solidFill>
              <a:srgbClr val="ED527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3" name="Google Shape;643;p115"/>
          <p:cNvCxnSpPr>
            <a:stCxn id="637" idx="3"/>
            <a:endCxn id="635" idx="1"/>
          </p:cNvCxnSpPr>
          <p:nvPr/>
        </p:nvCxnSpPr>
        <p:spPr>
          <a:xfrm rot="10800000" flipH="1">
            <a:off x="2490333" y="2556972"/>
            <a:ext cx="372900" cy="572400"/>
          </a:xfrm>
          <a:prstGeom prst="curvedConnector3">
            <a:avLst>
              <a:gd name="adj1" fmla="val 50012"/>
            </a:avLst>
          </a:prstGeom>
          <a:noFill/>
          <a:ln w="19050" cap="flat" cmpd="sng">
            <a:solidFill>
              <a:srgbClr val="ED527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4" name="Google Shape;644;p115"/>
          <p:cNvCxnSpPr>
            <a:stCxn id="633" idx="3"/>
            <a:endCxn id="634" idx="1"/>
          </p:cNvCxnSpPr>
          <p:nvPr/>
        </p:nvCxnSpPr>
        <p:spPr>
          <a:xfrm>
            <a:off x="2490333" y="2207614"/>
            <a:ext cx="372900" cy="600"/>
          </a:xfrm>
          <a:prstGeom prst="curvedConnector3">
            <a:avLst>
              <a:gd name="adj1" fmla="val 50012"/>
            </a:avLst>
          </a:prstGeom>
          <a:noFill/>
          <a:ln w="19050" cap="flat" cmpd="sng">
            <a:solidFill>
              <a:srgbClr val="ED527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5" name="Google Shape;645;p115"/>
          <p:cNvCxnSpPr>
            <a:stCxn id="631" idx="3"/>
            <a:endCxn id="632" idx="1"/>
          </p:cNvCxnSpPr>
          <p:nvPr/>
        </p:nvCxnSpPr>
        <p:spPr>
          <a:xfrm>
            <a:off x="2490333" y="1914610"/>
            <a:ext cx="372900" cy="600"/>
          </a:xfrm>
          <a:prstGeom prst="curvedConnector3">
            <a:avLst>
              <a:gd name="adj1" fmla="val 50012"/>
            </a:avLst>
          </a:prstGeom>
          <a:noFill/>
          <a:ln w="19050" cap="flat" cmpd="sng">
            <a:solidFill>
              <a:srgbClr val="ED527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6" name="Google Shape;646;p115"/>
          <p:cNvSpPr/>
          <p:nvPr/>
        </p:nvSpPr>
        <p:spPr>
          <a:xfrm>
            <a:off x="2863325" y="4222800"/>
            <a:ext cx="3351900" cy="222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285F4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Zbožové srovnávače</a:t>
            </a:r>
            <a:endParaRPr sz="800">
              <a:solidFill>
                <a:srgbClr val="4285F4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sp>
        <p:nvSpPr>
          <p:cNvPr id="647" name="Google Shape;647;p115"/>
          <p:cNvSpPr/>
          <p:nvPr/>
        </p:nvSpPr>
        <p:spPr>
          <a:xfrm>
            <a:off x="2863325" y="4516002"/>
            <a:ext cx="3351900" cy="222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285F4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Affiliate síť</a:t>
            </a:r>
            <a:endParaRPr sz="800">
              <a:solidFill>
                <a:srgbClr val="4285F4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sp>
        <p:nvSpPr>
          <p:cNvPr id="648" name="Google Shape;648;p115"/>
          <p:cNvSpPr txBox="1"/>
          <p:nvPr/>
        </p:nvSpPr>
        <p:spPr>
          <a:xfrm>
            <a:off x="276900" y="201975"/>
            <a:ext cx="88671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5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Celkový digitální mediální mix</a:t>
            </a:r>
            <a:endParaRPr sz="3000">
              <a:solidFill>
                <a:srgbClr val="00005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000" y="129576"/>
            <a:ext cx="8429597" cy="4741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17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9" name="Google Shape;659;p117"/>
          <p:cNvSpPr/>
          <p:nvPr/>
        </p:nvSpPr>
        <p:spPr>
          <a:xfrm>
            <a:off x="222025" y="4455300"/>
            <a:ext cx="8666100" cy="68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0" name="Google Shape;660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75" y="1022742"/>
            <a:ext cx="8625948" cy="3675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18"/>
          <p:cNvSpPr txBox="1">
            <a:spLocks noGrp="1"/>
          </p:cNvSpPr>
          <p:nvPr>
            <p:ph type="title"/>
          </p:nvPr>
        </p:nvSpPr>
        <p:spPr>
          <a:xfrm>
            <a:off x="291475" y="3042425"/>
            <a:ext cx="8796600" cy="1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Font typeface="Source Sans Pro"/>
              <a:buNone/>
            </a:pPr>
            <a:r>
              <a:rPr lang="en" b="0"/>
              <a:t>Specifika PPC reklamy </a:t>
            </a:r>
            <a:endParaRPr sz="4000" b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20"/>
          <p:cNvSpPr txBox="1"/>
          <p:nvPr/>
        </p:nvSpPr>
        <p:spPr>
          <a:xfrm>
            <a:off x="320095" y="2120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5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Framework STDC</a:t>
            </a:r>
            <a:endParaRPr sz="2400" b="1">
              <a:solidFill>
                <a:srgbClr val="222222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676" name="Google Shape;676;p120"/>
          <p:cNvSpPr/>
          <p:nvPr/>
        </p:nvSpPr>
        <p:spPr>
          <a:xfrm>
            <a:off x="533400" y="2428600"/>
            <a:ext cx="7510800" cy="654000"/>
          </a:xfrm>
          <a:prstGeom prst="rect">
            <a:avLst/>
          </a:prstGeom>
          <a:solidFill>
            <a:srgbClr val="4285F4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120"/>
          <p:cNvSpPr/>
          <p:nvPr/>
        </p:nvSpPr>
        <p:spPr>
          <a:xfrm>
            <a:off x="533400" y="1620250"/>
            <a:ext cx="7510800" cy="654000"/>
          </a:xfrm>
          <a:prstGeom prst="rect">
            <a:avLst/>
          </a:prstGeom>
          <a:solidFill>
            <a:srgbClr val="F4C026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120"/>
          <p:cNvSpPr/>
          <p:nvPr/>
        </p:nvSpPr>
        <p:spPr>
          <a:xfrm>
            <a:off x="533400" y="824975"/>
            <a:ext cx="7510800" cy="654000"/>
          </a:xfrm>
          <a:prstGeom prst="rect">
            <a:avLst/>
          </a:prstGeom>
          <a:solidFill>
            <a:srgbClr val="30B56F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120"/>
          <p:cNvSpPr/>
          <p:nvPr/>
        </p:nvSpPr>
        <p:spPr>
          <a:xfrm>
            <a:off x="533400" y="3236950"/>
            <a:ext cx="7510800" cy="654000"/>
          </a:xfrm>
          <a:prstGeom prst="rect">
            <a:avLst/>
          </a:prstGeom>
          <a:solidFill>
            <a:srgbClr val="ED527E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0" name="Google Shape;680;p120"/>
          <p:cNvGrpSpPr/>
          <p:nvPr/>
        </p:nvGrpSpPr>
        <p:grpSpPr>
          <a:xfrm>
            <a:off x="533417" y="503702"/>
            <a:ext cx="5998480" cy="4315334"/>
            <a:chOff x="3606600" y="535409"/>
            <a:chExt cx="5222882" cy="3757365"/>
          </a:xfrm>
        </p:grpSpPr>
        <p:cxnSp>
          <p:nvCxnSpPr>
            <p:cNvPr id="681" name="Google Shape;681;p120"/>
            <p:cNvCxnSpPr/>
            <p:nvPr/>
          </p:nvCxnSpPr>
          <p:spPr>
            <a:xfrm>
              <a:off x="3606603" y="1438859"/>
              <a:ext cx="1844700" cy="7200"/>
            </a:xfrm>
            <a:prstGeom prst="straightConnector1">
              <a:avLst/>
            </a:prstGeom>
            <a:noFill/>
            <a:ln w="9525" cap="flat" cmpd="sng">
              <a:solidFill>
                <a:srgbClr val="30B56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20"/>
            <p:cNvCxnSpPr/>
            <p:nvPr/>
          </p:nvCxnSpPr>
          <p:spPr>
            <a:xfrm>
              <a:off x="3606603" y="2143764"/>
              <a:ext cx="2117400" cy="300"/>
            </a:xfrm>
            <a:prstGeom prst="straightConnector1">
              <a:avLst/>
            </a:prstGeom>
            <a:noFill/>
            <a:ln w="9525" cap="flat" cmpd="sng">
              <a:solidFill>
                <a:srgbClr val="F4C02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20"/>
            <p:cNvCxnSpPr/>
            <p:nvPr/>
          </p:nvCxnSpPr>
          <p:spPr>
            <a:xfrm>
              <a:off x="3606600" y="2841513"/>
              <a:ext cx="2154300" cy="300"/>
            </a:xfrm>
            <a:prstGeom prst="straightConnector1">
              <a:avLst/>
            </a:prstGeom>
            <a:noFill/>
            <a:ln w="9525" cap="flat" cmpd="sng">
              <a:solidFill>
                <a:srgbClr val="4285F4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20"/>
            <p:cNvCxnSpPr/>
            <p:nvPr/>
          </p:nvCxnSpPr>
          <p:spPr>
            <a:xfrm rot="10800000" flipH="1">
              <a:off x="3606600" y="3548862"/>
              <a:ext cx="2483700" cy="1800"/>
            </a:xfrm>
            <a:prstGeom prst="straightConnector1">
              <a:avLst/>
            </a:prstGeom>
            <a:noFill/>
            <a:ln w="9525" cap="flat" cmpd="sng">
              <a:solidFill>
                <a:srgbClr val="ED527E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685" name="Google Shape;685;p120"/>
            <p:cNvSpPr txBox="1"/>
            <p:nvPr/>
          </p:nvSpPr>
          <p:spPr>
            <a:xfrm>
              <a:off x="3628175" y="929786"/>
              <a:ext cx="21582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30B56F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SEE</a:t>
              </a:r>
              <a:endParaRPr sz="2400">
                <a:solidFill>
                  <a:srgbClr val="30B56F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686" name="Google Shape;686;p120"/>
            <p:cNvSpPr txBox="1"/>
            <p:nvPr/>
          </p:nvSpPr>
          <p:spPr>
            <a:xfrm>
              <a:off x="3628171" y="1616253"/>
              <a:ext cx="19308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4C026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THINK</a:t>
              </a:r>
              <a:endParaRPr sz="2400">
                <a:solidFill>
                  <a:srgbClr val="F4C026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687" name="Google Shape;687;p120"/>
            <p:cNvSpPr txBox="1"/>
            <p:nvPr/>
          </p:nvSpPr>
          <p:spPr>
            <a:xfrm>
              <a:off x="3628171" y="2314128"/>
              <a:ext cx="19308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4285F4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DO</a:t>
              </a:r>
              <a:endParaRPr sz="2400">
                <a:solidFill>
                  <a:srgbClr val="4285F4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688" name="Google Shape;688;p120"/>
            <p:cNvSpPr txBox="1"/>
            <p:nvPr/>
          </p:nvSpPr>
          <p:spPr>
            <a:xfrm>
              <a:off x="3628175" y="3016685"/>
              <a:ext cx="21582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ED527E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CARE</a:t>
              </a:r>
              <a:endParaRPr sz="2400">
                <a:solidFill>
                  <a:srgbClr val="ED527E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grpSp>
          <p:nvGrpSpPr>
            <p:cNvPr id="689" name="Google Shape;689;p120"/>
            <p:cNvGrpSpPr/>
            <p:nvPr/>
          </p:nvGrpSpPr>
          <p:grpSpPr>
            <a:xfrm>
              <a:off x="6442603" y="535409"/>
              <a:ext cx="1238809" cy="604919"/>
              <a:chOff x="4376824" y="376638"/>
              <a:chExt cx="1456052" cy="711000"/>
            </a:xfrm>
          </p:grpSpPr>
          <p:sp>
            <p:nvSpPr>
              <p:cNvPr id="690" name="Google Shape;690;p120"/>
              <p:cNvSpPr/>
              <p:nvPr/>
            </p:nvSpPr>
            <p:spPr>
              <a:xfrm>
                <a:off x="5189676" y="385338"/>
                <a:ext cx="643200" cy="702300"/>
              </a:xfrm>
              <a:prstGeom prst="arc">
                <a:avLst>
                  <a:gd name="adj1" fmla="val 16200000"/>
                  <a:gd name="adj2" fmla="val 21238430"/>
                </a:avLst>
              </a:prstGeom>
              <a:noFill/>
              <a:ln w="9525" cap="flat" cmpd="sng">
                <a:solidFill>
                  <a:srgbClr val="000000"/>
                </a:solidFill>
                <a:prstDash val="dot"/>
                <a:round/>
                <a:headEnd type="none" w="sm" len="sm"/>
                <a:tailEnd type="triangl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691" name="Google Shape;691;p120"/>
              <p:cNvCxnSpPr/>
              <p:nvPr/>
            </p:nvCxnSpPr>
            <p:spPr>
              <a:xfrm rot="10800000">
                <a:off x="4376824" y="376638"/>
                <a:ext cx="1112700" cy="8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692" name="Google Shape;692;p120"/>
            <p:cNvPicPr preferRelativeResize="0"/>
            <p:nvPr/>
          </p:nvPicPr>
          <p:blipFill rotWithShape="1">
            <a:blip r:embed="rId3">
              <a:alphaModFix/>
            </a:blip>
            <a:srcRect t="-5385" r="-3498"/>
            <a:stretch/>
          </p:blipFill>
          <p:spPr>
            <a:xfrm>
              <a:off x="7546238" y="3719333"/>
              <a:ext cx="864026" cy="57344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93" name="Google Shape;693;p120"/>
            <p:cNvGrpSpPr/>
            <p:nvPr/>
          </p:nvGrpSpPr>
          <p:grpSpPr>
            <a:xfrm>
              <a:off x="6791720" y="3693407"/>
              <a:ext cx="2037763" cy="597567"/>
              <a:chOff x="5178851" y="3972151"/>
              <a:chExt cx="2126879" cy="623700"/>
            </a:xfrm>
          </p:grpSpPr>
          <p:sp>
            <p:nvSpPr>
              <p:cNvPr id="694" name="Google Shape;694;p120"/>
              <p:cNvSpPr/>
              <p:nvPr/>
            </p:nvSpPr>
            <p:spPr>
              <a:xfrm rot="10800000">
                <a:off x="5178851" y="3972151"/>
                <a:ext cx="623700" cy="6237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rgbClr val="222222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695" name="Google Shape;695;p120"/>
              <p:cNvCxnSpPr/>
              <p:nvPr/>
            </p:nvCxnSpPr>
            <p:spPr>
              <a:xfrm>
                <a:off x="6824230" y="4595851"/>
                <a:ext cx="481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22222"/>
                </a:solidFill>
                <a:prstDash val="dot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696" name="Google Shape;696;p120"/>
              <p:cNvCxnSpPr/>
              <p:nvPr/>
            </p:nvCxnSpPr>
            <p:spPr>
              <a:xfrm>
                <a:off x="5533580" y="4595851"/>
                <a:ext cx="576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2222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97" name="Google Shape;697;p120"/>
          <p:cNvSpPr/>
          <p:nvPr/>
        </p:nvSpPr>
        <p:spPr>
          <a:xfrm>
            <a:off x="433025" y="1552013"/>
            <a:ext cx="2736900" cy="1611900"/>
          </a:xfrm>
          <a:prstGeom prst="rect">
            <a:avLst/>
          </a:prstGeom>
          <a:noFill/>
          <a:ln w="28575" cap="flat" cmpd="sng">
            <a:solidFill>
              <a:srgbClr val="30B6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121"/>
          <p:cNvSpPr txBox="1">
            <a:spLocks noGrp="1"/>
          </p:cNvSpPr>
          <p:nvPr>
            <p:ph type="title"/>
          </p:nvPr>
        </p:nvSpPr>
        <p:spPr>
          <a:xfrm>
            <a:off x="928975" y="1639950"/>
            <a:ext cx="7332000" cy="1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Font typeface="Source Sans Pro"/>
              <a:buNone/>
            </a:pPr>
            <a:r>
              <a:rPr lang="en" b="0"/>
              <a:t>Víte, jaký je rozdíl mezi klíčovým slovem a vyhledávacím dotazem?</a:t>
            </a:r>
            <a:endParaRPr sz="4000" b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22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>
              <a:solidFill>
                <a:srgbClr val="00005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08" name="Google Shape;708;p122"/>
          <p:cNvSpPr txBox="1"/>
          <p:nvPr/>
        </p:nvSpPr>
        <p:spPr>
          <a:xfrm>
            <a:off x="151075" y="1035100"/>
            <a:ext cx="4440600" cy="25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000050"/>
              </a:buClr>
              <a:buSzPts val="1400"/>
              <a:buFont typeface="Poppins"/>
              <a:buChar char="●"/>
            </a:pPr>
            <a:r>
              <a:rPr lang="en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Cílíme na základě </a:t>
            </a:r>
            <a:r>
              <a:rPr lang="en" b="1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klíčových slov</a:t>
            </a:r>
            <a:endParaRPr b="1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50"/>
              </a:buClr>
              <a:buSzPts val="1400"/>
              <a:buFont typeface="Poppins"/>
              <a:buChar char="●"/>
            </a:pPr>
            <a:r>
              <a:rPr lang="en" b="1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Až 4 reklamy</a:t>
            </a:r>
            <a:r>
              <a:rPr lang="en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 se zobrazující nad organickými výsledky</a:t>
            </a:r>
            <a:endParaRPr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50"/>
              </a:buClr>
              <a:buSzPts val="1400"/>
              <a:buFont typeface="Poppins"/>
              <a:buChar char="●"/>
            </a:pPr>
            <a:r>
              <a:rPr lang="en" b="1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Nejrelevantnější možnost zacílení</a:t>
            </a:r>
            <a:r>
              <a:rPr lang="en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 na zákazníka, který hledá konkrétní výraz díky zvolení správných klíčových slov</a:t>
            </a:r>
            <a:endParaRPr sz="1600" b="1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None/>
            </a:pPr>
            <a:endParaRPr sz="1600" b="1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pic>
        <p:nvPicPr>
          <p:cNvPr id="709" name="Google Shape;709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1925" y="949637"/>
            <a:ext cx="4279924" cy="39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6861" y="1618862"/>
            <a:ext cx="2610053" cy="820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3833" y="2710546"/>
            <a:ext cx="3896101" cy="14833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2" name="Google Shape;712;p122"/>
          <p:cNvCxnSpPr>
            <a:stCxn id="709" idx="2"/>
            <a:endCxn id="710" idx="0"/>
          </p:cNvCxnSpPr>
          <p:nvPr/>
        </p:nvCxnSpPr>
        <p:spPr>
          <a:xfrm>
            <a:off x="6841887" y="1347370"/>
            <a:ext cx="0" cy="271500"/>
          </a:xfrm>
          <a:prstGeom prst="straightConnector1">
            <a:avLst/>
          </a:prstGeom>
          <a:noFill/>
          <a:ln w="9525" cap="flat" cmpd="sng">
            <a:solidFill>
              <a:srgbClr val="53585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3" name="Google Shape;713;p122"/>
          <p:cNvCxnSpPr>
            <a:stCxn id="710" idx="2"/>
            <a:endCxn id="711" idx="0"/>
          </p:cNvCxnSpPr>
          <p:nvPr/>
        </p:nvCxnSpPr>
        <p:spPr>
          <a:xfrm>
            <a:off x="6841887" y="2439051"/>
            <a:ext cx="0" cy="271500"/>
          </a:xfrm>
          <a:prstGeom prst="straightConnector1">
            <a:avLst/>
          </a:prstGeom>
          <a:noFill/>
          <a:ln w="9525" cap="flat" cmpd="sng">
            <a:solidFill>
              <a:srgbClr val="53585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23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endParaRPr/>
          </a:p>
        </p:txBody>
      </p:sp>
      <p:sp>
        <p:nvSpPr>
          <p:cNvPr id="719" name="Google Shape;719;p123"/>
          <p:cNvSpPr txBox="1">
            <a:spLocks noGrp="1"/>
          </p:cNvSpPr>
          <p:nvPr>
            <p:ph type="body" idx="4294967295"/>
          </p:nvPr>
        </p:nvSpPr>
        <p:spPr>
          <a:xfrm>
            <a:off x="758600" y="963525"/>
            <a:ext cx="7922700" cy="3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914400" marR="0" lvl="1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marL="1371600" marR="0" lvl="2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marL="2286000" marR="0" lvl="4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marL="2743200" marR="0" lvl="5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marL="3200400" marR="0" lvl="6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marL="3657600" marR="0" lvl="7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marL="4114800" marR="0" lvl="8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>
            <a:pPr marL="457200" lvl="0" indent="-2286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1200"/>
              <a:buNone/>
            </a:pPr>
            <a:endParaRPr sz="1400"/>
          </a:p>
        </p:txBody>
      </p:sp>
      <p:pic>
        <p:nvPicPr>
          <p:cNvPr id="720" name="Google Shape;720;p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775" y="1130250"/>
            <a:ext cx="5224124" cy="249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059582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Zkratka STDC je z anglických slov </a:t>
            </a:r>
            <a:r>
              <a:rPr lang="cs-CZ" sz="2200" dirty="0" err="1">
                <a:solidFill>
                  <a:srgbClr val="002060"/>
                </a:solidFill>
              </a:rPr>
              <a:t>See</a:t>
            </a:r>
            <a:r>
              <a:rPr lang="cs-CZ" sz="2200" dirty="0">
                <a:solidFill>
                  <a:srgbClr val="002060"/>
                </a:solidFill>
              </a:rPr>
              <a:t> (vidět), </a:t>
            </a:r>
            <a:r>
              <a:rPr lang="cs-CZ" sz="2200" dirty="0" err="1">
                <a:solidFill>
                  <a:srgbClr val="002060"/>
                </a:solidFill>
              </a:rPr>
              <a:t>Think</a:t>
            </a:r>
            <a:r>
              <a:rPr lang="cs-CZ" sz="2200" dirty="0">
                <a:solidFill>
                  <a:srgbClr val="002060"/>
                </a:solidFill>
              </a:rPr>
              <a:t> (myslet), Do (udělat), Care (pečovat). Jedná se o čtyři rozdílné fáze nákupního cyklu. Model STDC popsal </a:t>
            </a:r>
            <a:r>
              <a:rPr lang="cs-CZ" sz="2200" dirty="0" err="1">
                <a:solidFill>
                  <a:srgbClr val="002060"/>
                </a:solidFill>
              </a:rPr>
              <a:t>Avinash</a:t>
            </a:r>
            <a:r>
              <a:rPr lang="cs-CZ" sz="2200" dirty="0">
                <a:solidFill>
                  <a:srgbClr val="002060"/>
                </a:solidFill>
              </a:rPr>
              <a:t> </a:t>
            </a:r>
            <a:r>
              <a:rPr lang="cs-CZ" sz="2200" dirty="0" err="1">
                <a:solidFill>
                  <a:srgbClr val="002060"/>
                </a:solidFill>
              </a:rPr>
              <a:t>Kaushik</a:t>
            </a:r>
            <a:r>
              <a:rPr lang="cs-CZ" sz="2200" dirty="0">
                <a:solidFill>
                  <a:srgbClr val="002060"/>
                </a:solidFill>
              </a:rPr>
              <a:t>, </a:t>
            </a:r>
            <a:r>
              <a:rPr lang="cs-CZ" sz="2200" dirty="0" err="1">
                <a:solidFill>
                  <a:srgbClr val="002060"/>
                </a:solidFill>
              </a:rPr>
              <a:t>marketer</a:t>
            </a:r>
            <a:r>
              <a:rPr lang="cs-CZ" sz="2200" dirty="0">
                <a:solidFill>
                  <a:srgbClr val="002060"/>
                </a:solidFill>
              </a:rPr>
              <a:t> společnosti Google.</a:t>
            </a:r>
            <a:endParaRPr lang="cs-CZ" alt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2 STDC model</a:t>
            </a:r>
          </a:p>
        </p:txBody>
      </p:sp>
      <p:pic>
        <p:nvPicPr>
          <p:cNvPr id="4" name="Obrázek 3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B2EE16F2-EDE5-6609-ED22-EAC73FD2C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9701"/>
            <a:ext cx="9144000" cy="285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7210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24"/>
          <p:cNvSpPr txBox="1"/>
          <p:nvPr/>
        </p:nvSpPr>
        <p:spPr>
          <a:xfrm>
            <a:off x="276826" y="308175"/>
            <a:ext cx="4162500" cy="14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3000">
                <a:solidFill>
                  <a:srgbClr val="00005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Data = informace</a:t>
            </a:r>
            <a:endParaRPr sz="3000">
              <a:solidFill>
                <a:srgbClr val="00005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26" name="Google Shape;726;p124"/>
          <p:cNvSpPr txBox="1"/>
          <p:nvPr/>
        </p:nvSpPr>
        <p:spPr>
          <a:xfrm>
            <a:off x="221950" y="1097200"/>
            <a:ext cx="3625800" cy="3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000050"/>
              </a:buClr>
              <a:buSzPts val="1200"/>
              <a:buFont typeface="Poppins"/>
              <a:buChar char="●"/>
            </a:pPr>
            <a:r>
              <a:rPr lang="en" sz="1200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Zjistíme, </a:t>
            </a:r>
            <a:r>
              <a:rPr lang="en" sz="1200" b="1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co lidi vyhledávají </a:t>
            </a:r>
            <a:br>
              <a:rPr lang="en" sz="1200" b="1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200" b="1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a v jakém objemu </a:t>
            </a:r>
            <a:endParaRPr sz="1200" b="1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50"/>
              </a:buClr>
              <a:buSzPts val="1200"/>
              <a:buFont typeface="Poppins"/>
              <a:buChar char="●"/>
            </a:pPr>
            <a:r>
              <a:rPr lang="en" sz="1200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Jaký je </a:t>
            </a:r>
            <a:r>
              <a:rPr lang="en" sz="1200" b="1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trend a sezónost </a:t>
            </a:r>
            <a:endParaRPr sz="1200" b="1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50"/>
              </a:buClr>
              <a:buSzPts val="1200"/>
              <a:buFont typeface="Poppins"/>
              <a:buChar char="●"/>
            </a:pPr>
            <a:r>
              <a:rPr lang="en" sz="1200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Odhad, </a:t>
            </a:r>
            <a:r>
              <a:rPr lang="en" sz="1200" b="1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kolik</a:t>
            </a:r>
            <a:r>
              <a:rPr lang="en" sz="1200">
                <a:solidFill>
                  <a:srgbClr val="000050"/>
                </a:solidFill>
                <a:latin typeface="Poppins"/>
                <a:ea typeface="Poppins"/>
                <a:cs typeface="Poppins"/>
                <a:sym typeface="Poppins"/>
              </a:rPr>
              <a:t> nás inzerce bude stát </a:t>
            </a:r>
            <a:endParaRPr sz="1600" b="1">
              <a:solidFill>
                <a:srgbClr val="000000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0" lvl="0" indent="0" algn="l" rtl="0">
              <a:lnSpc>
                <a:spcPct val="1625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600">
              <a:solidFill>
                <a:srgbClr val="4C4C4C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sz="1600">
              <a:solidFill>
                <a:srgbClr val="000000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pic>
        <p:nvPicPr>
          <p:cNvPr id="727" name="Google Shape;727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6450" y="484400"/>
            <a:ext cx="4678000" cy="20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6450" y="2561502"/>
            <a:ext cx="4678000" cy="2001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25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endParaRPr/>
          </a:p>
        </p:txBody>
      </p:sp>
      <p:sp>
        <p:nvSpPr>
          <p:cNvPr id="734" name="Google Shape;734;p125"/>
          <p:cNvSpPr txBox="1">
            <a:spLocks noGrp="1"/>
          </p:cNvSpPr>
          <p:nvPr>
            <p:ph type="body" idx="4294967295"/>
          </p:nvPr>
        </p:nvSpPr>
        <p:spPr>
          <a:xfrm>
            <a:off x="758600" y="963525"/>
            <a:ext cx="7922700" cy="3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914400" marR="0" lvl="1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marL="1371600" marR="0" lvl="2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marL="2286000" marR="0" lvl="4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marL="2743200" marR="0" lvl="5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marL="3200400" marR="0" lvl="6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marL="3657600" marR="0" lvl="7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marL="4114800" marR="0" lvl="8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>
            <a:pPr marL="457200" lvl="0" indent="-2286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1200"/>
              <a:buNone/>
            </a:pPr>
            <a:endParaRPr sz="1600"/>
          </a:p>
        </p:txBody>
      </p:sp>
      <p:pic>
        <p:nvPicPr>
          <p:cNvPr id="735" name="Google Shape;735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050" y="644325"/>
            <a:ext cx="4943575" cy="367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26"/>
          <p:cNvSpPr txBox="1"/>
          <p:nvPr/>
        </p:nvSpPr>
        <p:spPr>
          <a:xfrm>
            <a:off x="235750" y="206700"/>
            <a:ext cx="8587800" cy="7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rPr lang="en" sz="3000">
                <a:solidFill>
                  <a:srgbClr val="00005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Důležitost vstupů</a:t>
            </a:r>
            <a:endParaRPr sz="1000" b="1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1" name="Google Shape;741;p126"/>
          <p:cNvSpPr txBox="1"/>
          <p:nvPr/>
        </p:nvSpPr>
        <p:spPr>
          <a:xfrm>
            <a:off x="3806850" y="2449000"/>
            <a:ext cx="878700" cy="7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rPr lang="en" sz="3000">
                <a:solidFill>
                  <a:srgbClr val="00005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VS</a:t>
            </a:r>
            <a:endParaRPr sz="1000" b="1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42" name="Google Shape;742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575" y="1689025"/>
            <a:ext cx="3241900" cy="229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5550" y="2307996"/>
            <a:ext cx="3421500" cy="86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27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endParaRPr sz="2300"/>
          </a:p>
        </p:txBody>
      </p:sp>
      <p:pic>
        <p:nvPicPr>
          <p:cNvPr id="749" name="Google Shape;749;p127" descr="Obsah obrázku text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7858" y="1272988"/>
            <a:ext cx="4905372" cy="25725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0" name="Google Shape;750;p127"/>
          <p:cNvCxnSpPr>
            <a:endCxn id="749" idx="1"/>
          </p:cNvCxnSpPr>
          <p:nvPr/>
        </p:nvCxnSpPr>
        <p:spPr>
          <a:xfrm>
            <a:off x="2050758" y="2559250"/>
            <a:ext cx="437100" cy="0"/>
          </a:xfrm>
          <a:prstGeom prst="straightConnector1">
            <a:avLst/>
          </a:prstGeom>
          <a:noFill/>
          <a:ln w="9525" cap="flat" cmpd="sng">
            <a:solidFill>
              <a:srgbClr val="0062B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51" name="Google Shape;751;p127"/>
          <p:cNvCxnSpPr/>
          <p:nvPr/>
        </p:nvCxnSpPr>
        <p:spPr>
          <a:xfrm rot="10800000" flipH="1">
            <a:off x="1754841" y="3431276"/>
            <a:ext cx="1378200" cy="181500"/>
          </a:xfrm>
          <a:prstGeom prst="straightConnector1">
            <a:avLst/>
          </a:prstGeom>
          <a:noFill/>
          <a:ln w="9525" cap="flat" cmpd="sng">
            <a:solidFill>
              <a:srgbClr val="0062B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52" name="Google Shape;752;p127"/>
          <p:cNvCxnSpPr/>
          <p:nvPr/>
        </p:nvCxnSpPr>
        <p:spPr>
          <a:xfrm rot="10800000">
            <a:off x="3133112" y="3845559"/>
            <a:ext cx="813600" cy="305100"/>
          </a:xfrm>
          <a:prstGeom prst="straightConnector1">
            <a:avLst/>
          </a:prstGeom>
          <a:noFill/>
          <a:ln w="9525" cap="flat" cmpd="sng">
            <a:solidFill>
              <a:srgbClr val="0062B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53" name="Google Shape;753;p127"/>
          <p:cNvCxnSpPr/>
          <p:nvPr/>
        </p:nvCxnSpPr>
        <p:spPr>
          <a:xfrm flipH="1">
            <a:off x="5009171" y="2872060"/>
            <a:ext cx="1526100" cy="27900"/>
          </a:xfrm>
          <a:prstGeom prst="straightConnector1">
            <a:avLst/>
          </a:prstGeom>
          <a:noFill/>
          <a:ln w="9525" cap="flat" cmpd="sng">
            <a:solidFill>
              <a:srgbClr val="0062B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54" name="Google Shape;754;p127"/>
          <p:cNvCxnSpPr/>
          <p:nvPr/>
        </p:nvCxnSpPr>
        <p:spPr>
          <a:xfrm rot="10800000">
            <a:off x="4940594" y="2328582"/>
            <a:ext cx="801300" cy="0"/>
          </a:xfrm>
          <a:prstGeom prst="straightConnector1">
            <a:avLst/>
          </a:prstGeom>
          <a:noFill/>
          <a:ln w="9525" cap="flat" cmpd="sng">
            <a:solidFill>
              <a:srgbClr val="0062B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55" name="Google Shape;755;p127"/>
          <p:cNvCxnSpPr/>
          <p:nvPr/>
        </p:nvCxnSpPr>
        <p:spPr>
          <a:xfrm flipH="1">
            <a:off x="7315113" y="1588994"/>
            <a:ext cx="289200" cy="336300"/>
          </a:xfrm>
          <a:prstGeom prst="straightConnector1">
            <a:avLst/>
          </a:prstGeom>
          <a:noFill/>
          <a:ln w="9525" cap="flat" cmpd="sng">
            <a:solidFill>
              <a:srgbClr val="0062B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56" name="Google Shape;756;p127"/>
          <p:cNvSpPr txBox="1"/>
          <p:nvPr/>
        </p:nvSpPr>
        <p:spPr>
          <a:xfrm>
            <a:off x="477371" y="2328582"/>
            <a:ext cx="1492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Rozšíření o lokalitu</a:t>
            </a:r>
            <a:endParaRPr/>
          </a:p>
        </p:txBody>
      </p:sp>
      <p:sp>
        <p:nvSpPr>
          <p:cNvPr id="757" name="Google Shape;757;p127"/>
          <p:cNvSpPr txBox="1"/>
          <p:nvPr/>
        </p:nvSpPr>
        <p:spPr>
          <a:xfrm>
            <a:off x="276824" y="3431241"/>
            <a:ext cx="1492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Zvýraznění KWS</a:t>
            </a:r>
            <a:endParaRPr/>
          </a:p>
        </p:txBody>
      </p:sp>
      <p:sp>
        <p:nvSpPr>
          <p:cNvPr id="758" name="Google Shape;758;p127"/>
          <p:cNvSpPr txBox="1"/>
          <p:nvPr/>
        </p:nvSpPr>
        <p:spPr>
          <a:xfrm>
            <a:off x="3848794" y="3889049"/>
            <a:ext cx="1492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Rozšíření o hodnocení</a:t>
            </a:r>
            <a:endParaRPr/>
          </a:p>
        </p:txBody>
      </p:sp>
      <p:sp>
        <p:nvSpPr>
          <p:cNvPr id="759" name="Google Shape;759;p127"/>
          <p:cNvSpPr txBox="1"/>
          <p:nvPr/>
        </p:nvSpPr>
        <p:spPr>
          <a:xfrm>
            <a:off x="6337789" y="2610450"/>
            <a:ext cx="1492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Rozšíření o volání</a:t>
            </a:r>
            <a:endParaRPr/>
          </a:p>
        </p:txBody>
      </p:sp>
      <p:sp>
        <p:nvSpPr>
          <p:cNvPr id="760" name="Google Shape;760;p127"/>
          <p:cNvSpPr txBox="1"/>
          <p:nvPr/>
        </p:nvSpPr>
        <p:spPr>
          <a:xfrm>
            <a:off x="5600701" y="2185131"/>
            <a:ext cx="231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Rozšíření o podstránky</a:t>
            </a:r>
            <a:endParaRPr/>
          </a:p>
        </p:txBody>
      </p:sp>
      <p:sp>
        <p:nvSpPr>
          <p:cNvPr id="761" name="Google Shape;761;p127"/>
          <p:cNvSpPr txBox="1"/>
          <p:nvPr/>
        </p:nvSpPr>
        <p:spPr>
          <a:xfrm>
            <a:off x="7424348" y="774952"/>
            <a:ext cx="1492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Rozšíření o popisky, strukturované úryvky</a:t>
            </a:r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29"/>
          <p:cNvSpPr txBox="1">
            <a:spLocks noGrp="1"/>
          </p:cNvSpPr>
          <p:nvPr>
            <p:ph type="title"/>
          </p:nvPr>
        </p:nvSpPr>
        <p:spPr>
          <a:xfrm>
            <a:off x="291475" y="3069125"/>
            <a:ext cx="4817700" cy="1863600"/>
          </a:xfrm>
          <a:prstGeom prst="rect">
            <a:avLst/>
          </a:prstGeom>
        </p:spPr>
        <p:txBody>
          <a:bodyPr spcFirstLastPara="1" wrap="square" lIns="58925" tIns="58925" rIns="58925" bIns="589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Shopping</a:t>
            </a:r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30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endParaRPr sz="3000" b="0">
              <a:solidFill>
                <a:srgbClr val="00005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77" name="Google Shape;777;p130"/>
          <p:cNvSpPr txBox="1">
            <a:spLocks noGrp="1"/>
          </p:cNvSpPr>
          <p:nvPr>
            <p:ph type="body" idx="4294967295"/>
          </p:nvPr>
        </p:nvSpPr>
        <p:spPr>
          <a:xfrm>
            <a:off x="758600" y="963525"/>
            <a:ext cx="7922700" cy="3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914400" marR="0" lvl="1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marL="1371600" marR="0" lvl="2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marL="2286000" marR="0" lvl="4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marL="2743200" marR="0" lvl="5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marL="3200400" marR="0" lvl="6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marL="3657600" marR="0" lvl="7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marL="4114800" marR="0" lvl="8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>
            <a:pPr marL="457200" lvl="0" indent="-2286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1200"/>
              <a:buNone/>
            </a:pPr>
            <a:endParaRPr sz="1600"/>
          </a:p>
        </p:txBody>
      </p:sp>
      <p:pic>
        <p:nvPicPr>
          <p:cNvPr id="778" name="Google Shape;778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7675" y="1251225"/>
            <a:ext cx="4957875" cy="315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31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endParaRPr sz="3000" b="0">
              <a:solidFill>
                <a:srgbClr val="00005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84" name="Google Shape;784;p131"/>
          <p:cNvSpPr txBox="1">
            <a:spLocks noGrp="1"/>
          </p:cNvSpPr>
          <p:nvPr>
            <p:ph type="body" idx="4294967295"/>
          </p:nvPr>
        </p:nvSpPr>
        <p:spPr>
          <a:xfrm>
            <a:off x="758600" y="963525"/>
            <a:ext cx="7922700" cy="3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914400" marR="0" lvl="1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marL="1371600" marR="0" lvl="2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marL="2286000" marR="0" lvl="4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marL="2743200" marR="0" lvl="5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marL="3200400" marR="0" lvl="6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marL="3657600" marR="0" lvl="7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marL="4114800" marR="0" lvl="8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>
            <a:pPr marL="457200" lvl="0" indent="-22860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200"/>
              <a:buNone/>
            </a:pPr>
            <a:endParaRPr sz="1600"/>
          </a:p>
        </p:txBody>
      </p:sp>
      <p:pic>
        <p:nvPicPr>
          <p:cNvPr id="785" name="Google Shape;785;p131"/>
          <p:cNvPicPr preferRelativeResize="0"/>
          <p:nvPr/>
        </p:nvPicPr>
        <p:blipFill rotWithShape="1">
          <a:blip r:embed="rId3">
            <a:alphaModFix/>
          </a:blip>
          <a:srcRect t="2229"/>
          <a:stretch/>
        </p:blipFill>
        <p:spPr>
          <a:xfrm>
            <a:off x="4108125" y="773312"/>
            <a:ext cx="4943701" cy="1737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5925" y="2609472"/>
            <a:ext cx="4848099" cy="1376753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131"/>
          <p:cNvSpPr/>
          <p:nvPr/>
        </p:nvSpPr>
        <p:spPr>
          <a:xfrm>
            <a:off x="5449275" y="3233950"/>
            <a:ext cx="788100" cy="119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32"/>
          <p:cNvSpPr txBox="1">
            <a:spLocks noGrp="1"/>
          </p:cNvSpPr>
          <p:nvPr>
            <p:ph type="title"/>
          </p:nvPr>
        </p:nvSpPr>
        <p:spPr>
          <a:xfrm>
            <a:off x="291475" y="3069125"/>
            <a:ext cx="4817700" cy="1863600"/>
          </a:xfrm>
          <a:prstGeom prst="rect">
            <a:avLst/>
          </a:prstGeom>
        </p:spPr>
        <p:txBody>
          <a:bodyPr spcFirstLastPara="1" wrap="square" lIns="58925" tIns="58925" rIns="58925" bIns="589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Reklama v obsahové síti</a:t>
            </a:r>
            <a:endParaRPr b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33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b="0">
              <a:solidFill>
                <a:srgbClr val="00005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98" name="Google Shape;798;p133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>
              <a:solidFill>
                <a:srgbClr val="00005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99" name="Google Shape;799;p133"/>
          <p:cNvSpPr txBox="1">
            <a:spLocks noGrp="1"/>
          </p:cNvSpPr>
          <p:nvPr>
            <p:ph type="body" idx="4294967295"/>
          </p:nvPr>
        </p:nvSpPr>
        <p:spPr>
          <a:xfrm>
            <a:off x="758600" y="963525"/>
            <a:ext cx="7922700" cy="3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914400" marR="0" lvl="1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marL="1371600" marR="0" lvl="2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marL="2286000" marR="0" lvl="4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marL="2743200" marR="0" lvl="5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marL="3200400" marR="0" lvl="6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marL="3657600" marR="0" lvl="7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marL="4114800" marR="0" lvl="8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>
            <a:pPr marL="45720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00" name="Google Shape;800;p133"/>
          <p:cNvSpPr txBox="1">
            <a:spLocks noGrp="1"/>
          </p:cNvSpPr>
          <p:nvPr>
            <p:ph type="body" idx="4294967295"/>
          </p:nvPr>
        </p:nvSpPr>
        <p:spPr>
          <a:xfrm>
            <a:off x="758600" y="963525"/>
            <a:ext cx="7922700" cy="3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914400" marR="0" lvl="1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marL="1371600" marR="0" lvl="2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marL="2286000" marR="0" lvl="4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marL="2743200" marR="0" lvl="5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marL="3200400" marR="0" lvl="6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marL="3657600" marR="0" lvl="7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marL="4114800" marR="0" lvl="8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>
            <a:pPr marL="45720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01" name="Google Shape;801;p133"/>
          <p:cNvSpPr txBox="1"/>
          <p:nvPr/>
        </p:nvSpPr>
        <p:spPr>
          <a:xfrm>
            <a:off x="293970" y="977594"/>
            <a:ext cx="2478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C234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SEE</a:t>
            </a:r>
            <a:endParaRPr sz="1100">
              <a:solidFill>
                <a:srgbClr val="0C234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02" name="Google Shape;802;p133"/>
          <p:cNvSpPr txBox="1"/>
          <p:nvPr/>
        </p:nvSpPr>
        <p:spPr>
          <a:xfrm>
            <a:off x="218470" y="3854046"/>
            <a:ext cx="2478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C2340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CARE</a:t>
            </a:r>
            <a:endParaRPr sz="1100">
              <a:solidFill>
                <a:srgbClr val="0C2340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cxnSp>
        <p:nvCxnSpPr>
          <p:cNvPr id="803" name="Google Shape;803;p133"/>
          <p:cNvCxnSpPr/>
          <p:nvPr/>
        </p:nvCxnSpPr>
        <p:spPr>
          <a:xfrm>
            <a:off x="547450" y="1378325"/>
            <a:ext cx="0" cy="233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34"/>
          <p:cNvSpPr txBox="1"/>
          <p:nvPr/>
        </p:nvSpPr>
        <p:spPr>
          <a:xfrm>
            <a:off x="479770" y="169655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5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Framework STDC</a:t>
            </a:r>
            <a:endParaRPr sz="2400" b="1">
              <a:solidFill>
                <a:srgbClr val="222222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809" name="Google Shape;809;p134"/>
          <p:cNvSpPr/>
          <p:nvPr/>
        </p:nvSpPr>
        <p:spPr>
          <a:xfrm>
            <a:off x="533400" y="2428600"/>
            <a:ext cx="7510800" cy="654000"/>
          </a:xfrm>
          <a:prstGeom prst="rect">
            <a:avLst/>
          </a:prstGeom>
          <a:solidFill>
            <a:srgbClr val="4285F4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134"/>
          <p:cNvSpPr/>
          <p:nvPr/>
        </p:nvSpPr>
        <p:spPr>
          <a:xfrm>
            <a:off x="533400" y="1620250"/>
            <a:ext cx="7510800" cy="654000"/>
          </a:xfrm>
          <a:prstGeom prst="rect">
            <a:avLst/>
          </a:prstGeom>
          <a:solidFill>
            <a:srgbClr val="F4C026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134"/>
          <p:cNvSpPr/>
          <p:nvPr/>
        </p:nvSpPr>
        <p:spPr>
          <a:xfrm>
            <a:off x="533400" y="824975"/>
            <a:ext cx="7510800" cy="654000"/>
          </a:xfrm>
          <a:prstGeom prst="rect">
            <a:avLst/>
          </a:prstGeom>
          <a:solidFill>
            <a:srgbClr val="30B56F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134"/>
          <p:cNvSpPr/>
          <p:nvPr/>
        </p:nvSpPr>
        <p:spPr>
          <a:xfrm>
            <a:off x="533400" y="3236950"/>
            <a:ext cx="7510800" cy="654000"/>
          </a:xfrm>
          <a:prstGeom prst="rect">
            <a:avLst/>
          </a:prstGeom>
          <a:solidFill>
            <a:srgbClr val="ED527E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3" name="Google Shape;813;p134"/>
          <p:cNvGrpSpPr/>
          <p:nvPr/>
        </p:nvGrpSpPr>
        <p:grpSpPr>
          <a:xfrm>
            <a:off x="533417" y="443702"/>
            <a:ext cx="5998480" cy="4375334"/>
            <a:chOff x="3606600" y="483167"/>
            <a:chExt cx="5222882" cy="3809607"/>
          </a:xfrm>
        </p:grpSpPr>
        <p:cxnSp>
          <p:nvCxnSpPr>
            <p:cNvPr id="814" name="Google Shape;814;p134"/>
            <p:cNvCxnSpPr/>
            <p:nvPr/>
          </p:nvCxnSpPr>
          <p:spPr>
            <a:xfrm>
              <a:off x="3606603" y="1438859"/>
              <a:ext cx="1844700" cy="7200"/>
            </a:xfrm>
            <a:prstGeom prst="straightConnector1">
              <a:avLst/>
            </a:prstGeom>
            <a:noFill/>
            <a:ln w="9525" cap="flat" cmpd="sng">
              <a:solidFill>
                <a:srgbClr val="30B56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34"/>
            <p:cNvCxnSpPr/>
            <p:nvPr/>
          </p:nvCxnSpPr>
          <p:spPr>
            <a:xfrm>
              <a:off x="3606603" y="2143764"/>
              <a:ext cx="2117400" cy="300"/>
            </a:xfrm>
            <a:prstGeom prst="straightConnector1">
              <a:avLst/>
            </a:prstGeom>
            <a:noFill/>
            <a:ln w="9525" cap="flat" cmpd="sng">
              <a:solidFill>
                <a:srgbClr val="F4C02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34"/>
            <p:cNvCxnSpPr/>
            <p:nvPr/>
          </p:nvCxnSpPr>
          <p:spPr>
            <a:xfrm>
              <a:off x="3606600" y="2841513"/>
              <a:ext cx="2154300" cy="300"/>
            </a:xfrm>
            <a:prstGeom prst="straightConnector1">
              <a:avLst/>
            </a:prstGeom>
            <a:noFill/>
            <a:ln w="9525" cap="flat" cmpd="sng">
              <a:solidFill>
                <a:srgbClr val="4285F4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34"/>
            <p:cNvCxnSpPr/>
            <p:nvPr/>
          </p:nvCxnSpPr>
          <p:spPr>
            <a:xfrm rot="10800000" flipH="1">
              <a:off x="3606600" y="3548862"/>
              <a:ext cx="2483700" cy="1800"/>
            </a:xfrm>
            <a:prstGeom prst="straightConnector1">
              <a:avLst/>
            </a:prstGeom>
            <a:noFill/>
            <a:ln w="9525" cap="flat" cmpd="sng">
              <a:solidFill>
                <a:srgbClr val="ED527E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818" name="Google Shape;818;p134"/>
            <p:cNvSpPr txBox="1"/>
            <p:nvPr/>
          </p:nvSpPr>
          <p:spPr>
            <a:xfrm>
              <a:off x="3628175" y="929786"/>
              <a:ext cx="21582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30B56F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SEE</a:t>
              </a:r>
              <a:endParaRPr sz="2400">
                <a:solidFill>
                  <a:srgbClr val="30B56F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819" name="Google Shape;819;p134"/>
            <p:cNvSpPr txBox="1"/>
            <p:nvPr/>
          </p:nvSpPr>
          <p:spPr>
            <a:xfrm>
              <a:off x="3628171" y="1616253"/>
              <a:ext cx="19308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4C026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THINK</a:t>
              </a:r>
              <a:endParaRPr sz="2400">
                <a:solidFill>
                  <a:srgbClr val="F4C026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820" name="Google Shape;820;p134"/>
            <p:cNvSpPr txBox="1"/>
            <p:nvPr/>
          </p:nvSpPr>
          <p:spPr>
            <a:xfrm>
              <a:off x="3628171" y="2314128"/>
              <a:ext cx="19308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4285F4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DO</a:t>
              </a:r>
              <a:endParaRPr sz="2400">
                <a:solidFill>
                  <a:srgbClr val="4285F4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821" name="Google Shape;821;p134"/>
            <p:cNvSpPr txBox="1"/>
            <p:nvPr/>
          </p:nvSpPr>
          <p:spPr>
            <a:xfrm>
              <a:off x="3628175" y="3016685"/>
              <a:ext cx="21582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ED527E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CARE</a:t>
              </a:r>
              <a:endParaRPr sz="2400">
                <a:solidFill>
                  <a:srgbClr val="ED527E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grpSp>
          <p:nvGrpSpPr>
            <p:cNvPr id="822" name="Google Shape;822;p134"/>
            <p:cNvGrpSpPr/>
            <p:nvPr/>
          </p:nvGrpSpPr>
          <p:grpSpPr>
            <a:xfrm>
              <a:off x="7110779" y="483167"/>
              <a:ext cx="1213711" cy="604919"/>
              <a:chOff x="5162174" y="315235"/>
              <a:chExt cx="1426553" cy="711000"/>
            </a:xfrm>
          </p:grpSpPr>
          <p:sp>
            <p:nvSpPr>
              <p:cNvPr id="823" name="Google Shape;823;p134"/>
              <p:cNvSpPr/>
              <p:nvPr/>
            </p:nvSpPr>
            <p:spPr>
              <a:xfrm>
                <a:off x="5945526" y="323935"/>
                <a:ext cx="643200" cy="702300"/>
              </a:xfrm>
              <a:prstGeom prst="arc">
                <a:avLst>
                  <a:gd name="adj1" fmla="val 16200000"/>
                  <a:gd name="adj2" fmla="val 21238430"/>
                </a:avLst>
              </a:prstGeom>
              <a:noFill/>
              <a:ln w="9525" cap="flat" cmpd="sng">
                <a:solidFill>
                  <a:srgbClr val="000000"/>
                </a:solidFill>
                <a:prstDash val="dot"/>
                <a:round/>
                <a:headEnd type="none" w="sm" len="sm"/>
                <a:tailEnd type="triangl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24" name="Google Shape;824;p134"/>
              <p:cNvCxnSpPr/>
              <p:nvPr/>
            </p:nvCxnSpPr>
            <p:spPr>
              <a:xfrm rot="10800000">
                <a:off x="5162174" y="315235"/>
                <a:ext cx="1112700" cy="8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825" name="Google Shape;825;p134"/>
            <p:cNvPicPr preferRelativeResize="0"/>
            <p:nvPr/>
          </p:nvPicPr>
          <p:blipFill rotWithShape="1">
            <a:blip r:embed="rId3">
              <a:alphaModFix/>
            </a:blip>
            <a:srcRect t="-5385" r="-3498"/>
            <a:stretch/>
          </p:blipFill>
          <p:spPr>
            <a:xfrm>
              <a:off x="7546238" y="3719333"/>
              <a:ext cx="864026" cy="57344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26" name="Google Shape;826;p134"/>
            <p:cNvGrpSpPr/>
            <p:nvPr/>
          </p:nvGrpSpPr>
          <p:grpSpPr>
            <a:xfrm>
              <a:off x="6791720" y="3693407"/>
              <a:ext cx="2037763" cy="597567"/>
              <a:chOff x="5178851" y="3972151"/>
              <a:chExt cx="2126879" cy="623700"/>
            </a:xfrm>
          </p:grpSpPr>
          <p:sp>
            <p:nvSpPr>
              <p:cNvPr id="827" name="Google Shape;827;p134"/>
              <p:cNvSpPr/>
              <p:nvPr/>
            </p:nvSpPr>
            <p:spPr>
              <a:xfrm rot="10800000">
                <a:off x="5178851" y="3972151"/>
                <a:ext cx="623700" cy="6237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rgbClr val="222222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28" name="Google Shape;828;p134"/>
              <p:cNvCxnSpPr/>
              <p:nvPr/>
            </p:nvCxnSpPr>
            <p:spPr>
              <a:xfrm>
                <a:off x="6824230" y="4595851"/>
                <a:ext cx="481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22222"/>
                </a:solidFill>
                <a:prstDash val="dot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829" name="Google Shape;829;p134"/>
              <p:cNvCxnSpPr/>
              <p:nvPr/>
            </p:nvCxnSpPr>
            <p:spPr>
              <a:xfrm>
                <a:off x="5533580" y="4595851"/>
                <a:ext cx="576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2222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830" name="Google Shape;830;p134"/>
          <p:cNvSpPr txBox="1"/>
          <p:nvPr/>
        </p:nvSpPr>
        <p:spPr>
          <a:xfrm>
            <a:off x="3246625" y="1696450"/>
            <a:ext cx="4983900" cy="9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>
              <a:solidFill>
                <a:srgbClr val="222222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831" name="Google Shape;831;p134"/>
          <p:cNvSpPr/>
          <p:nvPr/>
        </p:nvSpPr>
        <p:spPr>
          <a:xfrm>
            <a:off x="533400" y="824975"/>
            <a:ext cx="2491500" cy="1595100"/>
          </a:xfrm>
          <a:prstGeom prst="rect">
            <a:avLst/>
          </a:prstGeom>
          <a:noFill/>
          <a:ln w="28575" cap="flat" cmpd="sng">
            <a:solidFill>
              <a:srgbClr val="30B6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34"/>
          <p:cNvSpPr/>
          <p:nvPr/>
        </p:nvSpPr>
        <p:spPr>
          <a:xfrm>
            <a:off x="533400" y="2428600"/>
            <a:ext cx="2491500" cy="1527900"/>
          </a:xfrm>
          <a:prstGeom prst="rect">
            <a:avLst/>
          </a:prstGeom>
          <a:noFill/>
          <a:ln w="28575" cap="flat" cmpd="sng">
            <a:solidFill>
              <a:srgbClr val="30B6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34"/>
          <p:cNvSpPr txBox="1"/>
          <p:nvPr/>
        </p:nvSpPr>
        <p:spPr>
          <a:xfrm>
            <a:off x="3514775" y="1314850"/>
            <a:ext cx="387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C2340"/>
                </a:solidFill>
                <a:latin typeface="Poppins"/>
                <a:ea typeface="Poppins"/>
                <a:cs typeface="Poppins"/>
                <a:sym typeface="Poppins"/>
              </a:rPr>
              <a:t>Akviziční</a:t>
            </a:r>
            <a:endParaRPr sz="1800">
              <a:solidFill>
                <a:srgbClr val="0C234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34" name="Google Shape;834;p134"/>
          <p:cNvSpPr txBox="1"/>
          <p:nvPr/>
        </p:nvSpPr>
        <p:spPr>
          <a:xfrm>
            <a:off x="3457625" y="2896425"/>
            <a:ext cx="387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C2340"/>
                </a:solidFill>
                <a:latin typeface="Poppins"/>
                <a:ea typeface="Poppins"/>
                <a:cs typeface="Poppins"/>
                <a:sym typeface="Poppins"/>
              </a:rPr>
              <a:t>Remarketingové</a:t>
            </a:r>
            <a:endParaRPr sz="1800">
              <a:solidFill>
                <a:srgbClr val="0C234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059582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Lidé, kteří by mohli někdy v budoucnu služby využít, ale zatím to neplánují.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Přišli se podívat.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Naším cílem je tyto lidi zaujmout.</a:t>
            </a:r>
          </a:p>
          <a:p>
            <a:endParaRPr lang="cs-CZ" alt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Typicky obsah na sociálních sítích.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 err="1"/>
              <a:t>See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041840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35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35"/>
          <p:cNvSpPr txBox="1">
            <a:spLocks noGrp="1"/>
          </p:cNvSpPr>
          <p:nvPr>
            <p:ph type="body" idx="4294967295"/>
          </p:nvPr>
        </p:nvSpPr>
        <p:spPr>
          <a:xfrm>
            <a:off x="758600" y="963525"/>
            <a:ext cx="7922700" cy="3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914400" marR="0" lvl="1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marL="1371600" marR="0" lvl="2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marL="2286000" marR="0" lvl="4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marL="2743200" marR="0" lvl="5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marL="3200400" marR="0" lvl="6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marL="3657600" marR="0" lvl="7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marL="4114800" marR="0" lvl="8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841" name="Google Shape;841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0751" y="239500"/>
            <a:ext cx="2246100" cy="447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36"/>
          <p:cNvSpPr txBox="1"/>
          <p:nvPr/>
        </p:nvSpPr>
        <p:spPr>
          <a:xfrm>
            <a:off x="235750" y="206700"/>
            <a:ext cx="8587800" cy="7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rPr lang="en" sz="3000">
                <a:solidFill>
                  <a:srgbClr val="00005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Důležitost vstupů</a:t>
            </a:r>
            <a:endParaRPr sz="1000" b="1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47" name="Google Shape;847;p136"/>
          <p:cNvSpPr txBox="1"/>
          <p:nvPr/>
        </p:nvSpPr>
        <p:spPr>
          <a:xfrm>
            <a:off x="3806850" y="2449000"/>
            <a:ext cx="878700" cy="7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rPr lang="en" sz="3000">
                <a:solidFill>
                  <a:srgbClr val="00005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VS</a:t>
            </a:r>
            <a:endParaRPr sz="1000" b="1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48" name="Google Shape;848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176" y="949275"/>
            <a:ext cx="1864150" cy="377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6075" y="958775"/>
            <a:ext cx="1864150" cy="3753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8675" y="2614669"/>
            <a:ext cx="2285800" cy="192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9100" y="547950"/>
            <a:ext cx="1875375" cy="18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1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7650" y="2664325"/>
            <a:ext cx="49149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1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7650" y="996850"/>
            <a:ext cx="4134875" cy="14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Google Shape;862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675" y="2520317"/>
            <a:ext cx="4320218" cy="2071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138"/>
          <p:cNvPicPr preferRelativeResize="0"/>
          <p:nvPr/>
        </p:nvPicPr>
        <p:blipFill rotWithShape="1">
          <a:blip r:embed="rId4">
            <a:alphaModFix/>
          </a:blip>
          <a:srcRect l="64898" r="1741"/>
          <a:stretch/>
        </p:blipFill>
        <p:spPr>
          <a:xfrm>
            <a:off x="6711681" y="688800"/>
            <a:ext cx="1945495" cy="383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2152" y="818197"/>
            <a:ext cx="2418918" cy="1503762"/>
          </a:xfrm>
          <a:prstGeom prst="rect">
            <a:avLst/>
          </a:prstGeom>
          <a:noFill/>
          <a:ln>
            <a:noFill/>
          </a:ln>
          <a:effectLst>
            <a:outerShdw blurRad="57150" dist="19050" dir="5460000" algn="bl" rotWithShape="0">
              <a:srgbClr val="000000">
                <a:alpha val="69000"/>
              </a:srgbClr>
            </a:outerShdw>
          </a:effectLst>
        </p:spPr>
      </p:pic>
      <p:pic>
        <p:nvPicPr>
          <p:cNvPr id="865" name="Google Shape;865;p1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61127" y="818205"/>
            <a:ext cx="1836329" cy="3665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39"/>
          <p:cNvSpPr txBox="1">
            <a:spLocks noGrp="1"/>
          </p:cNvSpPr>
          <p:nvPr>
            <p:ph type="title"/>
          </p:nvPr>
        </p:nvSpPr>
        <p:spPr>
          <a:xfrm>
            <a:off x="291475" y="3069125"/>
            <a:ext cx="4817700" cy="1863600"/>
          </a:xfrm>
          <a:prstGeom prst="rect">
            <a:avLst/>
          </a:prstGeom>
        </p:spPr>
        <p:txBody>
          <a:bodyPr spcFirstLastPara="1" wrap="square" lIns="58925" tIns="58925" rIns="58925" bIns="589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Sociální sítě </a:t>
            </a:r>
            <a:endParaRPr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40"/>
          <p:cNvSpPr txBox="1">
            <a:spLocks noGrp="1"/>
          </p:cNvSpPr>
          <p:nvPr>
            <p:ph type="title"/>
          </p:nvPr>
        </p:nvSpPr>
        <p:spPr>
          <a:xfrm>
            <a:off x="906000" y="1639950"/>
            <a:ext cx="7332000" cy="1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Font typeface="Source Sans Pro"/>
              <a:buNone/>
            </a:pPr>
            <a:r>
              <a:rPr lang="en"/>
              <a:t>Kdo si myslí že Facebook už je “mrtvý”</a:t>
            </a:r>
            <a:r>
              <a:rPr lang="en" b="0"/>
              <a:t>?</a:t>
            </a:r>
            <a:endParaRPr sz="4000" b="0"/>
          </a:p>
        </p:txBody>
      </p:sp>
    </p:spTree>
  </p:cSld>
  <p:clrMapOvr>
    <a:masterClrMapping/>
  </p:clrMapOvr>
  <p:transition spd="med">
    <p:push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" name="Google Shape;880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447" y="0"/>
            <a:ext cx="727510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42"/>
          <p:cNvSpPr txBox="1">
            <a:spLocks noGrp="1"/>
          </p:cNvSpPr>
          <p:nvPr>
            <p:ph type="title"/>
          </p:nvPr>
        </p:nvSpPr>
        <p:spPr>
          <a:xfrm>
            <a:off x="291475" y="3069125"/>
            <a:ext cx="4817700" cy="1863600"/>
          </a:xfrm>
          <a:prstGeom prst="rect">
            <a:avLst/>
          </a:prstGeom>
        </p:spPr>
        <p:txBody>
          <a:bodyPr spcFirstLastPara="1" wrap="square" lIns="58925" tIns="58925" rIns="58925" bIns="589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Možnosti cílení</a:t>
            </a:r>
            <a:endParaRPr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43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3200" b="0">
              <a:solidFill>
                <a:srgbClr val="00005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91" name="Google Shape;891;p143"/>
          <p:cNvSpPr txBox="1">
            <a:spLocks noGrp="1"/>
          </p:cNvSpPr>
          <p:nvPr>
            <p:ph type="body" idx="4294967295"/>
          </p:nvPr>
        </p:nvSpPr>
        <p:spPr>
          <a:xfrm>
            <a:off x="758600" y="963525"/>
            <a:ext cx="7922700" cy="3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914400" marR="0" lvl="1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marL="1371600" marR="0" lvl="2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marL="2286000" marR="0" lvl="4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marL="2743200" marR="0" lvl="5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marL="3200400" marR="0" lvl="6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marL="3657600" marR="0" lvl="7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marL="4114800" marR="0" lvl="8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>
            <a:pPr marL="45720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892" name="Google Shape;892;p143"/>
          <p:cNvSpPr txBox="1"/>
          <p:nvPr/>
        </p:nvSpPr>
        <p:spPr>
          <a:xfrm>
            <a:off x="293974" y="977600"/>
            <a:ext cx="571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C234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SEE</a:t>
            </a:r>
            <a:endParaRPr sz="1100">
              <a:solidFill>
                <a:srgbClr val="0C234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93" name="Google Shape;893;p143"/>
          <p:cNvSpPr txBox="1"/>
          <p:nvPr/>
        </p:nvSpPr>
        <p:spPr>
          <a:xfrm>
            <a:off x="218470" y="3854046"/>
            <a:ext cx="2478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C2340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rPr>
              <a:t>CARE</a:t>
            </a:r>
            <a:endParaRPr sz="1100">
              <a:solidFill>
                <a:srgbClr val="0C2340"/>
              </a:solidFill>
              <a:latin typeface="Encode Sans Expanded SemiBold"/>
              <a:ea typeface="Encode Sans Expanded SemiBold"/>
              <a:cs typeface="Encode Sans Expanded SemiBold"/>
              <a:sym typeface="Encode Sans Expanded SemiBold"/>
            </a:endParaRPr>
          </a:p>
        </p:txBody>
      </p:sp>
      <p:cxnSp>
        <p:nvCxnSpPr>
          <p:cNvPr id="894" name="Google Shape;894;p143"/>
          <p:cNvCxnSpPr/>
          <p:nvPr/>
        </p:nvCxnSpPr>
        <p:spPr>
          <a:xfrm>
            <a:off x="547450" y="1378325"/>
            <a:ext cx="0" cy="233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144"/>
          <p:cNvSpPr txBox="1"/>
          <p:nvPr/>
        </p:nvSpPr>
        <p:spPr>
          <a:xfrm>
            <a:off x="320095" y="212080"/>
            <a:ext cx="8503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5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Framework STDC</a:t>
            </a:r>
            <a:endParaRPr sz="2400" b="1">
              <a:solidFill>
                <a:srgbClr val="222222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900" name="Google Shape;900;p144"/>
          <p:cNvSpPr/>
          <p:nvPr/>
        </p:nvSpPr>
        <p:spPr>
          <a:xfrm>
            <a:off x="533400" y="2428600"/>
            <a:ext cx="7510800" cy="654000"/>
          </a:xfrm>
          <a:prstGeom prst="rect">
            <a:avLst/>
          </a:prstGeom>
          <a:solidFill>
            <a:srgbClr val="4285F4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44"/>
          <p:cNvSpPr/>
          <p:nvPr/>
        </p:nvSpPr>
        <p:spPr>
          <a:xfrm>
            <a:off x="533400" y="1620250"/>
            <a:ext cx="7510800" cy="654000"/>
          </a:xfrm>
          <a:prstGeom prst="rect">
            <a:avLst/>
          </a:prstGeom>
          <a:solidFill>
            <a:srgbClr val="F4C026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44"/>
          <p:cNvSpPr/>
          <p:nvPr/>
        </p:nvSpPr>
        <p:spPr>
          <a:xfrm>
            <a:off x="533400" y="824975"/>
            <a:ext cx="7510800" cy="654000"/>
          </a:xfrm>
          <a:prstGeom prst="rect">
            <a:avLst/>
          </a:prstGeom>
          <a:solidFill>
            <a:srgbClr val="30B56F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44"/>
          <p:cNvSpPr/>
          <p:nvPr/>
        </p:nvSpPr>
        <p:spPr>
          <a:xfrm>
            <a:off x="533400" y="3236950"/>
            <a:ext cx="7510800" cy="654000"/>
          </a:xfrm>
          <a:prstGeom prst="rect">
            <a:avLst/>
          </a:prstGeom>
          <a:solidFill>
            <a:srgbClr val="ED527E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4" name="Google Shape;904;p144"/>
          <p:cNvGrpSpPr/>
          <p:nvPr/>
        </p:nvGrpSpPr>
        <p:grpSpPr>
          <a:xfrm>
            <a:off x="533417" y="503702"/>
            <a:ext cx="5998480" cy="4315334"/>
            <a:chOff x="3606600" y="535409"/>
            <a:chExt cx="5222882" cy="3757365"/>
          </a:xfrm>
        </p:grpSpPr>
        <p:cxnSp>
          <p:nvCxnSpPr>
            <p:cNvPr id="905" name="Google Shape;905;p144"/>
            <p:cNvCxnSpPr/>
            <p:nvPr/>
          </p:nvCxnSpPr>
          <p:spPr>
            <a:xfrm>
              <a:off x="3606603" y="1438859"/>
              <a:ext cx="1844700" cy="7200"/>
            </a:xfrm>
            <a:prstGeom prst="straightConnector1">
              <a:avLst/>
            </a:prstGeom>
            <a:noFill/>
            <a:ln w="9525" cap="flat" cmpd="sng">
              <a:solidFill>
                <a:srgbClr val="30B56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44"/>
            <p:cNvCxnSpPr/>
            <p:nvPr/>
          </p:nvCxnSpPr>
          <p:spPr>
            <a:xfrm>
              <a:off x="3606603" y="2143764"/>
              <a:ext cx="2117400" cy="300"/>
            </a:xfrm>
            <a:prstGeom prst="straightConnector1">
              <a:avLst/>
            </a:prstGeom>
            <a:noFill/>
            <a:ln w="9525" cap="flat" cmpd="sng">
              <a:solidFill>
                <a:srgbClr val="F4C02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44"/>
            <p:cNvCxnSpPr/>
            <p:nvPr/>
          </p:nvCxnSpPr>
          <p:spPr>
            <a:xfrm>
              <a:off x="3606600" y="2841513"/>
              <a:ext cx="2154300" cy="300"/>
            </a:xfrm>
            <a:prstGeom prst="straightConnector1">
              <a:avLst/>
            </a:prstGeom>
            <a:noFill/>
            <a:ln w="9525" cap="flat" cmpd="sng">
              <a:solidFill>
                <a:srgbClr val="4285F4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44"/>
            <p:cNvCxnSpPr/>
            <p:nvPr/>
          </p:nvCxnSpPr>
          <p:spPr>
            <a:xfrm rot="10800000" flipH="1">
              <a:off x="3606600" y="3548862"/>
              <a:ext cx="2483700" cy="1800"/>
            </a:xfrm>
            <a:prstGeom prst="straightConnector1">
              <a:avLst/>
            </a:prstGeom>
            <a:noFill/>
            <a:ln w="9525" cap="flat" cmpd="sng">
              <a:solidFill>
                <a:srgbClr val="ED527E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909" name="Google Shape;909;p144"/>
            <p:cNvSpPr txBox="1"/>
            <p:nvPr/>
          </p:nvSpPr>
          <p:spPr>
            <a:xfrm>
              <a:off x="3628175" y="929786"/>
              <a:ext cx="21582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30B56F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SEE</a:t>
              </a:r>
              <a:endParaRPr sz="2400">
                <a:solidFill>
                  <a:srgbClr val="30B56F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910" name="Google Shape;910;p144"/>
            <p:cNvSpPr txBox="1"/>
            <p:nvPr/>
          </p:nvSpPr>
          <p:spPr>
            <a:xfrm>
              <a:off x="3628171" y="1616253"/>
              <a:ext cx="19308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4C026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THINK</a:t>
              </a:r>
              <a:endParaRPr sz="2400">
                <a:solidFill>
                  <a:srgbClr val="F4C026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911" name="Google Shape;911;p144"/>
            <p:cNvSpPr txBox="1"/>
            <p:nvPr/>
          </p:nvSpPr>
          <p:spPr>
            <a:xfrm>
              <a:off x="3628171" y="2314128"/>
              <a:ext cx="19308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4285F4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DO</a:t>
              </a:r>
              <a:endParaRPr sz="2400">
                <a:solidFill>
                  <a:srgbClr val="4285F4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sp>
          <p:nvSpPr>
            <p:cNvPr id="912" name="Google Shape;912;p144"/>
            <p:cNvSpPr txBox="1"/>
            <p:nvPr/>
          </p:nvSpPr>
          <p:spPr>
            <a:xfrm>
              <a:off x="3628175" y="3016685"/>
              <a:ext cx="21582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ED527E"/>
                  </a:solidFill>
                  <a:latin typeface="Encode Sans Expanded SemiBold"/>
                  <a:ea typeface="Encode Sans Expanded SemiBold"/>
                  <a:cs typeface="Encode Sans Expanded SemiBold"/>
                  <a:sym typeface="Encode Sans Expanded SemiBold"/>
                </a:rPr>
                <a:t>CARE</a:t>
              </a:r>
              <a:endParaRPr sz="2400">
                <a:solidFill>
                  <a:srgbClr val="ED527E"/>
                </a:solidFill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endParaRPr>
            </a:p>
          </p:txBody>
        </p:sp>
        <p:grpSp>
          <p:nvGrpSpPr>
            <p:cNvPr id="913" name="Google Shape;913;p144"/>
            <p:cNvGrpSpPr/>
            <p:nvPr/>
          </p:nvGrpSpPr>
          <p:grpSpPr>
            <a:xfrm>
              <a:off x="6442603" y="535409"/>
              <a:ext cx="1238809" cy="604919"/>
              <a:chOff x="4376824" y="376638"/>
              <a:chExt cx="1456052" cy="711000"/>
            </a:xfrm>
          </p:grpSpPr>
          <p:sp>
            <p:nvSpPr>
              <p:cNvPr id="914" name="Google Shape;914;p144"/>
              <p:cNvSpPr/>
              <p:nvPr/>
            </p:nvSpPr>
            <p:spPr>
              <a:xfrm>
                <a:off x="5189676" y="385338"/>
                <a:ext cx="643200" cy="702300"/>
              </a:xfrm>
              <a:prstGeom prst="arc">
                <a:avLst>
                  <a:gd name="adj1" fmla="val 16200000"/>
                  <a:gd name="adj2" fmla="val 21238430"/>
                </a:avLst>
              </a:prstGeom>
              <a:noFill/>
              <a:ln w="9525" cap="flat" cmpd="sng">
                <a:solidFill>
                  <a:srgbClr val="000000"/>
                </a:solidFill>
                <a:prstDash val="dot"/>
                <a:round/>
                <a:headEnd type="none" w="sm" len="sm"/>
                <a:tailEnd type="triangl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915" name="Google Shape;915;p144"/>
              <p:cNvCxnSpPr/>
              <p:nvPr/>
            </p:nvCxnSpPr>
            <p:spPr>
              <a:xfrm rot="10800000">
                <a:off x="4376824" y="376638"/>
                <a:ext cx="1112700" cy="8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916" name="Google Shape;916;p144"/>
            <p:cNvPicPr preferRelativeResize="0"/>
            <p:nvPr/>
          </p:nvPicPr>
          <p:blipFill rotWithShape="1">
            <a:blip r:embed="rId3">
              <a:alphaModFix/>
            </a:blip>
            <a:srcRect t="-5385" r="-3498"/>
            <a:stretch/>
          </p:blipFill>
          <p:spPr>
            <a:xfrm>
              <a:off x="7546238" y="3719333"/>
              <a:ext cx="864026" cy="57344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7" name="Google Shape;917;p144"/>
            <p:cNvGrpSpPr/>
            <p:nvPr/>
          </p:nvGrpSpPr>
          <p:grpSpPr>
            <a:xfrm>
              <a:off x="6791720" y="3693407"/>
              <a:ext cx="2037763" cy="597567"/>
              <a:chOff x="5178851" y="3972151"/>
              <a:chExt cx="2126879" cy="623700"/>
            </a:xfrm>
          </p:grpSpPr>
          <p:sp>
            <p:nvSpPr>
              <p:cNvPr id="918" name="Google Shape;918;p144"/>
              <p:cNvSpPr/>
              <p:nvPr/>
            </p:nvSpPr>
            <p:spPr>
              <a:xfrm rot="10800000">
                <a:off x="5178851" y="3972151"/>
                <a:ext cx="623700" cy="6237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rgbClr val="222222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919" name="Google Shape;919;p144"/>
              <p:cNvCxnSpPr/>
              <p:nvPr/>
            </p:nvCxnSpPr>
            <p:spPr>
              <a:xfrm>
                <a:off x="6824230" y="4595851"/>
                <a:ext cx="481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22222"/>
                </a:solidFill>
                <a:prstDash val="dot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920" name="Google Shape;920;p144"/>
              <p:cNvCxnSpPr/>
              <p:nvPr/>
            </p:nvCxnSpPr>
            <p:spPr>
              <a:xfrm>
                <a:off x="5533580" y="4595851"/>
                <a:ext cx="576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2222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921" name="Google Shape;921;p144"/>
          <p:cNvSpPr/>
          <p:nvPr/>
        </p:nvSpPr>
        <p:spPr>
          <a:xfrm>
            <a:off x="423925" y="816712"/>
            <a:ext cx="2736900" cy="3171300"/>
          </a:xfrm>
          <a:prstGeom prst="rect">
            <a:avLst/>
          </a:prstGeom>
          <a:noFill/>
          <a:ln w="28575" cap="flat" cmpd="sng">
            <a:solidFill>
              <a:srgbClr val="30B6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71550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Lidé, kteří řeší použití produktů.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Hledají informace o službách, hodnotí alternativy a porovnávají dostupná řešení.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Naším cílem je nabídnout těmto lidem relevantní informace, které jim mohou pomoct s rozhodováním.</a:t>
            </a:r>
          </a:p>
          <a:p>
            <a:endParaRPr lang="cs-CZ" alt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Opět obsah na sociálních sítích (ale jiný), blog.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 err="1"/>
              <a:t>Think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508316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145"/>
          <p:cNvSpPr txBox="1">
            <a:spLocks noGrp="1"/>
          </p:cNvSpPr>
          <p:nvPr>
            <p:ph type="title"/>
          </p:nvPr>
        </p:nvSpPr>
        <p:spPr>
          <a:xfrm>
            <a:off x="291475" y="3069125"/>
            <a:ext cx="5047200" cy="1863600"/>
          </a:xfrm>
          <a:prstGeom prst="rect">
            <a:avLst/>
          </a:prstGeom>
        </p:spPr>
        <p:txBody>
          <a:bodyPr spcFirstLastPara="1" wrap="square" lIns="58925" tIns="58925" rIns="58925" bIns="589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Práce s kreativou v Socmed </a:t>
            </a:r>
            <a:endParaRPr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46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endParaRPr/>
          </a:p>
        </p:txBody>
      </p:sp>
      <p:pic>
        <p:nvPicPr>
          <p:cNvPr id="932" name="Google Shape;932;p146"/>
          <p:cNvPicPr preferRelativeResize="0"/>
          <p:nvPr/>
        </p:nvPicPr>
        <p:blipFill rotWithShape="1">
          <a:blip r:embed="rId3">
            <a:alphaModFix/>
          </a:blip>
          <a:srcRect b="17763"/>
          <a:stretch/>
        </p:blipFill>
        <p:spPr>
          <a:xfrm>
            <a:off x="3683693" y="739417"/>
            <a:ext cx="2174674" cy="373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146"/>
          <p:cNvPicPr preferRelativeResize="0"/>
          <p:nvPr/>
        </p:nvPicPr>
        <p:blipFill rotWithShape="1">
          <a:blip r:embed="rId4">
            <a:alphaModFix/>
          </a:blip>
          <a:srcRect l="-10483" t="-1953" r="6587" b="-1942"/>
          <a:stretch/>
        </p:blipFill>
        <p:spPr>
          <a:xfrm>
            <a:off x="2745000" y="388275"/>
            <a:ext cx="3429600" cy="486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47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endParaRPr/>
          </a:p>
        </p:txBody>
      </p:sp>
      <p:pic>
        <p:nvPicPr>
          <p:cNvPr id="939" name="Google Shape;939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9150" y="1473925"/>
            <a:ext cx="2744250" cy="2712850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147"/>
          <p:cNvSpPr txBox="1"/>
          <p:nvPr/>
        </p:nvSpPr>
        <p:spPr>
          <a:xfrm>
            <a:off x="686800" y="1674200"/>
            <a:ext cx="4224000" cy="20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F66"/>
              </a:buClr>
              <a:buSzPts val="1400"/>
              <a:buFont typeface="Poppins"/>
              <a:buChar char="•"/>
            </a:pPr>
            <a:r>
              <a:rPr lang="en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Jasně rozpoznatelný produkt nebo myšlenka</a:t>
            </a:r>
            <a:endParaRPr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F66"/>
              </a:buClr>
              <a:buSzPts val="1400"/>
              <a:buFont typeface="Poppins"/>
              <a:buChar char="•"/>
            </a:pPr>
            <a:r>
              <a:rPr lang="en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Zpracování grafiky (kvalita fotky)</a:t>
            </a:r>
            <a:endParaRPr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F66"/>
              </a:buClr>
              <a:buSzPts val="1400"/>
              <a:buFont typeface="Poppins"/>
              <a:buChar char="•"/>
            </a:pPr>
            <a:r>
              <a:rPr lang="en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Zvolený prodejní argument / nabídka / claim</a:t>
            </a:r>
            <a:endParaRPr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F66"/>
              </a:buClr>
              <a:buSzPts val="1400"/>
              <a:buFont typeface="Poppins"/>
              <a:buChar char="•"/>
            </a:pPr>
            <a:r>
              <a:rPr lang="en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Jednoduchý strukturovaný text</a:t>
            </a:r>
            <a:endParaRPr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48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endParaRPr/>
          </a:p>
        </p:txBody>
      </p:sp>
      <p:pic>
        <p:nvPicPr>
          <p:cNvPr id="946" name="Google Shape;946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2091" y="676241"/>
            <a:ext cx="1925961" cy="4160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148"/>
          <p:cNvPicPr preferRelativeResize="0"/>
          <p:nvPr/>
        </p:nvPicPr>
        <p:blipFill rotWithShape="1">
          <a:blip r:embed="rId4">
            <a:alphaModFix/>
          </a:blip>
          <a:srcRect l="-10483" t="-1953" r="6587" b="-1942"/>
          <a:stretch/>
        </p:blipFill>
        <p:spPr>
          <a:xfrm>
            <a:off x="2971800" y="472525"/>
            <a:ext cx="3166000" cy="467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49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endParaRPr/>
          </a:p>
        </p:txBody>
      </p:sp>
      <p:pic>
        <p:nvPicPr>
          <p:cNvPr id="953" name="Google Shape;953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625" y="1191225"/>
            <a:ext cx="3376725" cy="345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0750" y="1252975"/>
            <a:ext cx="3277649" cy="335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" name="Google Shape;959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550" y="413125"/>
            <a:ext cx="7642900" cy="420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4" name="Google Shape;964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5" y="361325"/>
            <a:ext cx="7686724" cy="418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52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endParaRPr/>
          </a:p>
        </p:txBody>
      </p:sp>
      <p:pic>
        <p:nvPicPr>
          <p:cNvPr id="970" name="Google Shape;970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984" y="1614025"/>
            <a:ext cx="2963690" cy="303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3359" y="1633875"/>
            <a:ext cx="2924942" cy="2994249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152"/>
          <p:cNvSpPr txBox="1"/>
          <p:nvPr/>
        </p:nvSpPr>
        <p:spPr>
          <a:xfrm>
            <a:off x="601600" y="998450"/>
            <a:ext cx="791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2F66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CTR: 0,6 % / CPC: 34,43 Kč</a:t>
            </a:r>
            <a:r>
              <a:rPr lang="en">
                <a:solidFill>
                  <a:srgbClr val="002F66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					</a:t>
            </a:r>
            <a:r>
              <a:rPr lang="en" b="1">
                <a:solidFill>
                  <a:srgbClr val="002F66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CTR: 1,01 % / CPC: 22,67 Kč</a:t>
            </a:r>
            <a:r>
              <a:rPr lang="en">
                <a:solidFill>
                  <a:srgbClr val="002F66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	</a:t>
            </a:r>
            <a:endParaRPr>
              <a:solidFill>
                <a:srgbClr val="002F66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Google Shape;977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7700" y="627200"/>
            <a:ext cx="3665300" cy="397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153"/>
          <p:cNvPicPr preferRelativeResize="0"/>
          <p:nvPr/>
        </p:nvPicPr>
        <p:blipFill rotWithShape="1">
          <a:blip r:embed="rId4">
            <a:alphaModFix/>
          </a:blip>
          <a:srcRect b="14529"/>
          <a:stretch/>
        </p:blipFill>
        <p:spPr>
          <a:xfrm>
            <a:off x="1449808" y="578522"/>
            <a:ext cx="1883491" cy="370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153"/>
          <p:cNvPicPr preferRelativeResize="0"/>
          <p:nvPr/>
        </p:nvPicPr>
        <p:blipFill rotWithShape="1">
          <a:blip r:embed="rId5">
            <a:alphaModFix/>
          </a:blip>
          <a:srcRect l="-10483" t="-1953" r="6587" b="-1942"/>
          <a:stretch/>
        </p:blipFill>
        <p:spPr>
          <a:xfrm>
            <a:off x="623075" y="299375"/>
            <a:ext cx="3006000" cy="463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54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>
              <a:solidFill>
                <a:srgbClr val="00005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85" name="Google Shape;985;p154"/>
          <p:cNvSpPr txBox="1">
            <a:spLocks noGrp="1"/>
          </p:cNvSpPr>
          <p:nvPr>
            <p:ph type="body" idx="4294967295"/>
          </p:nvPr>
        </p:nvSpPr>
        <p:spPr>
          <a:xfrm>
            <a:off x="758600" y="963525"/>
            <a:ext cx="7922700" cy="3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914400" marR="0" lvl="1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marL="1371600" marR="0" lvl="2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marL="2286000" marR="0" lvl="4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marL="2743200" marR="0" lvl="5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marL="3200400" marR="0" lvl="6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marL="3657600" marR="0" lvl="7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marL="4114800" marR="0" lvl="8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1600" b="1"/>
          </a:p>
        </p:txBody>
      </p:sp>
      <p:pic>
        <p:nvPicPr>
          <p:cNvPr id="986" name="Google Shape;986;p154"/>
          <p:cNvPicPr preferRelativeResize="0"/>
          <p:nvPr/>
        </p:nvPicPr>
        <p:blipFill rotWithShape="1">
          <a:blip r:embed="rId3">
            <a:alphaModFix/>
          </a:blip>
          <a:srcRect t="763" b="11463"/>
          <a:stretch/>
        </p:blipFill>
        <p:spPr>
          <a:xfrm>
            <a:off x="4965475" y="1320150"/>
            <a:ext cx="1747875" cy="289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3675" y="1260750"/>
            <a:ext cx="1792874" cy="29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Lidé, kteří přicházejí na web kvůli nákupu nebo využít nějakou službu.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Našim cílem je přesvědčit je, že chtějí nakoupit u nás, a umožnit jim to tak, aby to bylo co nejjednodušší.</a:t>
            </a:r>
          </a:p>
          <a:p>
            <a:endParaRPr lang="cs-CZ" sz="2200" dirty="0">
              <a:solidFill>
                <a:srgbClr val="002060"/>
              </a:solidFill>
            </a:endParaRPr>
          </a:p>
          <a:p>
            <a:r>
              <a:rPr lang="cs-CZ" sz="2200" dirty="0">
                <a:solidFill>
                  <a:srgbClr val="002060"/>
                </a:solidFill>
              </a:rPr>
              <a:t>SEO, PPC, cenové srovnávače, opět jiný obsah na sociálních sítích.</a:t>
            </a:r>
          </a:p>
          <a:p>
            <a:endParaRPr lang="cs-CZ" alt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Do</a:t>
            </a:r>
          </a:p>
        </p:txBody>
      </p:sp>
    </p:spTree>
    <p:extLst>
      <p:ext uri="{BB962C8B-B14F-4D97-AF65-F5344CB8AC3E}">
        <p14:creationId xmlns:p14="http://schemas.microsoft.com/office/powerpoint/2010/main" val="344345755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55"/>
          <p:cNvSpPr txBox="1">
            <a:spLocks noGrp="1"/>
          </p:cNvSpPr>
          <p:nvPr>
            <p:ph type="title"/>
          </p:nvPr>
        </p:nvSpPr>
        <p:spPr>
          <a:xfrm>
            <a:off x="291475" y="3069125"/>
            <a:ext cx="5047200" cy="1863600"/>
          </a:xfrm>
          <a:prstGeom prst="rect">
            <a:avLst/>
          </a:prstGeom>
        </p:spPr>
        <p:txBody>
          <a:bodyPr spcFirstLastPara="1" wrap="square" lIns="58925" tIns="58925" rIns="58925" bIns="589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TikTok/Reels Videa</a:t>
            </a:r>
            <a:endParaRPr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7" name="Google Shape;997;p156" title="export_1684696585152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1800" y="546337"/>
            <a:ext cx="2345026" cy="41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156"/>
          <p:cNvPicPr preferRelativeResize="0"/>
          <p:nvPr/>
        </p:nvPicPr>
        <p:blipFill rotWithShape="1">
          <a:blip r:embed="rId5">
            <a:alphaModFix/>
          </a:blip>
          <a:srcRect l="-10483" t="-1953" r="6587" b="-1942"/>
          <a:stretch/>
        </p:blipFill>
        <p:spPr>
          <a:xfrm>
            <a:off x="740025" y="315688"/>
            <a:ext cx="3660625" cy="478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56" title="export_1684751079205.mov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87600" y="524163"/>
            <a:ext cx="2382449" cy="423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156"/>
          <p:cNvPicPr preferRelativeResize="0"/>
          <p:nvPr/>
        </p:nvPicPr>
        <p:blipFill rotWithShape="1">
          <a:blip r:embed="rId5">
            <a:alphaModFix/>
          </a:blip>
          <a:srcRect l="-10483" t="-1953" r="6587" b="-1942"/>
          <a:stretch/>
        </p:blipFill>
        <p:spPr>
          <a:xfrm>
            <a:off x="4734325" y="308188"/>
            <a:ext cx="3653075" cy="479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57"/>
          <p:cNvSpPr txBox="1">
            <a:spLocks noGrp="1"/>
          </p:cNvSpPr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6" name="Google Shape;1006;p157" title="v0f044gc0000ch770d3c77ufr3jruiug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7825" y="484225"/>
            <a:ext cx="2387575" cy="424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57"/>
          <p:cNvPicPr preferRelativeResize="0"/>
          <p:nvPr/>
        </p:nvPicPr>
        <p:blipFill rotWithShape="1">
          <a:blip r:embed="rId5">
            <a:alphaModFix/>
          </a:blip>
          <a:srcRect l="-10483" t="-1953" r="6587" b="-1942"/>
          <a:stretch/>
        </p:blipFill>
        <p:spPr>
          <a:xfrm>
            <a:off x="2384725" y="265825"/>
            <a:ext cx="3758525" cy="479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58"/>
          <p:cNvSpPr txBox="1">
            <a:spLocks noGrp="1"/>
          </p:cNvSpPr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Tik Tok / Reels video</a:t>
            </a:r>
            <a:endParaRPr/>
          </a:p>
        </p:txBody>
      </p:sp>
      <p:sp>
        <p:nvSpPr>
          <p:cNvPr id="1013" name="Google Shape;1013;p158"/>
          <p:cNvSpPr txBox="1"/>
          <p:nvPr/>
        </p:nvSpPr>
        <p:spPr>
          <a:xfrm>
            <a:off x="527075" y="1478150"/>
            <a:ext cx="7683000" cy="2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Poppins"/>
              <a:buChar char="●"/>
            </a:pPr>
            <a:r>
              <a:rPr lang="en">
                <a:solidFill>
                  <a:srgbClr val="0C2340"/>
                </a:solidFill>
                <a:latin typeface="Poppins"/>
                <a:ea typeface="Poppins"/>
                <a:cs typeface="Poppins"/>
                <a:sym typeface="Poppins"/>
              </a:rPr>
              <a:t>Video musí být celkově přirozené </a:t>
            </a:r>
            <a:endParaRPr>
              <a:solidFill>
                <a:srgbClr val="0C23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Poppins"/>
              <a:buChar char="●"/>
            </a:pPr>
            <a:r>
              <a:rPr lang="en">
                <a:solidFill>
                  <a:srgbClr val="0C2340"/>
                </a:solidFill>
                <a:latin typeface="Poppins"/>
                <a:ea typeface="Poppins"/>
                <a:cs typeface="Poppins"/>
                <a:sym typeface="Poppins"/>
              </a:rPr>
              <a:t>Přirozený člověk, přirozené mluvené slovo - ne dabér nebo herec</a:t>
            </a:r>
            <a:endParaRPr>
              <a:solidFill>
                <a:srgbClr val="0C23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Poppins"/>
              <a:buChar char="●"/>
            </a:pPr>
            <a:r>
              <a:rPr lang="en">
                <a:solidFill>
                  <a:srgbClr val="0C2340"/>
                </a:solidFill>
                <a:latin typeface="Poppins"/>
                <a:ea typeface="Poppins"/>
                <a:cs typeface="Poppins"/>
                <a:sym typeface="Poppins"/>
              </a:rPr>
              <a:t>Titulky - hlavně u reels</a:t>
            </a:r>
            <a:endParaRPr>
              <a:solidFill>
                <a:srgbClr val="0C23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Poppins"/>
              <a:buChar char="●"/>
            </a:pPr>
            <a:r>
              <a:rPr lang="en">
                <a:solidFill>
                  <a:srgbClr val="0C2340"/>
                </a:solidFill>
                <a:latin typeface="Poppins"/>
                <a:ea typeface="Poppins"/>
                <a:cs typeface="Poppins"/>
                <a:sym typeface="Poppins"/>
              </a:rPr>
              <a:t>První 2 sekundy nejdůležitější - musí být háček (hook) zvědavost</a:t>
            </a:r>
            <a:endParaRPr>
              <a:solidFill>
                <a:srgbClr val="0C23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Poppins"/>
              <a:buChar char="●"/>
            </a:pPr>
            <a:r>
              <a:rPr lang="en">
                <a:solidFill>
                  <a:srgbClr val="0C2340"/>
                </a:solidFill>
                <a:latin typeface="Poppins"/>
                <a:ea typeface="Poppins"/>
                <a:cs typeface="Poppins"/>
                <a:sym typeface="Poppins"/>
              </a:rPr>
              <a:t>Nejlépe kolem 15 sekund  </a:t>
            </a:r>
            <a:endParaRPr>
              <a:solidFill>
                <a:srgbClr val="0C23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Poppins"/>
              <a:buChar char="●"/>
            </a:pPr>
            <a:r>
              <a:rPr lang="en">
                <a:solidFill>
                  <a:srgbClr val="0C2340"/>
                </a:solidFill>
                <a:latin typeface="Poppins"/>
                <a:ea typeface="Poppins"/>
                <a:cs typeface="Poppins"/>
                <a:sym typeface="Poppins"/>
              </a:rPr>
              <a:t>Dynamické, rychlé, hodně střihu </a:t>
            </a:r>
            <a:endParaRPr>
              <a:solidFill>
                <a:srgbClr val="0C23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Poppins"/>
              <a:buChar char="●"/>
            </a:pPr>
            <a:r>
              <a:rPr lang="en">
                <a:solidFill>
                  <a:srgbClr val="0C2340"/>
                </a:solidFill>
                <a:latin typeface="Poppins"/>
                <a:ea typeface="Poppins"/>
                <a:cs typeface="Poppins"/>
                <a:sym typeface="Poppins"/>
              </a:rPr>
              <a:t>Trendy a trendy zvuky </a:t>
            </a:r>
            <a:endParaRPr>
              <a:solidFill>
                <a:srgbClr val="0C23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Poppins"/>
              <a:buChar char="●"/>
            </a:pPr>
            <a:r>
              <a:rPr lang="en">
                <a:solidFill>
                  <a:srgbClr val="0C2340"/>
                </a:solidFill>
                <a:latin typeface="Poppins"/>
                <a:ea typeface="Poppins"/>
                <a:cs typeface="Poppins"/>
                <a:sym typeface="Poppins"/>
              </a:rPr>
              <a:t>Kombo s Influencerem</a:t>
            </a:r>
            <a:endParaRPr/>
          </a:p>
        </p:txBody>
      </p:sp>
    </p:spTree>
  </p:cSld>
  <p:clrMapOvr>
    <a:masterClrMapping/>
  </p:clrMapOvr>
  <p:transition spd="med">
    <p:push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59"/>
          <p:cNvSpPr txBox="1">
            <a:spLocks noGrp="1"/>
          </p:cNvSpPr>
          <p:nvPr>
            <p:ph type="body" idx="4294967295"/>
          </p:nvPr>
        </p:nvSpPr>
        <p:spPr>
          <a:xfrm>
            <a:off x="168075" y="995888"/>
            <a:ext cx="8424600" cy="3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rgbClr val="0C234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rgbClr val="0C234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rgbClr val="0C234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rgbClr val="0C234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rgbClr val="0C234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rgbClr val="0C234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rgbClr val="0C234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rgbClr val="0C234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rgbClr val="0C234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159"/>
          <p:cNvSpPr txBox="1">
            <a:spLocks noGrp="1"/>
          </p:cNvSpPr>
          <p:nvPr>
            <p:ph type="title"/>
          </p:nvPr>
        </p:nvSpPr>
        <p:spPr>
          <a:xfrm>
            <a:off x="788575" y="1430250"/>
            <a:ext cx="7421700" cy="1692300"/>
          </a:xfrm>
          <a:prstGeom prst="rect">
            <a:avLst/>
          </a:prstGeom>
        </p:spPr>
        <p:txBody>
          <a:bodyPr spcFirstLastPara="1" wrap="square" lIns="58925" tIns="58925" rIns="58925" bIns="589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Vyhodnocení</a:t>
            </a:r>
            <a:endParaRPr sz="3900"/>
          </a:p>
        </p:txBody>
      </p:sp>
    </p:spTree>
  </p:cSld>
  <p:clrMapOvr>
    <a:masterClrMapping/>
  </p:clrMapOvr>
  <p:transition spd="med">
    <p:push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60"/>
          <p:cNvSpPr txBox="1">
            <a:spLocks noGrp="1"/>
          </p:cNvSpPr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Přijdu do baru protože mi </a:t>
            </a:r>
            <a:r>
              <a:rPr lang="en">
                <a:solidFill>
                  <a:srgbClr val="B5E3D8"/>
                </a:solidFill>
              </a:rPr>
              <a:t>Pepa</a:t>
            </a:r>
            <a:r>
              <a:rPr lang="en"/>
              <a:t> mi řekl, že tam bude </a:t>
            </a:r>
            <a:r>
              <a:rPr lang="en">
                <a:solidFill>
                  <a:srgbClr val="B5E3D8"/>
                </a:solidFill>
              </a:rPr>
              <a:t>Hanka.</a:t>
            </a:r>
            <a:endParaRPr>
              <a:solidFill>
                <a:srgbClr val="B5E3D8"/>
              </a:solidFill>
            </a:endParaRPr>
          </a:p>
        </p:txBody>
      </p:sp>
      <p:pic>
        <p:nvPicPr>
          <p:cNvPr id="1025" name="Google Shape;1025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5750" y="1363200"/>
            <a:ext cx="4912502" cy="3274202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160"/>
          <p:cNvSpPr txBox="1">
            <a:spLocks noGrp="1"/>
          </p:cNvSpPr>
          <p:nvPr>
            <p:ph type="title"/>
          </p:nvPr>
        </p:nvSpPr>
        <p:spPr>
          <a:xfrm>
            <a:off x="296575" y="1580650"/>
            <a:ext cx="1324500" cy="366000"/>
          </a:xfrm>
          <a:prstGeom prst="rect">
            <a:avLst/>
          </a:prstGeom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Hanka</a:t>
            </a:r>
            <a:endParaRPr/>
          </a:p>
        </p:txBody>
      </p:sp>
      <p:cxnSp>
        <p:nvCxnSpPr>
          <p:cNvPr id="1027" name="Google Shape;1027;p160"/>
          <p:cNvCxnSpPr/>
          <p:nvPr/>
        </p:nvCxnSpPr>
        <p:spPr>
          <a:xfrm>
            <a:off x="998125" y="2005600"/>
            <a:ext cx="2303100" cy="2346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28" name="Google Shape;1028;p160"/>
          <p:cNvPicPr preferRelativeResize="0"/>
          <p:nvPr/>
        </p:nvPicPr>
        <p:blipFill rotWithShape="1">
          <a:blip r:embed="rId4">
            <a:alphaModFix/>
          </a:blip>
          <a:srcRect t="4323" b="5788"/>
          <a:stretch/>
        </p:blipFill>
        <p:spPr>
          <a:xfrm>
            <a:off x="4184262" y="2043150"/>
            <a:ext cx="775475" cy="86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Google Shape;1033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9725" y="1180305"/>
            <a:ext cx="5537976" cy="3691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161"/>
          <p:cNvSpPr txBox="1">
            <a:spLocks noGrp="1"/>
          </p:cNvSpPr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 baru ale potkám </a:t>
            </a:r>
            <a:r>
              <a:rPr lang="en">
                <a:solidFill>
                  <a:srgbClr val="B5E3D8"/>
                </a:solidFill>
              </a:rPr>
              <a:t>Kubu</a:t>
            </a:r>
            <a:r>
              <a:rPr lang="en"/>
              <a:t> a ten mi ukáže </a:t>
            </a:r>
            <a:r>
              <a:rPr lang="en">
                <a:solidFill>
                  <a:srgbClr val="B5E3D8"/>
                </a:solidFill>
              </a:rPr>
              <a:t>Anetku</a:t>
            </a:r>
            <a:r>
              <a:rPr lang="en"/>
              <a:t>, s kterou si jdeme povídat.</a:t>
            </a:r>
            <a:endParaRPr/>
          </a:p>
        </p:txBody>
      </p:sp>
      <p:sp>
        <p:nvSpPr>
          <p:cNvPr id="1035" name="Google Shape;1035;p161"/>
          <p:cNvSpPr txBox="1">
            <a:spLocks noGrp="1"/>
          </p:cNvSpPr>
          <p:nvPr>
            <p:ph type="title"/>
          </p:nvPr>
        </p:nvSpPr>
        <p:spPr>
          <a:xfrm>
            <a:off x="7570325" y="1777175"/>
            <a:ext cx="1655400" cy="366000"/>
          </a:xfrm>
          <a:prstGeom prst="rect">
            <a:avLst/>
          </a:prstGeom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Anetka</a:t>
            </a:r>
            <a:endParaRPr/>
          </a:p>
        </p:txBody>
      </p:sp>
      <p:cxnSp>
        <p:nvCxnSpPr>
          <p:cNvPr id="1036" name="Google Shape;1036;p161"/>
          <p:cNvCxnSpPr/>
          <p:nvPr/>
        </p:nvCxnSpPr>
        <p:spPr>
          <a:xfrm flipH="1">
            <a:off x="6346975" y="2245075"/>
            <a:ext cx="2142000" cy="4026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37" name="Google Shape;1037;p161"/>
          <p:cNvSpPr txBox="1">
            <a:spLocks noGrp="1"/>
          </p:cNvSpPr>
          <p:nvPr>
            <p:ph type="title"/>
          </p:nvPr>
        </p:nvSpPr>
        <p:spPr>
          <a:xfrm>
            <a:off x="68875" y="1713425"/>
            <a:ext cx="1655400" cy="366000"/>
          </a:xfrm>
          <a:prstGeom prst="rect">
            <a:avLst/>
          </a:prstGeom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Já</a:t>
            </a:r>
            <a:endParaRPr/>
          </a:p>
        </p:txBody>
      </p:sp>
      <p:cxnSp>
        <p:nvCxnSpPr>
          <p:cNvPr id="1038" name="Google Shape;1038;p161"/>
          <p:cNvCxnSpPr/>
          <p:nvPr/>
        </p:nvCxnSpPr>
        <p:spPr>
          <a:xfrm>
            <a:off x="373350" y="2200850"/>
            <a:ext cx="2407200" cy="6585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39" name="Google Shape;1039;p161"/>
          <p:cNvPicPr preferRelativeResize="0"/>
          <p:nvPr/>
        </p:nvPicPr>
        <p:blipFill rotWithShape="1">
          <a:blip r:embed="rId4">
            <a:alphaModFix/>
          </a:blip>
          <a:srcRect t="4323" b="5788"/>
          <a:stretch/>
        </p:blipFill>
        <p:spPr>
          <a:xfrm>
            <a:off x="2745362" y="1277425"/>
            <a:ext cx="775475" cy="86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9725" y="1180305"/>
            <a:ext cx="5537976" cy="3691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162"/>
          <p:cNvSpPr txBox="1">
            <a:spLocks noGrp="1"/>
          </p:cNvSpPr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5E3D8"/>
                </a:solidFill>
              </a:rPr>
              <a:t>Anetka</a:t>
            </a:r>
            <a:r>
              <a:rPr lang="en" sz="1600"/>
              <a:t> mě ale představí </a:t>
            </a:r>
            <a:r>
              <a:rPr lang="en" sz="1600">
                <a:solidFill>
                  <a:srgbClr val="B5E3D8"/>
                </a:solidFill>
              </a:rPr>
              <a:t>Jarmile</a:t>
            </a:r>
            <a:r>
              <a:rPr lang="en" sz="1600"/>
              <a:t>, která je její kámoška. S </a:t>
            </a:r>
            <a:r>
              <a:rPr lang="en" sz="1600">
                <a:solidFill>
                  <a:srgbClr val="B5E3D8"/>
                </a:solidFill>
              </a:rPr>
              <a:t>Jarmilou</a:t>
            </a:r>
            <a:r>
              <a:rPr lang="en" sz="1600"/>
              <a:t> začneme chodit a jsme spolu až do smrti - Šťastný, 4 děti a 2 psi - Fantázia</a:t>
            </a:r>
            <a:endParaRPr sz="1600"/>
          </a:p>
        </p:txBody>
      </p:sp>
      <p:sp>
        <p:nvSpPr>
          <p:cNvPr id="1046" name="Google Shape;1046;p162"/>
          <p:cNvSpPr txBox="1">
            <a:spLocks noGrp="1"/>
          </p:cNvSpPr>
          <p:nvPr>
            <p:ph type="title"/>
          </p:nvPr>
        </p:nvSpPr>
        <p:spPr>
          <a:xfrm>
            <a:off x="7570325" y="1777175"/>
            <a:ext cx="1655400" cy="366000"/>
          </a:xfrm>
          <a:prstGeom prst="rect">
            <a:avLst/>
          </a:prstGeom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Jarmilka</a:t>
            </a:r>
            <a:endParaRPr/>
          </a:p>
        </p:txBody>
      </p:sp>
      <p:cxnSp>
        <p:nvCxnSpPr>
          <p:cNvPr id="1047" name="Google Shape;1047;p162"/>
          <p:cNvCxnSpPr/>
          <p:nvPr/>
        </p:nvCxnSpPr>
        <p:spPr>
          <a:xfrm flipH="1">
            <a:off x="3763200" y="2043650"/>
            <a:ext cx="3723600" cy="1377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48" name="Google Shape;1048;p162"/>
          <p:cNvSpPr txBox="1">
            <a:spLocks noGrp="1"/>
          </p:cNvSpPr>
          <p:nvPr>
            <p:ph type="title"/>
          </p:nvPr>
        </p:nvSpPr>
        <p:spPr>
          <a:xfrm>
            <a:off x="68875" y="1713425"/>
            <a:ext cx="1655400" cy="366000"/>
          </a:xfrm>
          <a:prstGeom prst="rect">
            <a:avLst/>
          </a:prstGeom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Já</a:t>
            </a:r>
            <a:endParaRPr/>
          </a:p>
        </p:txBody>
      </p:sp>
      <p:cxnSp>
        <p:nvCxnSpPr>
          <p:cNvPr id="1049" name="Google Shape;1049;p162"/>
          <p:cNvCxnSpPr/>
          <p:nvPr/>
        </p:nvCxnSpPr>
        <p:spPr>
          <a:xfrm>
            <a:off x="373350" y="2200850"/>
            <a:ext cx="2407200" cy="6585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50" name="Google Shape;1050;p162"/>
          <p:cNvPicPr preferRelativeResize="0"/>
          <p:nvPr/>
        </p:nvPicPr>
        <p:blipFill rotWithShape="1">
          <a:blip r:embed="rId4">
            <a:alphaModFix/>
          </a:blip>
          <a:srcRect t="4323" b="5788"/>
          <a:stretch/>
        </p:blipFill>
        <p:spPr>
          <a:xfrm>
            <a:off x="2705612" y="1213675"/>
            <a:ext cx="775475" cy="86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63"/>
          <p:cNvSpPr txBox="1">
            <a:spLocks noGrp="1"/>
          </p:cNvSpPr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Komu vděčím za můj šťastný život?</a:t>
            </a:r>
            <a:endParaRPr/>
          </a:p>
        </p:txBody>
      </p:sp>
      <p:sp>
        <p:nvSpPr>
          <p:cNvPr id="1056" name="Google Shape;1056;p163"/>
          <p:cNvSpPr txBox="1">
            <a:spLocks noGrp="1"/>
          </p:cNvSpPr>
          <p:nvPr>
            <p:ph type="body" idx="1"/>
          </p:nvPr>
        </p:nvSpPr>
        <p:spPr>
          <a:xfrm>
            <a:off x="459300" y="835800"/>
            <a:ext cx="8225400" cy="34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Clr>
                <a:srgbClr val="B5E3D8"/>
              </a:buClr>
              <a:buSzPts val="1400"/>
              <a:buChar char="•"/>
            </a:pPr>
            <a:r>
              <a:rPr lang="en" sz="2100" b="1"/>
              <a:t>Pepa / Hanka / Kubo / Anetka ?</a:t>
            </a:r>
            <a:endParaRPr sz="1400" b="1"/>
          </a:p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Clr>
                <a:srgbClr val="B5E3D8"/>
              </a:buClr>
              <a:buSzPts val="1400"/>
              <a:buChar char="•"/>
            </a:pPr>
            <a:r>
              <a:rPr lang="en" sz="2100" b="1">
                <a:solidFill>
                  <a:schemeClr val="dk1"/>
                </a:solidFill>
              </a:rPr>
              <a:t>REAL CASE</a:t>
            </a:r>
            <a:endParaRPr sz="2100"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Clr>
                <a:srgbClr val="B5E3D8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1. Den. - </a:t>
            </a:r>
            <a:r>
              <a:rPr lang="en" sz="1400" b="1">
                <a:solidFill>
                  <a:schemeClr val="dk1"/>
                </a:solidFill>
              </a:rPr>
              <a:t>Facebook</a:t>
            </a:r>
            <a:r>
              <a:rPr lang="en" sz="1400">
                <a:solidFill>
                  <a:schemeClr val="dk1"/>
                </a:solidFill>
              </a:rPr>
              <a:t> mi ukázal reklamu na super mikinu, zaujala mě ale nic neudělám. 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Clr>
                <a:srgbClr val="B5E3D8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2. Den - Hledám sportovní mikiny na Googlu, prokliknu na eshop který jsem viděl včera 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Clr>
                <a:srgbClr val="B5E3D8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3. Den - Čtu něco na seznam.cz a tam se mi zobrazí remarketingová kampaň. Kliknem a nakoupím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Clr>
                <a:srgbClr val="B5E3D8"/>
              </a:buClr>
              <a:buSzPts val="1400"/>
              <a:buChar char="•"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push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pl-PL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Tvorba online kampaně.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763688" y="4155926"/>
            <a:ext cx="3888432" cy="4320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Kampaň! </a:t>
            </a:r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956047" y="3723878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Michal Stoklasa, Ph.D.</a:t>
            </a:r>
          </a:p>
          <a:p>
            <a:pPr algn="r"/>
            <a:r>
              <a:rPr lang="cs-CZ" alt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Daniel Kvíčala</a:t>
            </a:r>
          </a:p>
          <a:p>
            <a:pPr algn="r"/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E-marketing</a:t>
            </a:r>
          </a:p>
        </p:txBody>
      </p:sp>
    </p:spTree>
    <p:extLst>
      <p:ext uri="{BB962C8B-B14F-4D97-AF65-F5344CB8AC3E}">
        <p14:creationId xmlns:p14="http://schemas.microsoft.com/office/powerpoint/2010/main" val="4244649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Obecně lidé, kteří u nás již nějaké peníze utratili.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Lze je ale definovat různě, třeba lidé se 2 a více transakcemi.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Našim cílem je o uživatele pečovat a přimět je k dalším transakcím.</a:t>
            </a: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E-mailing, věrnostní program, 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remarketingové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kampaně.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Care</a:t>
            </a:r>
          </a:p>
        </p:txBody>
      </p:sp>
    </p:spTree>
    <p:extLst>
      <p:ext uri="{BB962C8B-B14F-4D97-AF65-F5344CB8AC3E}">
        <p14:creationId xmlns:p14="http://schemas.microsoft.com/office/powerpoint/2010/main" val="59283471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Co je to kampaň – struktura, účely, nástroje.</a:t>
            </a:r>
          </a:p>
          <a:p>
            <a:endParaRPr lang="cs-CZ" altLang="cs-CZ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KPI.</a:t>
            </a:r>
          </a:p>
          <a:p>
            <a:endParaRPr lang="cs-CZ" altLang="cs-CZ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Příklad kampaně – </a:t>
            </a:r>
            <a:r>
              <a:rPr lang="cs-CZ" altLang="cs-CZ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MotoZem</a:t>
            </a:r>
            <a:r>
              <a:rPr lang="cs-CZ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Obsah přednášky</a:t>
            </a:r>
          </a:p>
        </p:txBody>
      </p:sp>
    </p:spTree>
    <p:extLst>
      <p:ext uri="{BB962C8B-B14F-4D97-AF65-F5344CB8AC3E}">
        <p14:creationId xmlns:p14="http://schemas.microsoft.com/office/powerpoint/2010/main" val="250105590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77155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Komunikační aktivita </a:t>
            </a:r>
            <a:r>
              <a:rPr lang="cs-CZ" sz="2400" dirty="0">
                <a:solidFill>
                  <a:srgbClr val="002060"/>
                </a:solidFill>
              </a:rPr>
              <a:t>za účelem splnění cíle (např. zvýšení tržeb, uvedení výrobku na trh, zvýšení počtu věrných zákazníků).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b="1" dirty="0">
                <a:solidFill>
                  <a:srgbClr val="002060"/>
                </a:solidFill>
              </a:rPr>
              <a:t>Předání zprávy (sdělení) zákazníkům </a:t>
            </a:r>
            <a:r>
              <a:rPr lang="cs-CZ" sz="2400" dirty="0">
                <a:solidFill>
                  <a:srgbClr val="002060"/>
                </a:solidFill>
              </a:rPr>
              <a:t>pomocí obsahu na vybraných kanálech (Facebook, Google, E-mailing, případně kombinace více kanálů).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dirty="0">
                <a:solidFill>
                  <a:srgbClr val="002060"/>
                </a:solidFill>
              </a:rPr>
              <a:t>Může se vztahovat k příležitosti - Vánoce, Halloween, Black </a:t>
            </a:r>
            <a:r>
              <a:rPr lang="cs-CZ" sz="2400" dirty="0" err="1">
                <a:solidFill>
                  <a:srgbClr val="002060"/>
                </a:solidFill>
              </a:rPr>
              <a:t>Friday</a:t>
            </a:r>
            <a:r>
              <a:rPr lang="cs-CZ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1 Co to je kampaň?</a:t>
            </a:r>
          </a:p>
        </p:txBody>
      </p:sp>
    </p:spTree>
    <p:extLst>
      <p:ext uri="{BB962C8B-B14F-4D97-AF65-F5344CB8AC3E}">
        <p14:creationId xmlns:p14="http://schemas.microsoft.com/office/powerpoint/2010/main" val="405396058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771550"/>
            <a:ext cx="2726040" cy="221764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IMC – </a:t>
            </a:r>
            <a:r>
              <a:rPr lang="cs-CZ" sz="2400" b="1" dirty="0" err="1">
                <a:solidFill>
                  <a:srgbClr val="002060"/>
                </a:solidFill>
              </a:rPr>
              <a:t>offline</a:t>
            </a:r>
            <a:r>
              <a:rPr lang="cs-CZ" sz="2400" b="1" dirty="0">
                <a:solidFill>
                  <a:srgbClr val="002060"/>
                </a:solidFill>
              </a:rPr>
              <a:t> i online, integrace, synergie, vidím všude.</a:t>
            </a:r>
            <a:endParaRPr lang="cs-CZ" sz="24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760640" cy="507703"/>
          </a:xfrm>
        </p:spPr>
        <p:txBody>
          <a:bodyPr/>
          <a:lstStyle/>
          <a:p>
            <a:r>
              <a:rPr lang="cs-CZ" dirty="0"/>
              <a:t>Integrovaná marketingová komunikace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0BFC915-B56D-808C-A8F3-74999DFE7B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4" b="9483"/>
          <a:stretch/>
        </p:blipFill>
        <p:spPr>
          <a:xfrm>
            <a:off x="3305295" y="703189"/>
            <a:ext cx="1816857" cy="279370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1A4EAD1-2C09-A7D5-CDAE-7523AA6829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50" t="34601" r="42913" b="18199"/>
          <a:stretch/>
        </p:blipFill>
        <p:spPr>
          <a:xfrm>
            <a:off x="280" y="2726035"/>
            <a:ext cx="4392488" cy="24277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6B5F1F2-15DB-2FCB-C213-8A8AE24420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26" t="15001" r="39762" b="45800"/>
          <a:stretch/>
        </p:blipFill>
        <p:spPr>
          <a:xfrm>
            <a:off x="5025376" y="3127276"/>
            <a:ext cx="3960440" cy="201622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4E5D475-64AA-88B3-FDE8-71C998377F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163" t="8000" r="27951" b="33200"/>
          <a:stretch/>
        </p:blipFill>
        <p:spPr>
          <a:xfrm>
            <a:off x="5158728" y="353762"/>
            <a:ext cx="3693736" cy="272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4167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Příklad kampaně</a:t>
            </a:r>
          </a:p>
        </p:txBody>
      </p:sp>
      <p:pic>
        <p:nvPicPr>
          <p:cNvPr id="1026" name="Picture 2" descr="Kampaní Láskyplný páteček Kofola upozorňuje na nedostatek lásky ve společnosti a vybízí, aby páry spolu trávily více kvalitního času">
            <a:extLst>
              <a:ext uri="{FF2B5EF4-FFF2-40B4-BE49-F238E27FC236}">
                <a16:creationId xmlns:a16="http://schemas.microsoft.com/office/drawing/2014/main" id="{04F9F6E6-040E-5546-95AF-19AFD9630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3557"/>
            <a:ext cx="7344816" cy="341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07200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71550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Marketingové strategie</a:t>
            </a:r>
          </a:p>
          <a:p>
            <a:pPr lvl="1"/>
            <a:r>
              <a:rPr lang="cs-CZ" sz="2400" dirty="0">
                <a:solidFill>
                  <a:srgbClr val="002060"/>
                </a:solidFill>
              </a:rPr>
              <a:t>Mám vyřešeno co, komu a proč prodávám.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Komunikační strategie</a:t>
            </a:r>
          </a:p>
          <a:p>
            <a:pPr lvl="1"/>
            <a:r>
              <a:rPr lang="cs-CZ" sz="2400" dirty="0">
                <a:solidFill>
                  <a:srgbClr val="002060"/>
                </a:solidFill>
              </a:rPr>
              <a:t>Vím, co chci říct a jakou očekávám reakci.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Kreativní strategie</a:t>
            </a:r>
          </a:p>
          <a:p>
            <a:pPr lvl="1"/>
            <a:r>
              <a:rPr lang="cs-CZ" sz="2400" dirty="0">
                <a:solidFill>
                  <a:srgbClr val="002060"/>
                </a:solidFill>
              </a:rPr>
              <a:t>Vím, jak upoutám pozornost a tím snížím náklady.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Mediální plánování</a:t>
            </a:r>
          </a:p>
          <a:p>
            <a:pPr lvl="1"/>
            <a:r>
              <a:rPr lang="cs-CZ" sz="2400" dirty="0">
                <a:solidFill>
                  <a:srgbClr val="002060"/>
                </a:solidFill>
              </a:rPr>
              <a:t>Vím, kde mu to budu říkat a jak dlouho.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832648" cy="507703"/>
          </a:xfrm>
        </p:spPr>
        <p:txBody>
          <a:bodyPr/>
          <a:lstStyle/>
          <a:p>
            <a:r>
              <a:rPr lang="pl-PL" dirty="0"/>
              <a:t>Důležitý checklist a postup procesu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834087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Uvedení nového produktu na trh</a:t>
            </a:r>
          </a:p>
          <a:p>
            <a:r>
              <a:rPr lang="cs-CZ" sz="2400" dirty="0">
                <a:solidFill>
                  <a:srgbClr val="002060"/>
                </a:solidFill>
              </a:rPr>
              <a:t>Uvedení nové značky na trh</a:t>
            </a:r>
          </a:p>
          <a:p>
            <a:r>
              <a:rPr lang="cs-CZ" sz="2400" dirty="0">
                <a:solidFill>
                  <a:srgbClr val="002060"/>
                </a:solidFill>
              </a:rPr>
              <a:t>Podpora prodeje</a:t>
            </a:r>
          </a:p>
          <a:p>
            <a:r>
              <a:rPr lang="cs-CZ" sz="2400" dirty="0">
                <a:solidFill>
                  <a:srgbClr val="002060"/>
                </a:solidFill>
              </a:rPr>
              <a:t>Rozšiřování povědomí o stávající značce</a:t>
            </a:r>
          </a:p>
          <a:p>
            <a:r>
              <a:rPr lang="cs-CZ" sz="2400" dirty="0">
                <a:solidFill>
                  <a:srgbClr val="002060"/>
                </a:solidFill>
              </a:rPr>
              <a:t>Vytváření asociací se stávající značkou - červená židle = </a:t>
            </a:r>
            <a:r>
              <a:rPr lang="cs-CZ" sz="2400" dirty="0" err="1">
                <a:solidFill>
                  <a:srgbClr val="002060"/>
                </a:solidFill>
              </a:rPr>
              <a:t>XXXLutz</a:t>
            </a:r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dirty="0" err="1">
                <a:solidFill>
                  <a:srgbClr val="002060"/>
                </a:solidFill>
              </a:rPr>
              <a:t>Repositioning</a:t>
            </a:r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dirty="0">
                <a:solidFill>
                  <a:srgbClr val="002060"/>
                </a:solidFill>
              </a:rPr>
              <a:t>Rebranding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Účely kampaně</a:t>
            </a:r>
          </a:p>
        </p:txBody>
      </p:sp>
    </p:spTree>
    <p:extLst>
      <p:ext uri="{BB962C8B-B14F-4D97-AF65-F5344CB8AC3E}">
        <p14:creationId xmlns:p14="http://schemas.microsoft.com/office/powerpoint/2010/main" val="29075165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843558"/>
            <a:ext cx="8820472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Cíle – vyplývá z: celková strategie – komunikační strategie – celkové nastavení všech dalších kampaní.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Cílové skupiny – opět ze strategií, máme data – viz předchozí přednášky.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Analýzy, rozpočtová omezení, čas, média, tonalita, archetypy atd.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Volba vhodných médií ve vztahu k výše řešenému – tady volíme jednotlivé online nástroje a jejich kombinaci pro co nejvyšší efekt.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Implementace, kde kdo co měří a za co je zodpovědný.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Neustálé vyhodnocování a úpravy.</a:t>
            </a:r>
          </a:p>
          <a:p>
            <a:endParaRPr lang="cs-CZ" sz="28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464496" cy="507703"/>
          </a:xfrm>
        </p:spPr>
        <p:txBody>
          <a:bodyPr/>
          <a:lstStyle/>
          <a:p>
            <a:r>
              <a:rPr lang="cs-CZ" dirty="0"/>
              <a:t>Struktura kampaně</a:t>
            </a:r>
          </a:p>
        </p:txBody>
      </p:sp>
    </p:spTree>
    <p:extLst>
      <p:ext uri="{BB962C8B-B14F-4D97-AF65-F5344CB8AC3E}">
        <p14:creationId xmlns:p14="http://schemas.microsoft.com/office/powerpoint/2010/main" val="190834697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843558"/>
            <a:ext cx="8424936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b="1" dirty="0" err="1">
                <a:solidFill>
                  <a:srgbClr val="002060"/>
                </a:solidFill>
              </a:rPr>
              <a:t>Mission</a:t>
            </a:r>
            <a:r>
              <a:rPr lang="cs-CZ" sz="2400" dirty="0">
                <a:solidFill>
                  <a:srgbClr val="002060"/>
                </a:solidFill>
              </a:rPr>
              <a:t> – Cíl. Cílovky.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Money</a:t>
            </a:r>
            <a:r>
              <a:rPr lang="cs-CZ" sz="2400" dirty="0">
                <a:solidFill>
                  <a:srgbClr val="002060"/>
                </a:solidFill>
              </a:rPr>
              <a:t> – Rozpočet (např. podle ŽC, podílu, konkurenci, frekvenci).</a:t>
            </a:r>
          </a:p>
          <a:p>
            <a:r>
              <a:rPr lang="cs-CZ" sz="2400" b="1" dirty="0" err="1">
                <a:solidFill>
                  <a:srgbClr val="002060"/>
                </a:solidFill>
              </a:rPr>
              <a:t>Message</a:t>
            </a:r>
            <a:r>
              <a:rPr lang="cs-CZ" sz="2400" dirty="0">
                <a:solidFill>
                  <a:srgbClr val="002060"/>
                </a:solidFill>
              </a:rPr>
              <a:t> – Zpráva. Kreativa (</a:t>
            </a:r>
            <a:r>
              <a:rPr lang="cs-CZ" sz="2400" dirty="0" err="1">
                <a:solidFill>
                  <a:srgbClr val="002060"/>
                </a:solidFill>
              </a:rPr>
              <a:t>info</a:t>
            </a:r>
            <a:r>
              <a:rPr lang="cs-CZ" sz="2400" dirty="0">
                <a:solidFill>
                  <a:srgbClr val="002060"/>
                </a:solidFill>
              </a:rPr>
              <a:t>/emoce). Fáze STDC?</a:t>
            </a:r>
          </a:p>
          <a:p>
            <a:r>
              <a:rPr lang="cs-CZ" sz="2400" b="1" dirty="0">
                <a:solidFill>
                  <a:srgbClr val="002060"/>
                </a:solidFill>
              </a:rPr>
              <a:t>Media</a:t>
            </a:r>
            <a:r>
              <a:rPr lang="cs-CZ" sz="2400" dirty="0">
                <a:solidFill>
                  <a:srgbClr val="002060"/>
                </a:solidFill>
              </a:rPr>
              <a:t> – Média – která podle cílovky, cíle, zprávy, STDC.</a:t>
            </a:r>
          </a:p>
          <a:p>
            <a:r>
              <a:rPr lang="cs-CZ" sz="2400" b="1" dirty="0" err="1">
                <a:solidFill>
                  <a:srgbClr val="002060"/>
                </a:solidFill>
              </a:rPr>
              <a:t>Measurement</a:t>
            </a:r>
            <a:r>
              <a:rPr lang="cs-CZ" sz="2400" dirty="0">
                <a:solidFill>
                  <a:srgbClr val="002060"/>
                </a:solidFill>
              </a:rPr>
              <a:t> – Měření. KPI (CTR, CPC, CPM, dosah, </a:t>
            </a:r>
            <a:r>
              <a:rPr lang="cs-CZ" sz="2400" dirty="0" err="1">
                <a:solidFill>
                  <a:srgbClr val="002060"/>
                </a:solidFill>
              </a:rPr>
              <a:t>bounce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err="1">
                <a:solidFill>
                  <a:srgbClr val="002060"/>
                </a:solidFill>
              </a:rPr>
              <a:t>rate</a:t>
            </a:r>
            <a:r>
              <a:rPr lang="cs-CZ" sz="2400" dirty="0">
                <a:solidFill>
                  <a:srgbClr val="002060"/>
                </a:solidFill>
              </a:rPr>
              <a:t>, </a:t>
            </a:r>
            <a:r>
              <a:rPr lang="cs-CZ" sz="2400" dirty="0" err="1">
                <a:solidFill>
                  <a:srgbClr val="002060"/>
                </a:solidFill>
              </a:rPr>
              <a:t>views</a:t>
            </a:r>
            <a:r>
              <a:rPr lang="cs-CZ" sz="2400" dirty="0">
                <a:solidFill>
                  <a:srgbClr val="002060"/>
                </a:solidFill>
              </a:rPr>
              <a:t> apod.).</a:t>
            </a:r>
          </a:p>
          <a:p>
            <a:endParaRPr lang="cs-CZ" sz="28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464496" cy="507703"/>
          </a:xfrm>
        </p:spPr>
        <p:txBody>
          <a:bodyPr/>
          <a:lstStyle/>
          <a:p>
            <a:r>
              <a:rPr lang="cs-CZ" dirty="0"/>
              <a:t>Základní pilíře kampaně 5M</a:t>
            </a:r>
          </a:p>
        </p:txBody>
      </p:sp>
    </p:spTree>
    <p:extLst>
      <p:ext uri="{BB962C8B-B14F-4D97-AF65-F5344CB8AC3E}">
        <p14:creationId xmlns:p14="http://schemas.microsoft.com/office/powerpoint/2010/main" val="301411963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Rebranding</a:t>
            </a:r>
          </a:p>
        </p:txBody>
      </p:sp>
      <p:pic>
        <p:nvPicPr>
          <p:cNvPr id="2" name="Google Shape;99;p19">
            <a:extLst>
              <a:ext uri="{FF2B5EF4-FFF2-40B4-BE49-F238E27FC236}">
                <a16:creationId xmlns:a16="http://schemas.microsoft.com/office/drawing/2014/main" id="{1E981FE5-CBD5-14FC-CAC6-42F33B8DAA6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712" y="915566"/>
            <a:ext cx="4026950" cy="148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6;p19">
            <a:extLst>
              <a:ext uri="{FF2B5EF4-FFF2-40B4-BE49-F238E27FC236}">
                <a16:creationId xmlns:a16="http://schemas.microsoft.com/office/drawing/2014/main" id="{4CA5C5D5-313B-1363-3FAB-9E73FEDA85A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544" y="2571750"/>
            <a:ext cx="4145575" cy="202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0;p19">
            <a:extLst>
              <a:ext uri="{FF2B5EF4-FFF2-40B4-BE49-F238E27FC236}">
                <a16:creationId xmlns:a16="http://schemas.microsoft.com/office/drawing/2014/main" id="{55DA7585-E43D-E189-114B-A641AD3EEE1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6440" y="1066967"/>
            <a:ext cx="4069089" cy="230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7;p19">
            <a:extLst>
              <a:ext uri="{FF2B5EF4-FFF2-40B4-BE49-F238E27FC236}">
                <a16:creationId xmlns:a16="http://schemas.microsoft.com/office/drawing/2014/main" id="{F58ECE4D-74C7-1E10-135A-B9EE0E847A8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6016" y="3504120"/>
            <a:ext cx="3244770" cy="114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7884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38643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0" indent="-355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arenR"/>
            </a:pPr>
            <a:r>
              <a:rPr lang="en-GB" sz="2000" b="1" dirty="0">
                <a:solidFill>
                  <a:srgbClr val="002060"/>
                </a:solidFill>
              </a:rPr>
              <a:t>Web </a:t>
            </a:r>
            <a:r>
              <a:rPr lang="en-GB" sz="2000" dirty="0">
                <a:solidFill>
                  <a:srgbClr val="002060"/>
                </a:solidFill>
              </a:rPr>
              <a:t>- </a:t>
            </a:r>
            <a:r>
              <a:rPr lang="en-GB" sz="2000" dirty="0" err="1">
                <a:solidFill>
                  <a:srgbClr val="002060"/>
                </a:solidFill>
              </a:rPr>
              <a:t>zkontrolovat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dokončení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nákupu</a:t>
            </a:r>
            <a:r>
              <a:rPr lang="en-GB" sz="2000" dirty="0">
                <a:solidFill>
                  <a:srgbClr val="002060"/>
                </a:solidFill>
              </a:rPr>
              <a:t>, </a:t>
            </a:r>
            <a:r>
              <a:rPr lang="en-GB" sz="2000" dirty="0" err="1">
                <a:solidFill>
                  <a:srgbClr val="002060"/>
                </a:solidFill>
              </a:rPr>
              <a:t>sledovací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kódy</a:t>
            </a:r>
            <a:r>
              <a:rPr lang="en-GB" sz="2000" dirty="0">
                <a:solidFill>
                  <a:srgbClr val="002060"/>
                </a:solidFill>
              </a:rPr>
              <a:t> (Facebook pixel, Google Ads a </a:t>
            </a:r>
            <a:r>
              <a:rPr lang="en-GB" sz="2000" dirty="0" err="1">
                <a:solidFill>
                  <a:srgbClr val="002060"/>
                </a:solidFill>
              </a:rPr>
              <a:t>Sklik</a:t>
            </a:r>
            <a:r>
              <a:rPr lang="en-GB" sz="2000" dirty="0">
                <a:solidFill>
                  <a:srgbClr val="002060"/>
                </a:solidFill>
              </a:rPr>
              <a:t> remarketing, Google Analytics)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arenR"/>
            </a:pPr>
            <a:r>
              <a:rPr lang="en-GB" sz="2000" b="1" u="sng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Analytics</a:t>
            </a:r>
            <a:r>
              <a:rPr lang="en-GB" sz="2000" b="1" dirty="0">
                <a:solidFill>
                  <a:srgbClr val="002060"/>
                </a:solidFill>
              </a:rPr>
              <a:t> </a:t>
            </a:r>
            <a:r>
              <a:rPr lang="en-GB" sz="2000" dirty="0">
                <a:solidFill>
                  <a:srgbClr val="002060"/>
                </a:solidFill>
              </a:rPr>
              <a:t>- </a:t>
            </a:r>
            <a:r>
              <a:rPr lang="en-GB" sz="2000" dirty="0" err="1">
                <a:solidFill>
                  <a:srgbClr val="002060"/>
                </a:solidFill>
              </a:rPr>
              <a:t>zkontrolovat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sběr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dat</a:t>
            </a:r>
            <a:endParaRPr lang="en-GB" sz="2000" dirty="0">
              <a:solidFill>
                <a:srgbClr val="00206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arenR"/>
            </a:pPr>
            <a:r>
              <a:rPr lang="en-GB" sz="2000" b="1" dirty="0">
                <a:solidFill>
                  <a:srgbClr val="002060"/>
                </a:solidFill>
              </a:rPr>
              <a:t>Facebook a Instagram</a:t>
            </a:r>
            <a:r>
              <a:rPr lang="en-GB" sz="2000" dirty="0">
                <a:solidFill>
                  <a:srgbClr val="002060"/>
                </a:solidFill>
              </a:rPr>
              <a:t> - </a:t>
            </a:r>
            <a:r>
              <a:rPr lang="en-GB" sz="2000" dirty="0" err="1">
                <a:solidFill>
                  <a:srgbClr val="002060"/>
                </a:solidFill>
              </a:rPr>
              <a:t>vytvoření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stránky</a:t>
            </a:r>
            <a:r>
              <a:rPr lang="en-GB" sz="2000" dirty="0">
                <a:solidFill>
                  <a:srgbClr val="002060"/>
                </a:solidFill>
              </a:rPr>
              <a:t> a </a:t>
            </a:r>
            <a:r>
              <a:rPr lang="en-GB" sz="2000" dirty="0" err="1">
                <a:solidFill>
                  <a:srgbClr val="002060"/>
                </a:solidFill>
              </a:rPr>
              <a:t>reklamního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účtu</a:t>
            </a:r>
            <a:r>
              <a:rPr lang="en-GB" sz="2000" dirty="0">
                <a:solidFill>
                  <a:srgbClr val="002060"/>
                </a:solidFill>
              </a:rPr>
              <a:t>, </a:t>
            </a:r>
            <a:r>
              <a:rPr lang="en-GB" sz="2000" dirty="0" err="1">
                <a:solidFill>
                  <a:srgbClr val="002060"/>
                </a:solidFill>
              </a:rPr>
              <a:t>doplnění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informací</a:t>
            </a:r>
            <a:r>
              <a:rPr lang="en-GB" sz="2000" dirty="0">
                <a:solidFill>
                  <a:srgbClr val="002060"/>
                </a:solidFill>
              </a:rPr>
              <a:t>, </a:t>
            </a:r>
            <a:r>
              <a:rPr lang="en-GB" sz="2000" dirty="0" err="1">
                <a:solidFill>
                  <a:srgbClr val="002060"/>
                </a:solidFill>
              </a:rPr>
              <a:t>nastavení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u="sng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 </a:t>
            </a:r>
            <a:r>
              <a:rPr lang="en-GB" sz="2000" u="sng" dirty="0" err="1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pixelu</a:t>
            </a:r>
            <a:r>
              <a:rPr lang="en-GB" sz="2000" dirty="0">
                <a:solidFill>
                  <a:srgbClr val="002060"/>
                </a:solidFill>
              </a:rPr>
              <a:t>, </a:t>
            </a:r>
            <a:r>
              <a:rPr lang="en-GB" sz="2000" u="sng" dirty="0" err="1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tvorba</a:t>
            </a:r>
            <a:r>
              <a:rPr lang="en-GB" sz="2000" u="sng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000" u="sng" dirty="0" err="1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publik</a:t>
            </a:r>
            <a:endParaRPr lang="en-GB" sz="2000" dirty="0">
              <a:solidFill>
                <a:srgbClr val="00206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arenR"/>
            </a:pPr>
            <a:r>
              <a:rPr lang="en-GB" sz="2000" b="1" u="sng" dirty="0">
                <a:solidFill>
                  <a:srgbClr val="00206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Ads</a:t>
            </a:r>
            <a:r>
              <a:rPr lang="en-GB" sz="2000" b="1" dirty="0">
                <a:solidFill>
                  <a:srgbClr val="002060"/>
                </a:solidFill>
              </a:rPr>
              <a:t>, </a:t>
            </a:r>
            <a:r>
              <a:rPr lang="en-GB" sz="2000" b="1" u="sng" dirty="0" err="1">
                <a:solidFill>
                  <a:srgbClr val="00206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Sklik</a:t>
            </a:r>
            <a:r>
              <a:rPr lang="en-GB" sz="2000" u="sng" dirty="0">
                <a:solidFill>
                  <a:srgbClr val="00206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000" dirty="0">
                <a:solidFill>
                  <a:srgbClr val="002060"/>
                </a:solidFill>
              </a:rPr>
              <a:t>- </a:t>
            </a:r>
            <a:r>
              <a:rPr lang="en-GB" sz="2000" dirty="0" err="1">
                <a:solidFill>
                  <a:srgbClr val="002060"/>
                </a:solidFill>
              </a:rPr>
              <a:t>vytvoření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účtů</a:t>
            </a:r>
            <a:r>
              <a:rPr lang="en-GB" sz="2000" dirty="0">
                <a:solidFill>
                  <a:srgbClr val="002060"/>
                </a:solidFill>
              </a:rPr>
              <a:t>, </a:t>
            </a:r>
            <a:r>
              <a:rPr lang="en-GB" sz="2000" dirty="0" err="1">
                <a:solidFill>
                  <a:srgbClr val="002060"/>
                </a:solidFill>
              </a:rPr>
              <a:t>kódů</a:t>
            </a:r>
            <a:r>
              <a:rPr lang="en-GB" sz="2000" dirty="0">
                <a:solidFill>
                  <a:srgbClr val="002060"/>
                </a:solidFill>
              </a:rPr>
              <a:t> a </a:t>
            </a:r>
            <a:r>
              <a:rPr lang="en-GB" sz="2000" dirty="0" err="1">
                <a:solidFill>
                  <a:srgbClr val="002060"/>
                </a:solidFill>
              </a:rPr>
              <a:t>publik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jako</a:t>
            </a:r>
            <a:r>
              <a:rPr lang="en-GB" sz="2000" dirty="0">
                <a:solidFill>
                  <a:srgbClr val="002060"/>
                </a:solidFill>
              </a:rPr>
              <a:t> u FB / IG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arenR"/>
            </a:pPr>
            <a:r>
              <a:rPr lang="cs-CZ" sz="2000" b="1" dirty="0">
                <a:solidFill>
                  <a:srgbClr val="002060"/>
                </a:solidFill>
              </a:rPr>
              <a:t>Kontrola</a:t>
            </a:r>
            <a:r>
              <a:rPr lang="en-GB" sz="2000" b="1" dirty="0">
                <a:solidFill>
                  <a:srgbClr val="002060"/>
                </a:solidFill>
              </a:rPr>
              <a:t> </a:t>
            </a:r>
            <a:r>
              <a:rPr lang="en-GB" sz="2000" b="1" dirty="0" err="1">
                <a:solidFill>
                  <a:srgbClr val="002060"/>
                </a:solidFill>
              </a:rPr>
              <a:t>konkurence</a:t>
            </a:r>
            <a:r>
              <a:rPr lang="en-GB" sz="2000" dirty="0">
                <a:solidFill>
                  <a:srgbClr val="002060"/>
                </a:solidFill>
              </a:rPr>
              <a:t> - </a:t>
            </a:r>
            <a:r>
              <a:rPr lang="en-GB" sz="2000" u="sng" dirty="0">
                <a:solidFill>
                  <a:srgbClr val="00206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FB </a:t>
            </a:r>
            <a:r>
              <a:rPr lang="en-GB" sz="2000" u="sng" dirty="0" err="1">
                <a:solidFill>
                  <a:srgbClr val="00206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kampaně</a:t>
            </a:r>
            <a:endParaRPr lang="en-GB" sz="2000" dirty="0">
              <a:solidFill>
                <a:srgbClr val="00206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arenR"/>
            </a:pPr>
            <a:r>
              <a:rPr lang="en-GB" sz="2000" b="1" dirty="0" err="1">
                <a:solidFill>
                  <a:srgbClr val="002060"/>
                </a:solidFill>
              </a:rPr>
              <a:t>Obsah</a:t>
            </a:r>
            <a:r>
              <a:rPr lang="en-GB" sz="2000" dirty="0">
                <a:solidFill>
                  <a:srgbClr val="002060"/>
                </a:solidFill>
              </a:rPr>
              <a:t> - </a:t>
            </a:r>
            <a:r>
              <a:rPr lang="en-GB" sz="2000" dirty="0" err="1">
                <a:solidFill>
                  <a:srgbClr val="002060"/>
                </a:solidFill>
              </a:rPr>
              <a:t>foto</a:t>
            </a:r>
            <a:r>
              <a:rPr lang="en-GB" sz="2000" dirty="0">
                <a:solidFill>
                  <a:srgbClr val="002060"/>
                </a:solidFill>
              </a:rPr>
              <a:t>, video, </a:t>
            </a:r>
            <a:r>
              <a:rPr lang="en-GB" sz="2000" u="sng" dirty="0" err="1">
                <a:solidFill>
                  <a:srgbClr val="00206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bannery</a:t>
            </a:r>
            <a:r>
              <a:rPr lang="en-GB" sz="2000" dirty="0">
                <a:solidFill>
                  <a:srgbClr val="002060"/>
                </a:solidFill>
              </a:rPr>
              <a:t>, </a:t>
            </a:r>
            <a:r>
              <a:rPr lang="en-GB" sz="2000" dirty="0" err="1">
                <a:solidFill>
                  <a:srgbClr val="002060"/>
                </a:solidFill>
              </a:rPr>
              <a:t>články</a:t>
            </a:r>
            <a:endParaRPr lang="en-GB" sz="2000" dirty="0">
              <a:solidFill>
                <a:srgbClr val="00206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arenR"/>
            </a:pPr>
            <a:r>
              <a:rPr lang="cs-CZ" sz="2000" b="1" dirty="0">
                <a:solidFill>
                  <a:srgbClr val="002060"/>
                </a:solidFill>
              </a:rPr>
              <a:t>Em</a:t>
            </a:r>
            <a:r>
              <a:rPr lang="en-GB" sz="2000" b="1" dirty="0">
                <a:solidFill>
                  <a:srgbClr val="002060"/>
                </a:solidFill>
              </a:rPr>
              <a:t>ailing</a:t>
            </a:r>
            <a:r>
              <a:rPr lang="en-GB" sz="2000" dirty="0">
                <a:solidFill>
                  <a:srgbClr val="002060"/>
                </a:solidFill>
              </a:rPr>
              <a:t> - </a:t>
            </a:r>
            <a:r>
              <a:rPr lang="en-GB" sz="2000" dirty="0" err="1">
                <a:solidFill>
                  <a:srgbClr val="002060"/>
                </a:solidFill>
              </a:rPr>
              <a:t>tematické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newslettery</a:t>
            </a:r>
            <a:r>
              <a:rPr lang="en-GB" sz="2000" dirty="0">
                <a:solidFill>
                  <a:srgbClr val="002060"/>
                </a:solidFill>
              </a:rPr>
              <a:t>, </a:t>
            </a:r>
            <a:r>
              <a:rPr lang="en-GB" sz="2000" dirty="0" err="1">
                <a:solidFill>
                  <a:srgbClr val="002060"/>
                </a:solidFill>
              </a:rPr>
              <a:t>možnost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egmentace</a:t>
            </a:r>
            <a:r>
              <a:rPr lang="en-GB" sz="2000" dirty="0">
                <a:solidFill>
                  <a:srgbClr val="002060"/>
                </a:solidFill>
              </a:rPr>
              <a:t>, </a:t>
            </a:r>
            <a:r>
              <a:rPr lang="en-GB" sz="2000" dirty="0" err="1">
                <a:solidFill>
                  <a:srgbClr val="002060"/>
                </a:solidFill>
              </a:rPr>
              <a:t>automatizace</a:t>
            </a:r>
            <a:r>
              <a:rPr lang="en-GB" sz="2000" dirty="0">
                <a:solidFill>
                  <a:srgbClr val="002060"/>
                </a:solidFill>
              </a:rPr>
              <a:t> (</a:t>
            </a:r>
            <a:r>
              <a:rPr lang="en-GB" sz="2000" u="sng" dirty="0" err="1">
                <a:solidFill>
                  <a:srgbClr val="00206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český</a:t>
            </a:r>
            <a:r>
              <a:rPr lang="en-GB" sz="2000" u="sng" dirty="0">
                <a:solidFill>
                  <a:srgbClr val="00206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000" u="sng" dirty="0" err="1">
                <a:solidFill>
                  <a:srgbClr val="00206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nástroj</a:t>
            </a:r>
            <a:r>
              <a:rPr lang="en-GB" sz="2000" u="sng" dirty="0">
                <a:solidFill>
                  <a:srgbClr val="00206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000" u="sng" dirty="0" err="1">
                <a:solidFill>
                  <a:srgbClr val="00206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Ecomail</a:t>
            </a:r>
            <a:r>
              <a:rPr lang="en-GB" sz="2000" dirty="0">
                <a:solidFill>
                  <a:srgbClr val="002060"/>
                </a:solidFill>
              </a:rPr>
              <a:t> - </a:t>
            </a:r>
            <a:r>
              <a:rPr lang="en-GB" sz="2000" dirty="0" err="1">
                <a:solidFill>
                  <a:srgbClr val="002060"/>
                </a:solidFill>
              </a:rPr>
              <a:t>dobrá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zkušenost</a:t>
            </a:r>
            <a:r>
              <a:rPr lang="en-GB" sz="2000" dirty="0">
                <a:solidFill>
                  <a:srgbClr val="002060"/>
                </a:solidFill>
              </a:rPr>
              <a:t>)</a:t>
            </a:r>
          </a:p>
          <a:p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Nástroje a kanály</a:t>
            </a:r>
          </a:p>
        </p:txBody>
      </p:sp>
    </p:spTree>
    <p:extLst>
      <p:ext uri="{BB962C8B-B14F-4D97-AF65-F5344CB8AC3E}">
        <p14:creationId xmlns:p14="http://schemas.microsoft.com/office/powerpoint/2010/main" val="762998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STDC - nástroje</a:t>
            </a:r>
          </a:p>
        </p:txBody>
      </p:sp>
      <p:pic>
        <p:nvPicPr>
          <p:cNvPr id="4" name="Obrázek 3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0ED16377-9D79-B994-EBDF-05B121D2F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6" y="1086035"/>
            <a:ext cx="7619048" cy="328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4510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71550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Klíčové ukazatele výkonnosti KPI jsou indikátory, ukazatele či metriky výkonnosti přiřazené procesu, službě, organizačnímu útvaru, celé organizaci, které vyjadřují požadovanou výkonnost (kvalitu, efektivnost nebo hospodárnost)</a:t>
            </a:r>
          </a:p>
          <a:p>
            <a:r>
              <a:rPr lang="cs-CZ" sz="2400" dirty="0">
                <a:solidFill>
                  <a:srgbClr val="002060"/>
                </a:solidFill>
              </a:rPr>
              <a:t>KPI je tedy jednoduše metrika, která se váže na cíl.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Příklad: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Cíl je prodej 10 000ks aplikace za měsíc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V polovině měsíce je prodáno 3500ks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KPI je plněno na 35%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Co nám tato situace indikuje pro marketingové řízení?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2 KPI</a:t>
            </a:r>
          </a:p>
        </p:txBody>
      </p:sp>
    </p:spTree>
    <p:extLst>
      <p:ext uri="{BB962C8B-B14F-4D97-AF65-F5344CB8AC3E}">
        <p14:creationId xmlns:p14="http://schemas.microsoft.com/office/powerpoint/2010/main" val="299725058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71550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CTR</a:t>
            </a:r>
          </a:p>
          <a:p>
            <a:r>
              <a:rPr lang="cs-CZ" sz="2400" dirty="0" err="1">
                <a:solidFill>
                  <a:srgbClr val="002060"/>
                </a:solidFill>
              </a:rPr>
              <a:t>Click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err="1">
                <a:solidFill>
                  <a:srgbClr val="002060"/>
                </a:solidFill>
              </a:rPr>
              <a:t>through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err="1">
                <a:solidFill>
                  <a:srgbClr val="002060"/>
                </a:solidFill>
              </a:rPr>
              <a:t>rate</a:t>
            </a:r>
            <a:r>
              <a:rPr lang="cs-CZ" sz="2400" dirty="0">
                <a:solidFill>
                  <a:srgbClr val="002060"/>
                </a:solidFill>
              </a:rPr>
              <a:t>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Míra </a:t>
            </a:r>
            <a:r>
              <a:rPr lang="cs-CZ" sz="2400" dirty="0" err="1">
                <a:solidFill>
                  <a:srgbClr val="002060"/>
                </a:solidFill>
              </a:rPr>
              <a:t>proklikovosti</a:t>
            </a:r>
            <a:r>
              <a:rPr lang="cs-CZ" sz="2400" dirty="0">
                <a:solidFill>
                  <a:srgbClr val="002060"/>
                </a:solidFill>
              </a:rPr>
              <a:t>, je základní metrika pro měření úspěšnosti online reklamy.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Výpočet bere do úvahy počet zobrazení a počet kliknutí: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CTR = (číslo kliků / číslo zobrazení) * 100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CTR = (100/10000) * 100 = 1 %</a:t>
            </a:r>
          </a:p>
          <a:p>
            <a:pPr lvl="1"/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Nejčastěji používané KPI</a:t>
            </a:r>
          </a:p>
        </p:txBody>
      </p:sp>
    </p:spTree>
    <p:extLst>
      <p:ext uri="{BB962C8B-B14F-4D97-AF65-F5344CB8AC3E}">
        <p14:creationId xmlns:p14="http://schemas.microsoft.com/office/powerpoint/2010/main" val="22751618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71550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CPC</a:t>
            </a:r>
          </a:p>
          <a:p>
            <a:r>
              <a:rPr lang="cs-CZ" sz="2400" dirty="0" err="1">
                <a:solidFill>
                  <a:srgbClr val="002060"/>
                </a:solidFill>
              </a:rPr>
              <a:t>Costs</a:t>
            </a:r>
            <a:r>
              <a:rPr lang="cs-CZ" sz="2400" dirty="0">
                <a:solidFill>
                  <a:srgbClr val="002060"/>
                </a:solidFill>
              </a:rPr>
              <a:t> per </a:t>
            </a:r>
            <a:r>
              <a:rPr lang="cs-CZ" sz="2400" dirty="0" err="1">
                <a:solidFill>
                  <a:srgbClr val="002060"/>
                </a:solidFill>
              </a:rPr>
              <a:t>click</a:t>
            </a:r>
            <a:r>
              <a:rPr lang="cs-CZ" sz="2400" dirty="0">
                <a:solidFill>
                  <a:srgbClr val="002060"/>
                </a:solidFill>
              </a:rPr>
              <a:t>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Náklady na kliknutí.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Výpočet bere do úvahy smluvenou sumu za proklik a počet kliknutí: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CPC = </a:t>
            </a:r>
            <a:r>
              <a:rPr lang="cs-CZ" sz="2000" dirty="0" err="1">
                <a:solidFill>
                  <a:srgbClr val="002060"/>
                </a:solidFill>
              </a:rPr>
              <a:t>Cost</a:t>
            </a:r>
            <a:r>
              <a:rPr lang="cs-CZ" sz="2000" dirty="0">
                <a:solidFill>
                  <a:srgbClr val="002060"/>
                </a:solidFill>
              </a:rPr>
              <a:t> to </a:t>
            </a:r>
            <a:r>
              <a:rPr lang="cs-CZ" sz="2000" dirty="0" err="1">
                <a:solidFill>
                  <a:srgbClr val="002060"/>
                </a:solidFill>
              </a:rPr>
              <a:t>an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 err="1">
                <a:solidFill>
                  <a:srgbClr val="002060"/>
                </a:solidFill>
              </a:rPr>
              <a:t>Advertiser</a:t>
            </a:r>
            <a:r>
              <a:rPr lang="cs-CZ" sz="2000" dirty="0">
                <a:solidFill>
                  <a:srgbClr val="002060"/>
                </a:solidFill>
              </a:rPr>
              <a:t> / počet kliků.</a:t>
            </a:r>
          </a:p>
          <a:p>
            <a:pPr lvl="1"/>
            <a:r>
              <a:rPr lang="cs-CZ" sz="2000" dirty="0" err="1">
                <a:solidFill>
                  <a:srgbClr val="002060"/>
                </a:solidFill>
              </a:rPr>
              <a:t>Cost</a:t>
            </a:r>
            <a:r>
              <a:rPr lang="cs-CZ" sz="2000" dirty="0">
                <a:solidFill>
                  <a:srgbClr val="002060"/>
                </a:solidFill>
              </a:rPr>
              <a:t> to </a:t>
            </a:r>
            <a:r>
              <a:rPr lang="cs-CZ" sz="2000" dirty="0" err="1">
                <a:solidFill>
                  <a:srgbClr val="002060"/>
                </a:solidFill>
              </a:rPr>
              <a:t>an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 err="1">
                <a:solidFill>
                  <a:srgbClr val="002060"/>
                </a:solidFill>
              </a:rPr>
              <a:t>Advertiser</a:t>
            </a:r>
            <a:r>
              <a:rPr lang="cs-CZ" sz="2000" dirty="0">
                <a:solidFill>
                  <a:srgbClr val="002060"/>
                </a:solidFill>
              </a:rPr>
              <a:t>: 2 € * 1 000 = 2 000.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Objednatel musí zaplatit 2 000 €.</a:t>
            </a:r>
          </a:p>
          <a:p>
            <a:pPr lvl="1"/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Nejčastěji používané KPI</a:t>
            </a:r>
          </a:p>
        </p:txBody>
      </p:sp>
    </p:spTree>
    <p:extLst>
      <p:ext uri="{BB962C8B-B14F-4D97-AF65-F5344CB8AC3E}">
        <p14:creationId xmlns:p14="http://schemas.microsoft.com/office/powerpoint/2010/main" val="369684793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71550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CPM</a:t>
            </a:r>
          </a:p>
          <a:p>
            <a:r>
              <a:rPr lang="cs-CZ" sz="2400" dirty="0" err="1">
                <a:solidFill>
                  <a:srgbClr val="002060"/>
                </a:solidFill>
              </a:rPr>
              <a:t>Costs</a:t>
            </a:r>
            <a:r>
              <a:rPr lang="cs-CZ" sz="2400" dirty="0">
                <a:solidFill>
                  <a:srgbClr val="002060"/>
                </a:solidFill>
              </a:rPr>
              <a:t> per mile.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Náklady na zobrazení tisícovce lidí.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Výpočet bere do úvahy smluvenou sumu za </a:t>
            </a:r>
            <a:r>
              <a:rPr lang="cs-CZ" sz="2400" dirty="0" err="1">
                <a:solidFill>
                  <a:srgbClr val="002060"/>
                </a:solidFill>
              </a:rPr>
              <a:t>tisích</a:t>
            </a:r>
            <a:r>
              <a:rPr lang="cs-CZ" sz="2400" dirty="0">
                <a:solidFill>
                  <a:srgbClr val="002060"/>
                </a:solidFill>
              </a:rPr>
              <a:t> zobrazení a počet zobrazení: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CPM = </a:t>
            </a:r>
            <a:r>
              <a:rPr lang="cs-CZ" sz="2000" dirty="0" err="1">
                <a:solidFill>
                  <a:srgbClr val="002060"/>
                </a:solidFill>
              </a:rPr>
              <a:t>Cost</a:t>
            </a:r>
            <a:r>
              <a:rPr lang="cs-CZ" sz="2000" dirty="0">
                <a:solidFill>
                  <a:srgbClr val="002060"/>
                </a:solidFill>
              </a:rPr>
              <a:t> to </a:t>
            </a:r>
            <a:r>
              <a:rPr lang="cs-CZ" sz="2000" dirty="0" err="1">
                <a:solidFill>
                  <a:srgbClr val="002060"/>
                </a:solidFill>
              </a:rPr>
              <a:t>an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 err="1">
                <a:solidFill>
                  <a:srgbClr val="002060"/>
                </a:solidFill>
              </a:rPr>
              <a:t>Advertiser</a:t>
            </a:r>
            <a:r>
              <a:rPr lang="cs-CZ" sz="2000" dirty="0">
                <a:solidFill>
                  <a:srgbClr val="002060"/>
                </a:solidFill>
              </a:rPr>
              <a:t> * 1 000 / Počet zobrazení.</a:t>
            </a:r>
          </a:p>
          <a:p>
            <a:pPr lvl="1"/>
            <a:r>
              <a:rPr lang="cs-CZ" sz="2000" dirty="0" err="1">
                <a:solidFill>
                  <a:srgbClr val="002060"/>
                </a:solidFill>
              </a:rPr>
              <a:t>Cost</a:t>
            </a:r>
            <a:r>
              <a:rPr lang="cs-CZ" sz="2000" dirty="0">
                <a:solidFill>
                  <a:srgbClr val="002060"/>
                </a:solidFill>
              </a:rPr>
              <a:t> to </a:t>
            </a:r>
            <a:r>
              <a:rPr lang="cs-CZ" sz="2000" dirty="0" err="1">
                <a:solidFill>
                  <a:srgbClr val="002060"/>
                </a:solidFill>
              </a:rPr>
              <a:t>an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 err="1">
                <a:solidFill>
                  <a:srgbClr val="002060"/>
                </a:solidFill>
              </a:rPr>
              <a:t>Advertiser</a:t>
            </a:r>
            <a:r>
              <a:rPr lang="cs-CZ" sz="2000" dirty="0">
                <a:solidFill>
                  <a:srgbClr val="002060"/>
                </a:solidFill>
              </a:rPr>
              <a:t> = 5 € * (200 000/1 000) = 1 000.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Objednatel musí zaplatit 1 000 €.</a:t>
            </a:r>
          </a:p>
          <a:p>
            <a:pPr lvl="1"/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Nejčastěji používané KPI</a:t>
            </a:r>
          </a:p>
        </p:txBody>
      </p:sp>
    </p:spTree>
    <p:extLst>
      <p:ext uri="{BB962C8B-B14F-4D97-AF65-F5344CB8AC3E}">
        <p14:creationId xmlns:p14="http://schemas.microsoft.com/office/powerpoint/2010/main" val="172121809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71550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002060"/>
                </a:solidFill>
              </a:rPr>
              <a:t>ENGAGEMENT - </a:t>
            </a:r>
            <a:r>
              <a:rPr lang="cs-CZ" sz="2000" dirty="0">
                <a:solidFill>
                  <a:srgbClr val="002060"/>
                </a:solidFill>
              </a:rPr>
              <a:t>Angažovanost spotřebitele s obsahem na sociálních sítích.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Nominální počet lajků, komentářů, prokliků a sdílení, které následné zvyšují dosah (REACH) obsahu.</a:t>
            </a:r>
          </a:p>
          <a:p>
            <a:r>
              <a:rPr lang="cs-CZ" sz="2000" b="1" dirty="0">
                <a:solidFill>
                  <a:srgbClr val="002060"/>
                </a:solidFill>
              </a:rPr>
              <a:t>REACH - </a:t>
            </a:r>
            <a:r>
              <a:rPr lang="cs-CZ" sz="2000" dirty="0">
                <a:solidFill>
                  <a:srgbClr val="002060"/>
                </a:solidFill>
              </a:rPr>
              <a:t>Kolik lidí obsah „vidělo” ve svém </a:t>
            </a:r>
            <a:r>
              <a:rPr lang="cs-CZ" sz="2000" dirty="0" err="1">
                <a:solidFill>
                  <a:srgbClr val="002060"/>
                </a:solidFill>
              </a:rPr>
              <a:t>newsfeedu</a:t>
            </a:r>
            <a:r>
              <a:rPr lang="cs-CZ" sz="2000" dirty="0">
                <a:solidFill>
                  <a:srgbClr val="002060"/>
                </a:solidFill>
              </a:rPr>
              <a:t>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Dělíme na organický a na placený.</a:t>
            </a:r>
          </a:p>
          <a:p>
            <a:r>
              <a:rPr lang="cs-CZ" sz="2000" b="1" dirty="0">
                <a:solidFill>
                  <a:srgbClr val="002060"/>
                </a:solidFill>
              </a:rPr>
              <a:t>BOUNCE RATE </a:t>
            </a:r>
            <a:r>
              <a:rPr lang="cs-CZ" sz="2000" dirty="0">
                <a:solidFill>
                  <a:srgbClr val="002060"/>
                </a:solidFill>
              </a:rPr>
              <a:t>- Míra okamžitého opuštění. </a:t>
            </a:r>
          </a:p>
          <a:p>
            <a:r>
              <a:rPr lang="cs-CZ" sz="2000" dirty="0">
                <a:solidFill>
                  <a:srgbClr val="002060"/>
                </a:solidFill>
              </a:rPr>
              <a:t>Okamžité opuštění je návštěva jedné stránky na vašem webu. Ve službě </a:t>
            </a:r>
            <a:r>
              <a:rPr lang="cs-CZ" sz="2000" dirty="0" err="1">
                <a:solidFill>
                  <a:srgbClr val="002060"/>
                </a:solidFill>
              </a:rPr>
              <a:t>Analytics</a:t>
            </a:r>
            <a:r>
              <a:rPr lang="cs-CZ" sz="2000" dirty="0">
                <a:solidFill>
                  <a:srgbClr val="002060"/>
                </a:solidFill>
              </a:rPr>
              <a:t> se okamžité opuštění počítá jako návštěva, která iniciuje pouze jeden požadavek na server </a:t>
            </a:r>
            <a:r>
              <a:rPr lang="cs-CZ" sz="2000" dirty="0" err="1">
                <a:solidFill>
                  <a:srgbClr val="002060"/>
                </a:solidFill>
              </a:rPr>
              <a:t>Analytics</a:t>
            </a:r>
            <a:r>
              <a:rPr lang="cs-CZ" sz="2000" dirty="0">
                <a:solidFill>
                  <a:srgbClr val="002060"/>
                </a:solidFill>
              </a:rPr>
              <a:t>, například když uživatel otevře jedinou stránku na vašem webu a poté z ní odejde, aniž by při této návštěvě vyvolal jakýkoli další požadavek na server </a:t>
            </a:r>
            <a:r>
              <a:rPr lang="cs-CZ" sz="2000" dirty="0" err="1">
                <a:solidFill>
                  <a:srgbClr val="002060"/>
                </a:solidFill>
              </a:rPr>
              <a:t>Analytics</a:t>
            </a:r>
            <a:r>
              <a:rPr lang="cs-CZ" sz="2000" dirty="0">
                <a:solidFill>
                  <a:srgbClr val="002060"/>
                </a:solidFill>
              </a:rPr>
              <a:t>.</a:t>
            </a:r>
          </a:p>
          <a:p>
            <a:pPr lvl="1"/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Nejčastěji používané KPI</a:t>
            </a:r>
          </a:p>
        </p:txBody>
      </p:sp>
    </p:spTree>
    <p:extLst>
      <p:ext uri="{BB962C8B-B14F-4D97-AF65-F5344CB8AC3E}">
        <p14:creationId xmlns:p14="http://schemas.microsoft.com/office/powerpoint/2010/main" val="195002619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71550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002060"/>
                </a:solidFill>
              </a:rPr>
              <a:t>VIEWS</a:t>
            </a:r>
          </a:p>
          <a:p>
            <a:r>
              <a:rPr lang="cs-CZ" sz="2000" dirty="0">
                <a:solidFill>
                  <a:srgbClr val="002060"/>
                </a:solidFill>
              </a:rPr>
              <a:t>Počet shlédnutí.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Počet lidí, kteří shlédli video bez rozlišení délky shlédnutí.</a:t>
            </a:r>
          </a:p>
          <a:p>
            <a:r>
              <a:rPr lang="cs-CZ" sz="2000" b="1" dirty="0">
                <a:solidFill>
                  <a:srgbClr val="002060"/>
                </a:solidFill>
              </a:rPr>
              <a:t>AVARAGE VIEW DURATION</a:t>
            </a:r>
          </a:p>
          <a:p>
            <a:r>
              <a:rPr lang="cs-CZ" sz="2000" dirty="0">
                <a:solidFill>
                  <a:srgbClr val="002060"/>
                </a:solidFill>
              </a:rPr>
              <a:t>Průměrný čas shlédnutí identifikuje kolik v průměru bylo z videa shlédnuto. </a:t>
            </a:r>
          </a:p>
          <a:p>
            <a:r>
              <a:rPr lang="cs-CZ" sz="2000" b="1" dirty="0">
                <a:solidFill>
                  <a:srgbClr val="002060"/>
                </a:solidFill>
              </a:rPr>
              <a:t>AUDIENCE RETENTION</a:t>
            </a:r>
          </a:p>
          <a:p>
            <a:r>
              <a:rPr lang="cs-CZ" sz="2000" dirty="0">
                <a:solidFill>
                  <a:srgbClr val="002060"/>
                </a:solidFill>
              </a:rPr>
              <a:t>Průměrná procentuální délka videa, kterou uživatelé shlédli.</a:t>
            </a:r>
          </a:p>
          <a:p>
            <a:pPr lvl="1"/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Nejčastěji používané KPI</a:t>
            </a:r>
          </a:p>
        </p:txBody>
      </p:sp>
    </p:spTree>
    <p:extLst>
      <p:ext uri="{BB962C8B-B14F-4D97-AF65-F5344CB8AC3E}">
        <p14:creationId xmlns:p14="http://schemas.microsoft.com/office/powerpoint/2010/main" val="374042956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71550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Velmi často měříme celkové ROI kampaně – má to ale svá úskalí!</a:t>
            </a:r>
          </a:p>
          <a:p>
            <a:r>
              <a:rPr lang="cs-CZ" sz="2400" dirty="0">
                <a:solidFill>
                  <a:srgbClr val="002060"/>
                </a:solidFill>
              </a:rPr>
              <a:t>Pokud se jedná o eshop s komunikací jen v </a:t>
            </a:r>
            <a:r>
              <a:rPr lang="cs-CZ" sz="2400" dirty="0" err="1">
                <a:solidFill>
                  <a:srgbClr val="002060"/>
                </a:solidFill>
              </a:rPr>
              <a:t>onlinu</a:t>
            </a:r>
            <a:r>
              <a:rPr lang="cs-CZ" sz="2400" dirty="0">
                <a:solidFill>
                  <a:srgbClr val="002060"/>
                </a:solidFill>
              </a:rPr>
              <a:t>, je to velmi jednoduché:</a:t>
            </a:r>
          </a:p>
          <a:p>
            <a:pPr lvl="1"/>
            <a:r>
              <a:rPr lang="cs-CZ" sz="1800" dirty="0">
                <a:solidFill>
                  <a:srgbClr val="002060"/>
                </a:solidFill>
              </a:rPr>
              <a:t>ROI = ((čistý zisk z kampaně - náklady na kampaň)/náklady na kampaň) * 100</a:t>
            </a:r>
          </a:p>
          <a:p>
            <a:pPr lvl="1"/>
            <a:r>
              <a:rPr lang="cs-CZ" sz="1800" dirty="0">
                <a:solidFill>
                  <a:srgbClr val="002060"/>
                </a:solidFill>
              </a:rPr>
              <a:t>Příklad: ROI = ((70 000 – 50 000) / 50 000)*100 = 40%</a:t>
            </a:r>
          </a:p>
          <a:p>
            <a:r>
              <a:rPr lang="cs-CZ" sz="2400" dirty="0">
                <a:solidFill>
                  <a:srgbClr val="002060"/>
                </a:solidFill>
              </a:rPr>
              <a:t>Problémy</a:t>
            </a:r>
          </a:p>
          <a:p>
            <a:pPr lvl="1"/>
            <a:r>
              <a:rPr lang="cs-CZ" sz="1800" dirty="0">
                <a:solidFill>
                  <a:srgbClr val="002060"/>
                </a:solidFill>
              </a:rPr>
              <a:t>Kdy měřit – řada komunikačních aktivit má určitou setrvačnost – prodeje se neprojeví hned.</a:t>
            </a:r>
          </a:p>
          <a:p>
            <a:pPr lvl="1"/>
            <a:r>
              <a:rPr lang="cs-CZ" sz="1800" dirty="0" err="1">
                <a:solidFill>
                  <a:srgbClr val="002060"/>
                </a:solidFill>
              </a:rPr>
              <a:t>Atribuce</a:t>
            </a:r>
            <a:r>
              <a:rPr lang="cs-CZ" sz="1800" dirty="0">
                <a:solidFill>
                  <a:srgbClr val="002060"/>
                </a:solidFill>
              </a:rPr>
              <a:t> – působila na něj jen kampaň? Kolik zdrojů informací dnes člověk využije před nákupem?</a:t>
            </a:r>
          </a:p>
          <a:p>
            <a:pPr lvl="1"/>
            <a:r>
              <a:rPr lang="cs-CZ" sz="1800" dirty="0">
                <a:solidFill>
                  <a:srgbClr val="002060"/>
                </a:solidFill>
              </a:rPr>
              <a:t>Makroekonomické a další celospolečenské vlivy (1. přednáška)</a:t>
            </a:r>
          </a:p>
          <a:p>
            <a:pPr lvl="1"/>
            <a:endParaRPr lang="cs-CZ" sz="24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 err="1"/>
              <a:t>Measurement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462888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714259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  <a:hlinkClick r:id="rId3"/>
              </a:rPr>
              <a:t>Článek</a:t>
            </a:r>
            <a:r>
              <a:rPr lang="cs-CZ" sz="2200" dirty="0">
                <a:solidFill>
                  <a:srgbClr val="002060"/>
                </a:solidFill>
              </a:rPr>
              <a:t> o top kampaních. </a:t>
            </a:r>
            <a:endParaRPr lang="cs-CZ" alt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Kreativa</a:t>
            </a:r>
          </a:p>
        </p:txBody>
      </p:sp>
      <p:pic>
        <p:nvPicPr>
          <p:cNvPr id="2" name="Google Shape;131;p23">
            <a:extLst>
              <a:ext uri="{FF2B5EF4-FFF2-40B4-BE49-F238E27FC236}">
                <a16:creationId xmlns:a16="http://schemas.microsoft.com/office/drawing/2014/main" id="{6E6218AE-B4F2-AD55-BE9E-6F3E12B3812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3608" y="1131590"/>
            <a:ext cx="6801752" cy="3570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24001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843558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Do vyhledávače zadáte název firmy nebo klíčoví slovo a ukáží se vám všechny aktivní reklamy.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Facebook Ad </a:t>
            </a:r>
            <a:r>
              <a:rPr lang="cs-CZ" dirty="0" err="1"/>
              <a:t>Library</a:t>
            </a:r>
            <a:endParaRPr lang="cs-CZ" dirty="0"/>
          </a:p>
        </p:txBody>
      </p:sp>
      <p:pic>
        <p:nvPicPr>
          <p:cNvPr id="2" name="Google Shape;138;p24">
            <a:extLst>
              <a:ext uri="{FF2B5EF4-FFF2-40B4-BE49-F238E27FC236}">
                <a16:creationId xmlns:a16="http://schemas.microsoft.com/office/drawing/2014/main" id="{06AB865E-5731-095D-C830-DAAF70375BC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0531" y="1563638"/>
            <a:ext cx="6786954" cy="3474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32723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843558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Časový rozvrh, v němž budou odvysílány televizní či rozhlasové spoty, otištěna inzerce a vyvěšena venkovní či online reklama, spolu s podrobným rozpisem jednotlivých médií a formátů, uvedením ukazatelů očekávaného reklamního zásahu.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 err="1"/>
              <a:t>Mediaplán</a:t>
            </a:r>
            <a:endParaRPr lang="cs-CZ" dirty="0"/>
          </a:p>
        </p:txBody>
      </p:sp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id="{833065B6-328E-A1EC-4EBF-2494D7D4794F}"/>
              </a:ext>
            </a:extLst>
          </p:cNvPr>
          <p:cNvGraphicFramePr>
            <a:graphicFrameLocks/>
          </p:cNvGraphicFramePr>
          <p:nvPr/>
        </p:nvGraphicFramePr>
        <p:xfrm>
          <a:off x="431799" y="2571750"/>
          <a:ext cx="828040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0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0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00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00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00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Mediatyp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Mediatyp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Mediatyp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Mediatyp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7461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79512" y="771550"/>
            <a:ext cx="5544616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Pro další příklady použijeme tzv. </a:t>
            </a:r>
            <a:r>
              <a:rPr lang="cs-CZ" sz="2400" dirty="0" err="1">
                <a:solidFill>
                  <a:srgbClr val="002060"/>
                </a:solidFill>
              </a:rPr>
              <a:t>Funnel</a:t>
            </a:r>
            <a:r>
              <a:rPr lang="cs-CZ" sz="2400" dirty="0">
                <a:solidFill>
                  <a:srgbClr val="002060"/>
                </a:solidFill>
              </a:rPr>
              <a:t> neboli trychtýř – stejný princip, jen jinak pojmenované: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Oslovení - Oslovit nové potenciální zákazníky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Interakce - Přimět lidi k interakci – návštěva webu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Výběr - Představit produkty a detaily produktů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Nákup - Přimět k nákupu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Retence - Pečovat o zákazníka za účelem opakovaného nákupu</a:t>
            </a: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3 Nákupní proces</a:t>
            </a:r>
          </a:p>
        </p:txBody>
      </p:sp>
      <p:pic>
        <p:nvPicPr>
          <p:cNvPr id="4" name="Google Shape;142;p25">
            <a:extLst>
              <a:ext uri="{FF2B5EF4-FFF2-40B4-BE49-F238E27FC236}">
                <a16:creationId xmlns:a16="http://schemas.microsoft.com/office/drawing/2014/main" id="{0720D238-AD3E-BF27-6D0A-C2DA8FAAF41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6136" y="1059583"/>
            <a:ext cx="3477524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13620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71550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b="1" dirty="0">
                <a:solidFill>
                  <a:srgbClr val="002060"/>
                </a:solidFill>
              </a:rPr>
              <a:t>Prodej</a:t>
            </a:r>
            <a:r>
              <a:rPr lang="cs-CZ" sz="2200" dirty="0">
                <a:solidFill>
                  <a:srgbClr val="002060"/>
                </a:solidFill>
              </a:rPr>
              <a:t> - Počet nákupů / objem tržeb, Počet zákazníků - celkově, nových, opakujících (retence).</a:t>
            </a:r>
          </a:p>
          <a:p>
            <a:r>
              <a:rPr lang="cs-CZ" sz="2200" b="1" dirty="0">
                <a:solidFill>
                  <a:srgbClr val="002060"/>
                </a:solidFill>
              </a:rPr>
              <a:t>Web</a:t>
            </a:r>
            <a:r>
              <a:rPr lang="cs-CZ" sz="2200" dirty="0">
                <a:solidFill>
                  <a:srgbClr val="002060"/>
                </a:solidFill>
              </a:rPr>
              <a:t> -  Počet návštěvníků, návštěv, doba na webu, počet stránek na návštěvu, míra okamžitého opuštění.</a:t>
            </a:r>
          </a:p>
          <a:p>
            <a:r>
              <a:rPr lang="cs-CZ" sz="2200" b="1" dirty="0">
                <a:solidFill>
                  <a:srgbClr val="002060"/>
                </a:solidFill>
              </a:rPr>
              <a:t>Povědomí</a:t>
            </a:r>
            <a:r>
              <a:rPr lang="cs-CZ" sz="2200" dirty="0">
                <a:solidFill>
                  <a:srgbClr val="002060"/>
                </a:solidFill>
              </a:rPr>
              <a:t> - počet oslovených lidí, objem zobrazení reklamy.</a:t>
            </a:r>
          </a:p>
          <a:p>
            <a:r>
              <a:rPr lang="cs-CZ" sz="2200" b="1" dirty="0">
                <a:solidFill>
                  <a:srgbClr val="002060"/>
                </a:solidFill>
              </a:rPr>
              <a:t>Interakce</a:t>
            </a:r>
            <a:r>
              <a:rPr lang="cs-CZ" sz="2200" dirty="0">
                <a:solidFill>
                  <a:srgbClr val="002060"/>
                </a:solidFill>
              </a:rPr>
              <a:t> - počet reakcí, komentářů, sdílení.</a:t>
            </a:r>
          </a:p>
          <a:p>
            <a:r>
              <a:rPr lang="cs-CZ" sz="2200" b="1" dirty="0">
                <a:solidFill>
                  <a:srgbClr val="002060"/>
                </a:solidFill>
              </a:rPr>
              <a:t>Hodnocení</a:t>
            </a:r>
            <a:r>
              <a:rPr lang="cs-CZ" sz="2200" dirty="0">
                <a:solidFill>
                  <a:srgbClr val="002060"/>
                </a:solidFill>
              </a:rPr>
              <a:t> - počet referencí, úroveň hodnocení.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184576" cy="507703"/>
          </a:xfrm>
        </p:spPr>
        <p:txBody>
          <a:bodyPr/>
          <a:lstStyle/>
          <a:p>
            <a:r>
              <a:rPr lang="de-DE" dirty="0" err="1"/>
              <a:t>Cíle</a:t>
            </a:r>
            <a:r>
              <a:rPr lang="de-DE" dirty="0"/>
              <a:t> online </a:t>
            </a:r>
            <a:r>
              <a:rPr lang="de-DE" dirty="0" err="1"/>
              <a:t>kampaně</a:t>
            </a:r>
            <a:r>
              <a:rPr lang="de-DE" dirty="0"/>
              <a:t> </a:t>
            </a:r>
            <a:r>
              <a:rPr lang="de-DE" dirty="0" err="1"/>
              <a:t>pohledem</a:t>
            </a:r>
            <a:r>
              <a:rPr lang="de-DE" dirty="0"/>
              <a:t> </a:t>
            </a:r>
            <a:r>
              <a:rPr lang="de-DE" dirty="0" err="1"/>
              <a:t>čísel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562386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V Google </a:t>
            </a:r>
            <a:r>
              <a:rPr lang="cs-CZ" sz="2200" dirty="0" err="1">
                <a:solidFill>
                  <a:srgbClr val="002060"/>
                </a:solidFill>
              </a:rPr>
              <a:t>Analytics</a:t>
            </a:r>
            <a:r>
              <a:rPr lang="cs-CZ" sz="2200" dirty="0">
                <a:solidFill>
                  <a:srgbClr val="002060"/>
                </a:solidFill>
              </a:rPr>
              <a:t> zjistíme informace o návštěvnosti webu, chování zákazníků a prodejích e-shopu. V případě, že firma nemá e-shop řešíme jen první 2 sekce.</a:t>
            </a:r>
          </a:p>
          <a:p>
            <a:endParaRPr lang="cs-CZ" alt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Prodeje a web</a:t>
            </a:r>
          </a:p>
        </p:txBody>
      </p:sp>
      <p:pic>
        <p:nvPicPr>
          <p:cNvPr id="2" name="Google Shape;156;p26">
            <a:extLst>
              <a:ext uri="{FF2B5EF4-FFF2-40B4-BE49-F238E27FC236}">
                <a16:creationId xmlns:a16="http://schemas.microsoft.com/office/drawing/2014/main" id="{F8221EEA-5757-9513-E707-C86DA2BEEA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2355726"/>
            <a:ext cx="8839198" cy="2324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78996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77155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>
                <a:solidFill>
                  <a:srgbClr val="002060"/>
                </a:solidFill>
              </a:rPr>
              <a:t>Marketingová - Co?, Komu?, Proč?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Oblečení a doplňky na motorku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Lidé se zájmem o motorky - široké publikum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x milionů Kč tržeb, podíl nákladů na obratu do 15 % (na 1 mil. tržeb max 150 tis. Kč nákladů)</a:t>
            </a:r>
          </a:p>
          <a:p>
            <a:r>
              <a:rPr lang="cs-CZ" sz="2000" dirty="0">
                <a:solidFill>
                  <a:srgbClr val="002060"/>
                </a:solidFill>
              </a:rPr>
              <a:t>Komunikační - Sdělení komunikace 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Ráj pro motorkáře - široký výběr, pomoc s nákupem, servis</a:t>
            </a:r>
            <a:endParaRPr lang="cs-CZ" sz="1600" dirty="0">
              <a:solidFill>
                <a:srgbClr val="002060"/>
              </a:solidFill>
            </a:endParaRPr>
          </a:p>
          <a:p>
            <a:r>
              <a:rPr lang="cs-CZ" sz="2000" dirty="0">
                <a:solidFill>
                  <a:srgbClr val="002060"/>
                </a:solidFill>
              </a:rPr>
              <a:t>Kreativní - </a:t>
            </a:r>
            <a:r>
              <a:rPr lang="cs-CZ" sz="2000" dirty="0" err="1">
                <a:solidFill>
                  <a:srgbClr val="002060"/>
                </a:solidFill>
              </a:rPr>
              <a:t>Stunta</a:t>
            </a:r>
            <a:r>
              <a:rPr lang="cs-CZ" sz="2000" dirty="0">
                <a:solidFill>
                  <a:srgbClr val="002060"/>
                </a:solidFill>
              </a:rPr>
              <a:t> Kalus 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Santa </a:t>
            </a:r>
            <a:r>
              <a:rPr lang="cs-CZ" sz="2000" dirty="0" err="1">
                <a:solidFill>
                  <a:srgbClr val="002060"/>
                </a:solidFill>
              </a:rPr>
              <a:t>Claus</a:t>
            </a:r>
            <a:r>
              <a:rPr lang="cs-CZ" sz="2000" dirty="0">
                <a:solidFill>
                  <a:srgbClr val="002060"/>
                </a:solidFill>
              </a:rPr>
              <a:t> - Marek Kalus </a:t>
            </a:r>
            <a:r>
              <a:rPr lang="cs-CZ" sz="2000" dirty="0" err="1">
                <a:solidFill>
                  <a:srgbClr val="002060"/>
                </a:solidFill>
              </a:rPr>
              <a:t>stunt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 err="1">
                <a:solidFill>
                  <a:srgbClr val="002060"/>
                </a:solidFill>
              </a:rPr>
              <a:t>rider</a:t>
            </a:r>
            <a:r>
              <a:rPr lang="cs-CZ" sz="2000" dirty="0">
                <a:solidFill>
                  <a:srgbClr val="002060"/>
                </a:solidFill>
              </a:rPr>
              <a:t> - video na FB </a:t>
            </a:r>
            <a:r>
              <a:rPr lang="cs-CZ" sz="2000" dirty="0" err="1">
                <a:solidFill>
                  <a:srgbClr val="002060"/>
                </a:solidFill>
              </a:rPr>
              <a:t>MotoZem</a:t>
            </a:r>
            <a:endParaRPr lang="cs-CZ" sz="2000" dirty="0">
              <a:solidFill>
                <a:srgbClr val="002060"/>
              </a:solidFill>
            </a:endParaRP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Doplňující vánoční obsah</a:t>
            </a:r>
          </a:p>
          <a:p>
            <a:r>
              <a:rPr lang="cs-CZ" sz="2000" dirty="0">
                <a:solidFill>
                  <a:srgbClr val="002060"/>
                </a:solidFill>
              </a:rPr>
              <a:t>Mediální - FB/IG, PPC, Mailing, blog, 1.11. - 20. 12., rozpočet cca okolo 1 mil. Kč (práce + reklamní kredit)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760640" cy="507703"/>
          </a:xfrm>
        </p:spPr>
        <p:txBody>
          <a:bodyPr/>
          <a:lstStyle/>
          <a:p>
            <a:r>
              <a:rPr lang="cs-CZ" dirty="0"/>
              <a:t>3 Příklad kampaně - </a:t>
            </a:r>
            <a:r>
              <a:rPr lang="cs-CZ" dirty="0" err="1"/>
              <a:t>MotoZem</a:t>
            </a:r>
            <a:r>
              <a:rPr lang="cs-CZ" dirty="0"/>
              <a:t> - Strategie</a:t>
            </a:r>
          </a:p>
        </p:txBody>
      </p:sp>
    </p:spTree>
    <p:extLst>
      <p:ext uri="{BB962C8B-B14F-4D97-AF65-F5344CB8AC3E}">
        <p14:creationId xmlns:p14="http://schemas.microsoft.com/office/powerpoint/2010/main" val="6917780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79512" y="771550"/>
            <a:ext cx="8352928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 err="1">
                <a:solidFill>
                  <a:srgbClr val="002060"/>
                </a:solidFill>
              </a:rPr>
              <a:t>Stunt</a:t>
            </a:r>
            <a:r>
              <a:rPr lang="cs-CZ" sz="2400" dirty="0">
                <a:solidFill>
                  <a:srgbClr val="002060"/>
                </a:solidFill>
              </a:rPr>
              <a:t> video na prodejně - zábava, potenciál pro sdílení.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Blogový článek s tipy na dárky.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Mikulášská akce doprava zdarma - podpora prodeje.</a:t>
            </a:r>
          </a:p>
          <a:p>
            <a:r>
              <a:rPr lang="cs-CZ" sz="2400" dirty="0" err="1">
                <a:solidFill>
                  <a:srgbClr val="002060"/>
                </a:solidFill>
              </a:rPr>
              <a:t>MotoZem</a:t>
            </a:r>
            <a:r>
              <a:rPr lang="cs-CZ" sz="2400" dirty="0">
                <a:solidFill>
                  <a:srgbClr val="002060"/>
                </a:solidFill>
              </a:rPr>
              <a:t> pomáhá - dobročinná akce - emoce, vnímání značky.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Tipy na dárky - stránka na e-shopu - usnadnění výběru.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Konkrétní tipy jako obsah pro reklamy.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Garance vrácení - podpora pro nerozhodné zákazníky.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400600" cy="507703"/>
          </a:xfrm>
        </p:spPr>
        <p:txBody>
          <a:bodyPr/>
          <a:lstStyle/>
          <a:p>
            <a:r>
              <a:rPr lang="cs-CZ" dirty="0"/>
              <a:t>Příklad kampaně - </a:t>
            </a:r>
            <a:r>
              <a:rPr lang="cs-CZ" dirty="0" err="1"/>
              <a:t>MotoZem</a:t>
            </a:r>
            <a:r>
              <a:rPr lang="cs-CZ" dirty="0"/>
              <a:t> - obsah</a:t>
            </a:r>
          </a:p>
        </p:txBody>
      </p:sp>
    </p:spTree>
    <p:extLst>
      <p:ext uri="{BB962C8B-B14F-4D97-AF65-F5344CB8AC3E}">
        <p14:creationId xmlns:p14="http://schemas.microsoft.com/office/powerpoint/2010/main" val="86187556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904656" cy="507703"/>
          </a:xfrm>
        </p:spPr>
        <p:txBody>
          <a:bodyPr/>
          <a:lstStyle/>
          <a:p>
            <a:r>
              <a:rPr lang="cs-CZ" dirty="0"/>
              <a:t>Příklad kampaně - </a:t>
            </a:r>
            <a:r>
              <a:rPr lang="cs-CZ" dirty="0" err="1"/>
              <a:t>MotoZem</a:t>
            </a:r>
            <a:r>
              <a:rPr lang="cs-CZ" dirty="0"/>
              <a:t> - obsah</a:t>
            </a:r>
          </a:p>
        </p:txBody>
      </p:sp>
      <p:pic>
        <p:nvPicPr>
          <p:cNvPr id="2" name="Google Shape;184;p29">
            <a:extLst>
              <a:ext uri="{FF2B5EF4-FFF2-40B4-BE49-F238E27FC236}">
                <a16:creationId xmlns:a16="http://schemas.microsoft.com/office/drawing/2014/main" id="{81B9EFC8-B34C-9094-391D-1EA0E3B896D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406" y="843558"/>
            <a:ext cx="3632700" cy="395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3;p29">
            <a:extLst>
              <a:ext uri="{FF2B5EF4-FFF2-40B4-BE49-F238E27FC236}">
                <a16:creationId xmlns:a16="http://schemas.microsoft.com/office/drawing/2014/main" id="{5B8E0857-73F3-4E82-0EA1-405989E44A8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6728" y="843558"/>
            <a:ext cx="2839200" cy="3781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97037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048672" cy="507703"/>
          </a:xfrm>
        </p:spPr>
        <p:txBody>
          <a:bodyPr/>
          <a:lstStyle/>
          <a:p>
            <a:r>
              <a:rPr lang="cs-CZ" dirty="0"/>
              <a:t>Příklad kampaně - </a:t>
            </a:r>
            <a:r>
              <a:rPr lang="cs-CZ" dirty="0" err="1"/>
              <a:t>MotoZem</a:t>
            </a:r>
            <a:r>
              <a:rPr lang="cs-CZ" dirty="0"/>
              <a:t> - obsah</a:t>
            </a:r>
          </a:p>
        </p:txBody>
      </p:sp>
      <p:pic>
        <p:nvPicPr>
          <p:cNvPr id="4" name="Google Shape;191;p30">
            <a:extLst>
              <a:ext uri="{FF2B5EF4-FFF2-40B4-BE49-F238E27FC236}">
                <a16:creationId xmlns:a16="http://schemas.microsoft.com/office/drawing/2014/main" id="{FA879AC4-4185-5426-3797-A089FA4BA9A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832" y="859564"/>
            <a:ext cx="3435095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92;p30">
            <a:extLst>
              <a:ext uri="{FF2B5EF4-FFF2-40B4-BE49-F238E27FC236}">
                <a16:creationId xmlns:a16="http://schemas.microsoft.com/office/drawing/2014/main" id="{9986DF12-29D6-1A2B-D5D2-E67B9B7285E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5936" y="843558"/>
            <a:ext cx="3582661" cy="3820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54381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760640" cy="507703"/>
          </a:xfrm>
        </p:spPr>
        <p:txBody>
          <a:bodyPr/>
          <a:lstStyle/>
          <a:p>
            <a:r>
              <a:rPr lang="cs-CZ" dirty="0"/>
              <a:t>Příklad kampaně - </a:t>
            </a:r>
            <a:r>
              <a:rPr lang="cs-CZ" dirty="0" err="1"/>
              <a:t>MotoZem</a:t>
            </a:r>
            <a:r>
              <a:rPr lang="cs-CZ" dirty="0"/>
              <a:t> - obsah</a:t>
            </a:r>
          </a:p>
        </p:txBody>
      </p:sp>
      <p:pic>
        <p:nvPicPr>
          <p:cNvPr id="2" name="Google Shape;199;p31">
            <a:extLst>
              <a:ext uri="{FF2B5EF4-FFF2-40B4-BE49-F238E27FC236}">
                <a16:creationId xmlns:a16="http://schemas.microsoft.com/office/drawing/2014/main" id="{F5A24564-FA52-DB4C-BFAD-7C14B54C18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576" y="763387"/>
            <a:ext cx="6942925" cy="3966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70857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328592" cy="507703"/>
          </a:xfrm>
        </p:spPr>
        <p:txBody>
          <a:bodyPr/>
          <a:lstStyle/>
          <a:p>
            <a:r>
              <a:rPr lang="cs-CZ" dirty="0"/>
              <a:t>Příklad kampaně - </a:t>
            </a:r>
            <a:r>
              <a:rPr lang="cs-CZ" dirty="0" err="1"/>
              <a:t>MotoZem</a:t>
            </a:r>
            <a:r>
              <a:rPr lang="cs-CZ" dirty="0"/>
              <a:t> - obsah</a:t>
            </a:r>
          </a:p>
        </p:txBody>
      </p:sp>
      <p:pic>
        <p:nvPicPr>
          <p:cNvPr id="3" name="Google Shape;206;p32">
            <a:extLst>
              <a:ext uri="{FF2B5EF4-FFF2-40B4-BE49-F238E27FC236}">
                <a16:creationId xmlns:a16="http://schemas.microsoft.com/office/drawing/2014/main" id="{11E2DA01-D53C-E357-D2A6-95F6BF3242B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433" y="843558"/>
            <a:ext cx="2442375" cy="36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7;p32">
            <a:extLst>
              <a:ext uri="{FF2B5EF4-FFF2-40B4-BE49-F238E27FC236}">
                <a16:creationId xmlns:a16="http://schemas.microsoft.com/office/drawing/2014/main" id="{3FA91507-613D-A458-D47F-5E7AC137E23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3350" y="767546"/>
            <a:ext cx="2334754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08;p32">
            <a:extLst>
              <a:ext uri="{FF2B5EF4-FFF2-40B4-BE49-F238E27FC236}">
                <a16:creationId xmlns:a16="http://schemas.microsoft.com/office/drawing/2014/main" id="{447DF2AA-C383-E5B7-930E-7AC1189A1FA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2120" y="843558"/>
            <a:ext cx="2206478" cy="3820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58746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496944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1. 11. - 11. 12.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2 800 transakcí, PNO x %.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95 000 návštěvníků, 200 000 návštěv.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Dosah 400 000 lidí, 8 mil. zobrazení reklamy.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Celkem cca 200 reklam na sociálních sítích a PPC platformách.</a:t>
            </a: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832648" cy="507703"/>
          </a:xfrm>
        </p:spPr>
        <p:txBody>
          <a:bodyPr/>
          <a:lstStyle/>
          <a:p>
            <a:r>
              <a:rPr lang="cs-CZ" dirty="0"/>
              <a:t>Příklad kampaně - </a:t>
            </a:r>
            <a:r>
              <a:rPr lang="cs-CZ" dirty="0" err="1"/>
              <a:t>MotoZem</a:t>
            </a:r>
            <a:r>
              <a:rPr lang="cs-CZ" dirty="0"/>
              <a:t> - výsledky</a:t>
            </a:r>
          </a:p>
        </p:txBody>
      </p:sp>
    </p:spTree>
    <p:extLst>
      <p:ext uri="{BB962C8B-B14F-4D97-AF65-F5344CB8AC3E}">
        <p14:creationId xmlns:p14="http://schemas.microsoft.com/office/powerpoint/2010/main" val="5066051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1059582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Najděte online kampaň své oblíbené firmy a popište (cíl, cílové skupiny, jaký obsah, v jakých kanálech, proč?).</a:t>
            </a:r>
          </a:p>
          <a:p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608512" cy="507703"/>
          </a:xfrm>
        </p:spPr>
        <p:txBody>
          <a:bodyPr/>
          <a:lstStyle/>
          <a:p>
            <a:r>
              <a:rPr lang="cs-CZ" dirty="0"/>
              <a:t>Možný úkol do seminární práce</a:t>
            </a:r>
          </a:p>
        </p:txBody>
      </p:sp>
    </p:spTree>
    <p:extLst>
      <p:ext uri="{BB962C8B-B14F-4D97-AF65-F5344CB8AC3E}">
        <p14:creationId xmlns:p14="http://schemas.microsoft.com/office/powerpoint/2010/main" val="2487247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Pro působení na zákazníka v jednotlivých fázích nákupního procesu firmy používají (většinou) placené kampaně na různých kanálech, kdy každý z nich má specifické možnosti. Společné ale mají (často) to, že vedou zákazníka na web.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r>
              <a:rPr lang="cs-CZ" altLang="cs-C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Webová stránka 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viz minulá přednáška. Mnoho funkcí – e-shop, informace, blog, kontakty, leady atd.</a:t>
            </a: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Landing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pages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jednoduchý web pro sdělení informací)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nástroje</a:t>
            </a:r>
          </a:p>
        </p:txBody>
      </p:sp>
    </p:spTree>
    <p:extLst>
      <p:ext uri="{BB962C8B-B14F-4D97-AF65-F5344CB8AC3E}">
        <p14:creationId xmlns:p14="http://schemas.microsoft.com/office/powerpoint/2010/main" val="345516797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prezentace</a:t>
            </a:r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2987824" y="2283718"/>
            <a:ext cx="3168352" cy="17866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 </a:t>
            </a:r>
            <a:r>
              <a:rPr 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345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915566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Akvizice zákazníků na internetu.</a:t>
            </a:r>
          </a:p>
          <a:p>
            <a:endParaRPr lang="cs-CZ" altLang="cs-CZ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Google </a:t>
            </a:r>
            <a:r>
              <a:rPr lang="cs-CZ" altLang="cs-CZ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Analytics</a:t>
            </a:r>
            <a:r>
              <a:rPr lang="cs-CZ" altLang="cs-CZ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altLang="cs-CZ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Výkonnostní marketing – PPC.</a:t>
            </a:r>
          </a:p>
          <a:p>
            <a:endParaRPr lang="cs-CZ" altLang="cs-CZ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Copywriting.</a:t>
            </a:r>
          </a:p>
          <a:p>
            <a:endParaRPr lang="cs-CZ" altLang="cs-CZ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Tvorba online kampaně.</a:t>
            </a:r>
          </a:p>
          <a:p>
            <a:endParaRPr lang="cs-CZ" altLang="cs-CZ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Obsah bloku</a:t>
            </a:r>
          </a:p>
        </p:txBody>
      </p:sp>
    </p:spTree>
    <p:extLst>
      <p:ext uri="{BB962C8B-B14F-4D97-AF65-F5344CB8AC3E}">
        <p14:creationId xmlns:p14="http://schemas.microsoft.com/office/powerpoint/2010/main" val="2997543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5328592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Sociální sítě</a:t>
            </a:r>
            <a:r>
              <a:rPr lang="cs-CZ" sz="2400" dirty="0">
                <a:solidFill>
                  <a:srgbClr val="002060"/>
                </a:solidFill>
              </a:rPr>
              <a:t> (FB/IG) - sdílení fotek, videí nebo článků s textovým popisem, možnost cílit dle zájmů, demografie, geografie, rodinného stavu, zaměstnání, interakce s obsahem nebo </a:t>
            </a:r>
            <a:r>
              <a:rPr lang="cs-CZ" sz="2400" dirty="0" err="1">
                <a:solidFill>
                  <a:srgbClr val="002060"/>
                </a:solidFill>
              </a:rPr>
              <a:t>remarketingu</a:t>
            </a:r>
            <a:r>
              <a:rPr lang="cs-CZ" sz="2400" dirty="0">
                <a:solidFill>
                  <a:srgbClr val="002060"/>
                </a:solidFill>
              </a:rPr>
              <a:t> (můžeme cílit na lidi, kteří byli na webu nebo napsali komentář k příspěvků na FB / IG). </a:t>
            </a:r>
            <a:r>
              <a:rPr lang="cs-CZ" sz="2400" b="1" dirty="0">
                <a:solidFill>
                  <a:srgbClr val="002060"/>
                </a:solidFill>
              </a:rPr>
              <a:t>Vše viz přednáška Sociální sítě</a:t>
            </a:r>
            <a:r>
              <a:rPr lang="cs-CZ" sz="2400" dirty="0">
                <a:solidFill>
                  <a:srgbClr val="002060"/>
                </a:solidFill>
              </a:rPr>
              <a:t>.</a:t>
            </a: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nástroje</a:t>
            </a:r>
          </a:p>
        </p:txBody>
      </p:sp>
      <p:pic>
        <p:nvPicPr>
          <p:cNvPr id="2" name="Google Shape;159;p27">
            <a:extLst>
              <a:ext uri="{FF2B5EF4-FFF2-40B4-BE49-F238E27FC236}">
                <a16:creationId xmlns:a16="http://schemas.microsoft.com/office/drawing/2014/main" id="{66861753-6DF4-9A4C-90B5-C9C4D9E9CE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0152" y="1347614"/>
            <a:ext cx="2994900" cy="2889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758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PPC reklamy </a:t>
            </a:r>
            <a:r>
              <a:rPr lang="cs-CZ" sz="2400" dirty="0">
                <a:solidFill>
                  <a:srgbClr val="002060"/>
                </a:solidFill>
              </a:rPr>
              <a:t>- dělíme na </a:t>
            </a:r>
            <a:r>
              <a:rPr lang="cs-CZ" sz="2400" dirty="0" err="1">
                <a:solidFill>
                  <a:srgbClr val="002060"/>
                </a:solidFill>
              </a:rPr>
              <a:t>search</a:t>
            </a:r>
            <a:r>
              <a:rPr lang="cs-CZ" sz="2400" dirty="0">
                <a:solidFill>
                  <a:srgbClr val="002060"/>
                </a:solidFill>
              </a:rPr>
              <a:t> (vyhledávací kampaně), display (bannery) a produktové kampaně</a:t>
            </a:r>
          </a:p>
          <a:p>
            <a:pPr lvl="1"/>
            <a:r>
              <a:rPr lang="cs-CZ" sz="2000" dirty="0" err="1">
                <a:solidFill>
                  <a:srgbClr val="002060"/>
                </a:solidFill>
              </a:rPr>
              <a:t>Search</a:t>
            </a:r>
            <a:r>
              <a:rPr lang="cs-CZ" sz="2000" dirty="0">
                <a:solidFill>
                  <a:srgbClr val="002060"/>
                </a:solidFill>
              </a:rPr>
              <a:t> - kampaně cílené na vyhledávání klíčových slov, obsah: textové reklamy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Display - bannerové / video (YouTube) kampaně, možnosti cílení cca stejné jako u sociálních sítí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Produktové kampaně - kampaně zaměřené na konkrétní produkty z katalogu na e-shopu</a:t>
            </a: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nástroje</a:t>
            </a:r>
          </a:p>
        </p:txBody>
      </p:sp>
    </p:spTree>
    <p:extLst>
      <p:ext uri="{BB962C8B-B14F-4D97-AF65-F5344CB8AC3E}">
        <p14:creationId xmlns:p14="http://schemas.microsoft.com/office/powerpoint/2010/main" val="1757025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nástroje</a:t>
            </a:r>
          </a:p>
        </p:txBody>
      </p:sp>
      <p:pic>
        <p:nvPicPr>
          <p:cNvPr id="2" name="Google Shape;160;p27">
            <a:extLst>
              <a:ext uri="{FF2B5EF4-FFF2-40B4-BE49-F238E27FC236}">
                <a16:creationId xmlns:a16="http://schemas.microsoft.com/office/drawing/2014/main" id="{E87C32E7-6298-7628-32A4-720214220D68}"/>
              </a:ext>
            </a:extLst>
          </p:cNvPr>
          <p:cNvPicPr preferRelativeResize="0">
            <a:picLocks noGrp="1"/>
          </p:cNvPicPr>
          <p:nvPr>
            <p:ph idx="4294967295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52" y="897699"/>
            <a:ext cx="4536504" cy="184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1;p27">
            <a:extLst>
              <a:ext uri="{FF2B5EF4-FFF2-40B4-BE49-F238E27FC236}">
                <a16:creationId xmlns:a16="http://schemas.microsoft.com/office/drawing/2014/main" id="{E3D83043-C903-E8C5-C3CA-66585468BCF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2240" y="1274705"/>
            <a:ext cx="1710926" cy="3247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4;p28">
            <a:extLst>
              <a:ext uri="{FF2B5EF4-FFF2-40B4-BE49-F238E27FC236}">
                <a16:creationId xmlns:a16="http://schemas.microsoft.com/office/drawing/2014/main" id="{ECFC038B-C0FF-1189-193E-2990162C905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9298" y="2898272"/>
            <a:ext cx="3894850" cy="1668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177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3672408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E-mailing</a:t>
            </a:r>
            <a:r>
              <a:rPr lang="cs-CZ" sz="2400" dirty="0">
                <a:solidFill>
                  <a:srgbClr val="002060"/>
                </a:solidFill>
              </a:rPr>
              <a:t> - kampaně pomocí e-mailů zaslané lidem, kteří poskytli kontakt (zákazníci nebo zájemci o produkt), možnost rozdělit lidi dle pohlaví, zakoupeného produktu, doby od nákupu atd.</a:t>
            </a: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nástroje</a:t>
            </a:r>
          </a:p>
        </p:txBody>
      </p:sp>
      <p:pic>
        <p:nvPicPr>
          <p:cNvPr id="2" name="Google Shape;175;p28">
            <a:extLst>
              <a:ext uri="{FF2B5EF4-FFF2-40B4-BE49-F238E27FC236}">
                <a16:creationId xmlns:a16="http://schemas.microsoft.com/office/drawing/2014/main" id="{96AE51CC-657D-1711-C05F-4CFB0D21F17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3928" y="1343166"/>
            <a:ext cx="5123046" cy="2956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59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>
                <a:solidFill>
                  <a:srgbClr val="002060"/>
                </a:solidFill>
              </a:rPr>
              <a:t>Cíl primární: Oslovit nové potenciální zákazníky.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Cíl sekundární: Tvorba publik - lidé, kteří měli interakci s reklamami – na tyto lidi můžeme cílit reklamu.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Kanály: Placené kampaně na FB/IG, obsahová síť PPC, YouTube.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Cílení: Geografie, demografie, zájmy, tematické weby (PPC obsahová síť).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Metriky: Dosah, zobrazení reklamy, zhlédnutí videa, interakce.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Efektivita: cena za 1000 oslovených lidí / 1000 zobrazení reklamy, za přehrání videa, za interakci.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Obsah: atraktivní foto / video v kontextu produktu, výzvy k interakci, představení firmy, obecné benefity firmy / produktu.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Oslovení</a:t>
            </a:r>
          </a:p>
        </p:txBody>
      </p:sp>
    </p:spTree>
    <p:extLst>
      <p:ext uri="{BB962C8B-B14F-4D97-AF65-F5344CB8AC3E}">
        <p14:creationId xmlns:p14="http://schemas.microsoft.com/office/powerpoint/2010/main" val="3508446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912768" cy="507703"/>
          </a:xfrm>
        </p:spPr>
        <p:txBody>
          <a:bodyPr/>
          <a:lstStyle/>
          <a:p>
            <a:r>
              <a:rPr lang="cs-CZ" dirty="0"/>
              <a:t>Nákupní proces - Oslovení</a:t>
            </a:r>
          </a:p>
        </p:txBody>
      </p:sp>
      <p:pic>
        <p:nvPicPr>
          <p:cNvPr id="2" name="Google Shape;213;p33">
            <a:extLst>
              <a:ext uri="{FF2B5EF4-FFF2-40B4-BE49-F238E27FC236}">
                <a16:creationId xmlns:a16="http://schemas.microsoft.com/office/drawing/2014/main" id="{C306616E-33AA-4AD2-C635-17FC719C741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213" y="915566"/>
            <a:ext cx="3775756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14;p33">
            <a:extLst>
              <a:ext uri="{FF2B5EF4-FFF2-40B4-BE49-F238E27FC236}">
                <a16:creationId xmlns:a16="http://schemas.microsoft.com/office/drawing/2014/main" id="{CF8B6BC8-55DC-FA11-4EDD-8F9908A3D6C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0033" y="911371"/>
            <a:ext cx="3930149" cy="3820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065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79512" y="1059582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Cíl primární: Přimět lidi k interakci – návštěva webu.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Cíl sekundární: Tvorba publik pro </a:t>
            </a:r>
            <a:r>
              <a:rPr lang="cs-CZ" sz="2000" dirty="0" err="1">
                <a:solidFill>
                  <a:srgbClr val="002060"/>
                </a:solidFill>
              </a:rPr>
              <a:t>remarketing</a:t>
            </a:r>
            <a:r>
              <a:rPr lang="cs-CZ" sz="2000" dirty="0">
                <a:solidFill>
                  <a:srgbClr val="002060"/>
                </a:solidFill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Kanály: Placené kampaně na FB/IG, vyhledávací síť PPC, srovnávače (Heuréka).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Cílení: Interakce s reklamami, vyhledávací výrazy, hledané produkty.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Metriky: Návštěvy, míra okamžitého opuštění, cena za kliknutí, míra prokliku na odkaz.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Obsah: konkurenční výhody, představení produktů, textové reklamy.</a:t>
            </a:r>
          </a:p>
          <a:p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912768" cy="507703"/>
          </a:xfrm>
        </p:spPr>
        <p:txBody>
          <a:bodyPr/>
          <a:lstStyle/>
          <a:p>
            <a:r>
              <a:rPr lang="cs-CZ" dirty="0"/>
              <a:t>Nákupní proces - Interakce</a:t>
            </a:r>
          </a:p>
        </p:txBody>
      </p:sp>
    </p:spTree>
    <p:extLst>
      <p:ext uri="{BB962C8B-B14F-4D97-AF65-F5344CB8AC3E}">
        <p14:creationId xmlns:p14="http://schemas.microsoft.com/office/powerpoint/2010/main" val="252505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Interakce</a:t>
            </a:r>
          </a:p>
        </p:txBody>
      </p:sp>
      <p:pic>
        <p:nvPicPr>
          <p:cNvPr id="2" name="Google Shape;236;p36">
            <a:extLst>
              <a:ext uri="{FF2B5EF4-FFF2-40B4-BE49-F238E27FC236}">
                <a16:creationId xmlns:a16="http://schemas.microsoft.com/office/drawing/2014/main" id="{2EB4019E-BA73-4EF3-5673-4AB69ECAA5B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803" y="915566"/>
            <a:ext cx="3767906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37;p36">
            <a:extLst>
              <a:ext uri="{FF2B5EF4-FFF2-40B4-BE49-F238E27FC236}">
                <a16:creationId xmlns:a16="http://schemas.microsoft.com/office/drawing/2014/main" id="{0F6DE401-24C7-5C24-56A7-8C85C2BB328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8024" y="125212"/>
            <a:ext cx="2894149" cy="4893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5504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424936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Cíl primární: Představit produkty a detaily produktů.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Cíl sekundární: Tvorba publik pro dynamický </a:t>
            </a:r>
            <a:r>
              <a:rPr lang="cs-CZ" sz="2200" dirty="0" err="1">
                <a:solidFill>
                  <a:srgbClr val="002060"/>
                </a:solidFill>
              </a:rPr>
              <a:t>remarketing</a:t>
            </a:r>
            <a:r>
              <a:rPr lang="cs-CZ" sz="2200" dirty="0">
                <a:solidFill>
                  <a:srgbClr val="002060"/>
                </a:solidFill>
              </a:rPr>
              <a:t>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Kanály: Web, placené kampaně na FB/IG, </a:t>
            </a:r>
            <a:r>
              <a:rPr lang="cs-CZ" sz="2200" dirty="0" err="1">
                <a:solidFill>
                  <a:srgbClr val="002060"/>
                </a:solidFill>
              </a:rPr>
              <a:t>remarketing</a:t>
            </a:r>
            <a:r>
              <a:rPr lang="cs-CZ" sz="2200" dirty="0">
                <a:solidFill>
                  <a:srgbClr val="002060"/>
                </a:solidFill>
              </a:rPr>
              <a:t> PPC.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Cílení: Návštěvníci webu / konkrétních stránek (1-180 dní).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Metriky: Počet zobrazení produktu, doba na webu, počet stránek.</a:t>
            </a:r>
          </a:p>
          <a:p>
            <a:r>
              <a:rPr lang="cs-CZ" sz="2200" dirty="0">
                <a:solidFill>
                  <a:srgbClr val="002060"/>
                </a:solidFill>
              </a:rPr>
              <a:t>Obsah: Produktové </a:t>
            </a:r>
            <a:r>
              <a:rPr lang="cs-CZ" sz="2200" dirty="0" err="1">
                <a:solidFill>
                  <a:srgbClr val="002060"/>
                </a:solidFill>
              </a:rPr>
              <a:t>info</a:t>
            </a:r>
            <a:r>
              <a:rPr lang="cs-CZ" sz="2200" dirty="0">
                <a:solidFill>
                  <a:srgbClr val="002060"/>
                </a:solidFill>
              </a:rPr>
              <a:t>, výroba, suroviny, </a:t>
            </a:r>
            <a:r>
              <a:rPr lang="cs-CZ" sz="2200" dirty="0" err="1">
                <a:solidFill>
                  <a:srgbClr val="002060"/>
                </a:solidFill>
              </a:rPr>
              <a:t>info</a:t>
            </a:r>
            <a:r>
              <a:rPr lang="cs-CZ" sz="2200" dirty="0">
                <a:solidFill>
                  <a:srgbClr val="002060"/>
                </a:solidFill>
              </a:rPr>
              <a:t> o nákupu (cena, doba dodání).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Výběr</a:t>
            </a:r>
          </a:p>
        </p:txBody>
      </p:sp>
    </p:spTree>
    <p:extLst>
      <p:ext uri="{BB962C8B-B14F-4D97-AF65-F5344CB8AC3E}">
        <p14:creationId xmlns:p14="http://schemas.microsoft.com/office/powerpoint/2010/main" val="2768327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Výběr</a:t>
            </a:r>
          </a:p>
        </p:txBody>
      </p:sp>
      <p:pic>
        <p:nvPicPr>
          <p:cNvPr id="2" name="Google Shape;259;p39">
            <a:extLst>
              <a:ext uri="{FF2B5EF4-FFF2-40B4-BE49-F238E27FC236}">
                <a16:creationId xmlns:a16="http://schemas.microsoft.com/office/drawing/2014/main" id="{287B2C47-BE69-EFD2-B32C-4E88A4EE3A3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576" y="733283"/>
            <a:ext cx="2782263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60;p39">
            <a:extLst>
              <a:ext uri="{FF2B5EF4-FFF2-40B4-BE49-F238E27FC236}">
                <a16:creationId xmlns:a16="http://schemas.microsoft.com/office/drawing/2014/main" id="{FFCB26E8-3E6D-0E22-C581-ADBBBDAE684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0951" y="843558"/>
            <a:ext cx="3696775" cy="3820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253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algn="l"/>
            <a:r>
              <a:rPr lang="pl-PL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 akvizice zákazníka na internetu. Model STDC.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763688" y="4155926"/>
            <a:ext cx="3888432" cy="4320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STD co?! </a:t>
            </a:r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956047" y="3723878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Michal Stoklasa, Ph.D.</a:t>
            </a:r>
          </a:p>
          <a:p>
            <a:pPr algn="r"/>
            <a:r>
              <a:rPr lang="cs-CZ" alt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Daniel Kvíčala</a:t>
            </a:r>
          </a:p>
          <a:p>
            <a:pPr algn="r"/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E-marketing</a:t>
            </a:r>
          </a:p>
        </p:txBody>
      </p:sp>
    </p:spTree>
    <p:extLst>
      <p:ext uri="{BB962C8B-B14F-4D97-AF65-F5344CB8AC3E}">
        <p14:creationId xmlns:p14="http://schemas.microsoft.com/office/powerpoint/2010/main" val="349581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Výběr</a:t>
            </a:r>
          </a:p>
        </p:txBody>
      </p:sp>
      <p:pic>
        <p:nvPicPr>
          <p:cNvPr id="2" name="Google Shape;267;p40">
            <a:extLst>
              <a:ext uri="{FF2B5EF4-FFF2-40B4-BE49-F238E27FC236}">
                <a16:creationId xmlns:a16="http://schemas.microsoft.com/office/drawing/2014/main" id="{885EB1FF-ADE0-440F-E273-BC9040B57CB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84" y="843558"/>
            <a:ext cx="7050670" cy="3838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801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Cíl primární: Nákupy, tržby.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Cíl sekundární: Získání kontaktu např. Pro e-mailing.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Kanály: Web, dynamický </a:t>
            </a:r>
            <a:r>
              <a:rPr lang="cs-CZ" sz="2400" dirty="0" err="1">
                <a:solidFill>
                  <a:srgbClr val="002060"/>
                </a:solidFill>
              </a:rPr>
              <a:t>remarketing</a:t>
            </a:r>
            <a:r>
              <a:rPr lang="cs-CZ" sz="2400" dirty="0">
                <a:solidFill>
                  <a:srgbClr val="002060"/>
                </a:solidFill>
              </a:rPr>
              <a:t> (FB,IG, PPC).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Cílení: Návštěva konkrétních produktů.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Metriky: Transakce, tržby, cena za transakci, podíl nákladů na tržbách (PNO).</a:t>
            </a:r>
          </a:p>
          <a:p>
            <a:r>
              <a:rPr lang="cs-CZ" sz="2400" dirty="0">
                <a:solidFill>
                  <a:srgbClr val="002060"/>
                </a:solidFill>
              </a:rPr>
              <a:t>Obsah: Produkty, podpora prodeje – slevy, doprava zdarma, dárek k nákupu.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Nákup</a:t>
            </a:r>
          </a:p>
        </p:txBody>
      </p:sp>
    </p:spTree>
    <p:extLst>
      <p:ext uri="{BB962C8B-B14F-4D97-AF65-F5344CB8AC3E}">
        <p14:creationId xmlns:p14="http://schemas.microsoft.com/office/powerpoint/2010/main" val="1891747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Nákup</a:t>
            </a:r>
          </a:p>
        </p:txBody>
      </p:sp>
      <p:pic>
        <p:nvPicPr>
          <p:cNvPr id="2" name="Google Shape;281;p42">
            <a:extLst>
              <a:ext uri="{FF2B5EF4-FFF2-40B4-BE49-F238E27FC236}">
                <a16:creationId xmlns:a16="http://schemas.microsoft.com/office/drawing/2014/main" id="{FE874B3C-B8BB-8B98-FF6C-00C48F2345C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11600"/>
            <a:ext cx="4081850" cy="303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83;p42">
            <a:extLst>
              <a:ext uri="{FF2B5EF4-FFF2-40B4-BE49-F238E27FC236}">
                <a16:creationId xmlns:a16="http://schemas.microsoft.com/office/drawing/2014/main" id="{7E34416E-D750-AA18-E5B1-D8D136E54EE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8440" y="1059582"/>
            <a:ext cx="4356448" cy="3686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92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Nákup</a:t>
            </a:r>
          </a:p>
        </p:txBody>
      </p:sp>
      <p:pic>
        <p:nvPicPr>
          <p:cNvPr id="2" name="Google Shape;290;p43">
            <a:extLst>
              <a:ext uri="{FF2B5EF4-FFF2-40B4-BE49-F238E27FC236}">
                <a16:creationId xmlns:a16="http://schemas.microsoft.com/office/drawing/2014/main" id="{D3C72D14-08A5-D3C4-6D0A-E1B304BBAD9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927" y="915566"/>
            <a:ext cx="4397473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91;p43">
            <a:extLst>
              <a:ext uri="{FF2B5EF4-FFF2-40B4-BE49-F238E27FC236}">
                <a16:creationId xmlns:a16="http://schemas.microsoft.com/office/drawing/2014/main" id="{6336D898-A4FB-85C8-F327-ECF81F740AA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2275" y="204975"/>
            <a:ext cx="2521814" cy="4786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935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703189"/>
            <a:ext cx="8496944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>
                <a:solidFill>
                  <a:srgbClr val="002060"/>
                </a:solidFill>
              </a:rPr>
              <a:t>Cíl primární: Opakovaný nákup.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Cíl sekundární: Získání recenze.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Kanály: E-mailing, placené kampaně FB/IG, obsahová síť PPC (neefektivní).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Cílení: E-maily zákazníků (lze použít i pro cílení na FB/IG), event nákup (FB/IG, PPC) – díky sledovacím kódům na webu můžeme cílit na ty, kdo nakoupili.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Metriky: Otevření e-mailu, opakované nákupy, míra retence, náklady na kampaně.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Obsah: Newslettery, akce, novinky, atd.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Opakovaně nakupující tvoří zpravidla jen minoritní podíl transakcí a tržeb – klíčem k růstu je akvizice nových zákazníků!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Retence</a:t>
            </a:r>
          </a:p>
        </p:txBody>
      </p:sp>
    </p:spTree>
    <p:extLst>
      <p:ext uri="{BB962C8B-B14F-4D97-AF65-F5344CB8AC3E}">
        <p14:creationId xmlns:p14="http://schemas.microsoft.com/office/powerpoint/2010/main" val="3096035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Retence</a:t>
            </a:r>
          </a:p>
        </p:txBody>
      </p:sp>
      <p:pic>
        <p:nvPicPr>
          <p:cNvPr id="2" name="Google Shape;306;p45">
            <a:extLst>
              <a:ext uri="{FF2B5EF4-FFF2-40B4-BE49-F238E27FC236}">
                <a16:creationId xmlns:a16="http://schemas.microsoft.com/office/drawing/2014/main" id="{7AEC0B2B-4F1E-5880-66BA-F04D92B1201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84" y="722235"/>
            <a:ext cx="6832650" cy="3943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611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 - Retence</a:t>
            </a:r>
          </a:p>
        </p:txBody>
      </p:sp>
      <p:pic>
        <p:nvPicPr>
          <p:cNvPr id="3" name="Google Shape;313;p46">
            <a:extLst>
              <a:ext uri="{FF2B5EF4-FFF2-40B4-BE49-F238E27FC236}">
                <a16:creationId xmlns:a16="http://schemas.microsoft.com/office/drawing/2014/main" id="{665A0B22-B723-A912-7F97-96C52491FAB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99" y="843558"/>
            <a:ext cx="3630878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14;p46">
            <a:extLst>
              <a:ext uri="{FF2B5EF4-FFF2-40B4-BE49-F238E27FC236}">
                <a16:creationId xmlns:a16="http://schemas.microsoft.com/office/drawing/2014/main" id="{EE19D72C-2B64-668F-7402-07A19A8AD31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5678" y="1304875"/>
            <a:ext cx="5055923" cy="3253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9947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843558"/>
            <a:ext cx="8820472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 err="1">
                <a:solidFill>
                  <a:srgbClr val="002060"/>
                </a:solidFill>
              </a:rPr>
              <a:t>Pull</a:t>
            </a:r>
            <a:r>
              <a:rPr lang="cs-CZ" sz="2000" dirty="0">
                <a:solidFill>
                  <a:srgbClr val="002060"/>
                </a:solidFill>
              </a:rPr>
              <a:t> – komunikujeme ven a čekáme, až nás někdo kontaktuje. </a:t>
            </a:r>
          </a:p>
          <a:p>
            <a:r>
              <a:rPr lang="cs-CZ" sz="2000" dirty="0" err="1">
                <a:solidFill>
                  <a:srgbClr val="002060"/>
                </a:solidFill>
              </a:rPr>
              <a:t>Push</a:t>
            </a:r>
            <a:r>
              <a:rPr lang="cs-CZ" sz="2000" dirty="0">
                <a:solidFill>
                  <a:srgbClr val="002060"/>
                </a:solidFill>
              </a:rPr>
              <a:t> – komunikujeme na přímo a „tlačíme“ na prodej.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Reference (nebo také </a:t>
            </a:r>
            <a:r>
              <a:rPr lang="cs-CZ" sz="2000" dirty="0" err="1">
                <a:solidFill>
                  <a:srgbClr val="002060"/>
                </a:solidFill>
              </a:rPr>
              <a:t>referral</a:t>
            </a:r>
            <a:r>
              <a:rPr lang="cs-CZ" sz="2000" dirty="0">
                <a:solidFill>
                  <a:srgbClr val="002060"/>
                </a:solidFill>
              </a:rPr>
              <a:t> či doporučení) – až spokojený zákazník dá dobré kontakty – fáze Care/ Retence, kde se o ně staráme.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Networking – často tam chtějí všichni prodat, takže my chceme lidem pomoct – trvá přetavit studený kontakt v prodej – vytrvalost, naše hodnota jim. Před akcí chceme seznam účastníků – vyhýbáme se obchodníkům.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Konference – kde bude moje hodnota přínosem, seznam účastníků.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Chladné oslovení (jako například </a:t>
            </a:r>
            <a:r>
              <a:rPr lang="cs-CZ" sz="2000" dirty="0" err="1">
                <a:solidFill>
                  <a:srgbClr val="002060"/>
                </a:solidFill>
              </a:rPr>
              <a:t>social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 err="1">
                <a:solidFill>
                  <a:srgbClr val="002060"/>
                </a:solidFill>
              </a:rPr>
              <a:t>selling</a:t>
            </a:r>
            <a:r>
              <a:rPr lang="cs-CZ" sz="2000" dirty="0">
                <a:solidFill>
                  <a:srgbClr val="002060"/>
                </a:solidFill>
              </a:rPr>
              <a:t>, </a:t>
            </a:r>
            <a:r>
              <a:rPr lang="cs-CZ" sz="2000" dirty="0" err="1">
                <a:solidFill>
                  <a:srgbClr val="002060"/>
                </a:solidFill>
              </a:rPr>
              <a:t>cold</a:t>
            </a:r>
            <a:r>
              <a:rPr lang="cs-CZ" sz="2000" dirty="0">
                <a:solidFill>
                  <a:srgbClr val="002060"/>
                </a:solidFill>
              </a:rPr>
              <a:t> e-mailing či </a:t>
            </a:r>
            <a:r>
              <a:rPr lang="cs-CZ" sz="2000" dirty="0" err="1">
                <a:solidFill>
                  <a:srgbClr val="002060"/>
                </a:solidFill>
              </a:rPr>
              <a:t>cold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 err="1">
                <a:solidFill>
                  <a:srgbClr val="002060"/>
                </a:solidFill>
              </a:rPr>
              <a:t>calling</a:t>
            </a:r>
            <a:r>
              <a:rPr lang="cs-CZ" sz="2000" dirty="0">
                <a:solidFill>
                  <a:srgbClr val="002060"/>
                </a:solidFill>
              </a:rPr>
              <a:t>) – nízká úspěšnost. Nacvičit, relevantní kontakty.</a:t>
            </a:r>
          </a:p>
          <a:p>
            <a:pPr lvl="1"/>
            <a:r>
              <a:rPr lang="cs-CZ" sz="2000" dirty="0" err="1">
                <a:solidFill>
                  <a:srgbClr val="002060"/>
                </a:solidFill>
              </a:rPr>
              <a:t>Social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 err="1">
                <a:solidFill>
                  <a:srgbClr val="002060"/>
                </a:solidFill>
              </a:rPr>
              <a:t>selling</a:t>
            </a:r>
            <a:r>
              <a:rPr lang="cs-CZ" sz="2000" dirty="0">
                <a:solidFill>
                  <a:srgbClr val="002060"/>
                </a:solidFill>
              </a:rPr>
              <a:t> (LinkedIn) – </a:t>
            </a:r>
            <a:r>
              <a:rPr lang="cs-CZ" sz="2000" dirty="0" err="1">
                <a:solidFill>
                  <a:srgbClr val="002060"/>
                </a:solidFill>
              </a:rPr>
              <a:t>brand</a:t>
            </a:r>
            <a:r>
              <a:rPr lang="cs-CZ" sz="2000" dirty="0">
                <a:solidFill>
                  <a:srgbClr val="002060"/>
                </a:solidFill>
              </a:rPr>
              <a:t>, relevantní obsah (hodnota), snaha pomoci.</a:t>
            </a:r>
            <a:endParaRPr lang="cs-CZ" sz="16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328592" cy="507703"/>
          </a:xfrm>
        </p:spPr>
        <p:txBody>
          <a:bodyPr/>
          <a:lstStyle/>
          <a:p>
            <a:r>
              <a:rPr lang="cs-CZ" dirty="0"/>
              <a:t>4 Leady na B2B – kontakty (</a:t>
            </a:r>
            <a:r>
              <a:rPr lang="cs-CZ" dirty="0">
                <a:hlinkClick r:id="rId3"/>
              </a:rPr>
              <a:t>myTimi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91609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843558"/>
            <a:ext cx="8568952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 err="1">
                <a:solidFill>
                  <a:srgbClr val="002060"/>
                </a:solidFill>
              </a:rPr>
              <a:t>Affiliate</a:t>
            </a:r>
            <a:r>
              <a:rPr lang="cs-CZ" sz="2000" dirty="0">
                <a:solidFill>
                  <a:srgbClr val="002060"/>
                </a:solidFill>
              </a:rPr>
              <a:t> marketing funguje na bázi partnerství a provizí (partnerský marketing).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Platba za uskutečněnou konverzi. </a:t>
            </a:r>
          </a:p>
          <a:p>
            <a:endParaRPr lang="cs-CZ" sz="2000" dirty="0">
              <a:solidFill>
                <a:srgbClr val="002060"/>
              </a:solidFill>
            </a:endParaRPr>
          </a:p>
          <a:p>
            <a:r>
              <a:rPr lang="cs-CZ" sz="2000" dirty="0">
                <a:solidFill>
                  <a:srgbClr val="002060"/>
                </a:solidFill>
              </a:rPr>
              <a:t>Např. – píšu web o technice, lidé mě čtou, domluvím se s </a:t>
            </a:r>
            <a:r>
              <a:rPr lang="cs-CZ" sz="2000" dirty="0">
                <a:solidFill>
                  <a:srgbClr val="002060"/>
                </a:solidFill>
                <a:hlinkClick r:id="rId3"/>
              </a:rPr>
              <a:t>Alza </a:t>
            </a:r>
            <a:r>
              <a:rPr lang="cs-CZ" sz="2000" dirty="0" err="1">
                <a:solidFill>
                  <a:srgbClr val="002060"/>
                </a:solidFill>
                <a:hlinkClick r:id="rId3"/>
              </a:rPr>
              <a:t>Affiliate</a:t>
            </a:r>
            <a:r>
              <a:rPr lang="cs-CZ" sz="2000" dirty="0">
                <a:solidFill>
                  <a:srgbClr val="002060"/>
                </a:solidFill>
              </a:rPr>
              <a:t>, kde mám provizi až 5 % z uskutečněného prodeje přes můj web.</a:t>
            </a:r>
            <a:endParaRPr lang="cs-CZ" sz="16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5 </a:t>
            </a:r>
            <a:r>
              <a:rPr lang="cs-CZ" dirty="0" err="1"/>
              <a:t>Affiliate</a:t>
            </a:r>
            <a:r>
              <a:rPr lang="cs-CZ" dirty="0"/>
              <a:t> marketing</a:t>
            </a:r>
          </a:p>
        </p:txBody>
      </p:sp>
    </p:spTree>
    <p:extLst>
      <p:ext uri="{BB962C8B-B14F-4D97-AF65-F5344CB8AC3E}">
        <p14:creationId xmlns:p14="http://schemas.microsoft.com/office/powerpoint/2010/main" val="1851033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87524" y="915566"/>
            <a:ext cx="8568952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 err="1">
                <a:solidFill>
                  <a:srgbClr val="002060"/>
                </a:solidFill>
              </a:rPr>
              <a:t>Off-page</a:t>
            </a:r>
            <a:r>
              <a:rPr lang="cs-CZ" sz="2000" dirty="0">
                <a:solidFill>
                  <a:srgbClr val="002060"/>
                </a:solidFill>
              </a:rPr>
              <a:t> SEO technika. Budování (získávání) zpětných odkazů -  vede z jiné webové stránky na náš web (</a:t>
            </a:r>
            <a:r>
              <a:rPr lang="cs-CZ" sz="2000" dirty="0" err="1">
                <a:solidFill>
                  <a:srgbClr val="002060"/>
                </a:solidFill>
              </a:rPr>
              <a:t>inbound</a:t>
            </a:r>
            <a:r>
              <a:rPr lang="cs-CZ" sz="2000" dirty="0">
                <a:solidFill>
                  <a:srgbClr val="002060"/>
                </a:solidFill>
              </a:rPr>
              <a:t> link, </a:t>
            </a:r>
            <a:r>
              <a:rPr lang="cs-CZ" sz="2000" dirty="0" err="1">
                <a:solidFill>
                  <a:srgbClr val="002060"/>
                </a:solidFill>
              </a:rPr>
              <a:t>backlink</a:t>
            </a:r>
            <a:r>
              <a:rPr lang="cs-CZ" sz="2000" dirty="0">
                <a:solidFill>
                  <a:srgbClr val="002060"/>
                </a:solidFill>
              </a:rPr>
              <a:t>). </a:t>
            </a:r>
          </a:p>
          <a:p>
            <a:r>
              <a:rPr lang="cs-CZ" sz="2000" dirty="0">
                <a:solidFill>
                  <a:srgbClr val="002060"/>
                </a:solidFill>
              </a:rPr>
              <a:t>Zásadní pro vyhledávače – faktor hodnocení kvality a oblíbenosti daného webu, ovlivňuje pořadí výsledku vyhledávání daných stránek (SERP). </a:t>
            </a:r>
          </a:p>
          <a:p>
            <a:r>
              <a:rPr lang="cs-CZ" sz="2000" dirty="0">
                <a:solidFill>
                  <a:srgbClr val="002060"/>
                </a:solidFill>
              </a:rPr>
              <a:t>Dochází k růstu návštěvnosti a v zásadě i k rozšiřování povědomí o značce.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Kvalita stránek – Google řeší relevanci, tzn. nejde o počet, ale kvalitu. </a:t>
            </a:r>
          </a:p>
          <a:p>
            <a:r>
              <a:rPr lang="cs-CZ" sz="2000" dirty="0" err="1">
                <a:solidFill>
                  <a:srgbClr val="002060"/>
                </a:solidFill>
              </a:rPr>
              <a:t>Anchor</a:t>
            </a:r>
            <a:r>
              <a:rPr lang="cs-CZ" sz="2000" dirty="0">
                <a:solidFill>
                  <a:srgbClr val="002060"/>
                </a:solidFill>
              </a:rPr>
              <a:t> text (text, který zpětný odkaz obsahuje) – v těle, ne v patičce apod., popis obsahu, ne starý.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Jak? Nakupování zpětných odkazů, Přímé zadávání zpětných odkazů (katalogy), Budování </a:t>
            </a:r>
            <a:r>
              <a:rPr lang="cs-CZ" sz="2000" dirty="0" err="1">
                <a:solidFill>
                  <a:srgbClr val="002060"/>
                </a:solidFill>
              </a:rPr>
              <a:t>brandových</a:t>
            </a:r>
            <a:r>
              <a:rPr lang="cs-CZ" sz="2000" dirty="0">
                <a:solidFill>
                  <a:srgbClr val="002060"/>
                </a:solidFill>
              </a:rPr>
              <a:t> zmínek, Sponzoring, </a:t>
            </a:r>
            <a:r>
              <a:rPr lang="cs-CZ" sz="2000" dirty="0" err="1">
                <a:solidFill>
                  <a:srgbClr val="002060"/>
                </a:solidFill>
              </a:rPr>
              <a:t>Guest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 err="1">
                <a:solidFill>
                  <a:srgbClr val="002060"/>
                </a:solidFill>
              </a:rPr>
              <a:t>posting</a:t>
            </a:r>
            <a:r>
              <a:rPr lang="cs-CZ" sz="2000" dirty="0">
                <a:solidFill>
                  <a:srgbClr val="002060"/>
                </a:solidFill>
              </a:rPr>
              <a:t> (</a:t>
            </a:r>
            <a:r>
              <a:rPr lang="cs-CZ" sz="2000" dirty="0" err="1">
                <a:solidFill>
                  <a:srgbClr val="002060"/>
                </a:solidFill>
              </a:rPr>
              <a:t>blogging</a:t>
            </a:r>
            <a:r>
              <a:rPr lang="cs-CZ" sz="2000" dirty="0">
                <a:solidFill>
                  <a:srgbClr val="002060"/>
                </a:solidFill>
              </a:rPr>
              <a:t>).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6 </a:t>
            </a:r>
            <a:r>
              <a:rPr lang="cs-CZ" dirty="0" err="1"/>
              <a:t>Linkbuilding</a:t>
            </a:r>
            <a:r>
              <a:rPr lang="cs-CZ" dirty="0"/>
              <a:t> (</a:t>
            </a:r>
            <a:r>
              <a:rPr lang="cs-CZ" dirty="0">
                <a:hlinkClick r:id="rId3"/>
              </a:rPr>
              <a:t>myTimi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5099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113159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Akvizice, konverze, nákupní proces.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STDC.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Nákupní proces – nástroje.</a:t>
            </a:r>
          </a:p>
          <a:p>
            <a:r>
              <a:rPr lang="cs-CZ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4-6 Leady, </a:t>
            </a:r>
            <a:r>
              <a:rPr lang="cs-CZ" altLang="cs-CZ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Affiliate</a:t>
            </a:r>
            <a:r>
              <a:rPr lang="cs-CZ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Linkbuilding</a:t>
            </a:r>
            <a:r>
              <a:rPr lang="cs-CZ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Obsah přednášky</a:t>
            </a:r>
          </a:p>
        </p:txBody>
      </p:sp>
    </p:spTree>
    <p:extLst>
      <p:ext uri="{BB962C8B-B14F-4D97-AF65-F5344CB8AC3E}">
        <p14:creationId xmlns:p14="http://schemas.microsoft.com/office/powerpoint/2010/main" val="4355994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prezentace</a:t>
            </a:r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2987824" y="2283718"/>
            <a:ext cx="3168352" cy="17866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 </a:t>
            </a:r>
            <a:r>
              <a:rPr 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8099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1059582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Vyberte si e-shop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jednotlivé fáze napište, jaký kanál, cílení a obsah použijete a jak budete měřit výsledky – stačí vždy jeden kanál.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Oslovení - jak budete cílit – demografie, zájmy, témata.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Interakce - na jaké vyhledávací výrazy budete cílit? 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Výběr - jaké informace o produktu budete komunikovat?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Nákup - jakými výhodami motivujete zákazníky?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Retence - co bude v newsletteru?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Zkuste odhadnout rozpočet pro jednotlivé fáze?</a:t>
            </a: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 reklam můžete nakreslit na papír.</a:t>
            </a:r>
          </a:p>
          <a:p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5400600" cy="507703"/>
          </a:xfrm>
        </p:spPr>
        <p:txBody>
          <a:bodyPr/>
          <a:lstStyle/>
          <a:p>
            <a:r>
              <a:rPr lang="cs-CZ" dirty="0"/>
              <a:t>Možný úkol do seminární práce</a:t>
            </a:r>
          </a:p>
        </p:txBody>
      </p:sp>
    </p:spTree>
    <p:extLst>
      <p:ext uri="{BB962C8B-B14F-4D97-AF65-F5344CB8AC3E}">
        <p14:creationId xmlns:p14="http://schemas.microsoft.com/office/powerpoint/2010/main" val="2909696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13203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Analýza webu pomocí </a:t>
            </a:r>
            <a:endParaRPr b="1">
              <a:solidFill>
                <a:srgbClr val="2B787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Google Analytics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55" name="Google Shape;55;p13" descr="Studuj OP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0050" y="313000"/>
            <a:ext cx="2800049" cy="86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F22A17D-17C0-F3E0-AFF4-75A745116791}"/>
              </a:ext>
            </a:extLst>
          </p:cNvPr>
          <p:cNvSpPr txBox="1"/>
          <p:nvPr/>
        </p:nvSpPr>
        <p:spPr>
          <a:xfrm>
            <a:off x="7143262" y="4009292"/>
            <a:ext cx="1689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Ing. Daniel Kvíčala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Co je Google Analytics?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109200" y="1152475"/>
            <a:ext cx="8833500" cy="3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Platforma pro sběr a analýzu dat z webů a aplikací.</a:t>
            </a:r>
            <a:endParaRPr b="1">
              <a:solidFill>
                <a:srgbClr val="2B787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Chování zákazníků - Co dělají na webu?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Statistiky stránek - Kolik lidí přišlo, odešlo, jak dlouho zde byli?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Přehled o uživatelích - Jací lidé chodí na náš web?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Obchodní výsledky - Kolik jsme toho prodali a kolik jsme vydělali?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Výkon produktů - Jak se daří jednotlivým produktlům nebo kategoriím?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Výkon kanálů / kampaní - Odkud naši zákazníci přicházejí a jak se chovají?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Základní přehled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7800" y="1152475"/>
            <a:ext cx="6808406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/>
          <p:nvPr/>
        </p:nvSpPr>
        <p:spPr>
          <a:xfrm>
            <a:off x="1097800" y="4299050"/>
            <a:ext cx="1274400" cy="737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5"/>
          <p:cNvSpPr/>
          <p:nvPr/>
        </p:nvSpPr>
        <p:spPr>
          <a:xfrm>
            <a:off x="1065950" y="1495875"/>
            <a:ext cx="3701400" cy="807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Základní přehled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109200" y="1152475"/>
            <a:ext cx="8833500" cy="3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Co vidíte v GA na první pohled? Data za posledních 7 dní</a:t>
            </a:r>
            <a:endParaRPr b="1">
              <a:solidFill>
                <a:srgbClr val="2B787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Users - počet návštěvníků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Revenue - objem tržeb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Conversion rate - konverzní poměr - počet nákupů / počet návštěv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Sessions - počet návštěv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Chování zákazníků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1700" y="1152475"/>
            <a:ext cx="6840590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Chování zákazníků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109200" y="1152475"/>
            <a:ext cx="8833500" cy="3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Základní přehled o chování zákazníků na webu</a:t>
            </a:r>
            <a:endParaRPr b="1">
              <a:solidFill>
                <a:srgbClr val="2B7871"/>
              </a:solidFill>
            </a:endParaRPr>
          </a:p>
          <a:p>
            <a:pPr marL="457200" lvl="0" indent="-30861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GB">
                <a:solidFill>
                  <a:schemeClr val="dk1"/>
                </a:solidFill>
              </a:rPr>
              <a:t>Number of sessions per user - průměrný počet návštěv zákazníkem - indikuje, zda se zákazníci vrací na web</a:t>
            </a:r>
            <a:endParaRPr>
              <a:solidFill>
                <a:schemeClr val="dk1"/>
              </a:solidFill>
            </a:endParaRPr>
          </a:p>
          <a:p>
            <a:pPr marL="457200" lvl="0" indent="-30861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GB">
                <a:solidFill>
                  <a:schemeClr val="dk1"/>
                </a:solidFill>
              </a:rPr>
              <a:t>Pages per session - průměrný počet zobrazených stránek na 1 návštěvu - indikuje, jak moc zákazník prochází web, nízké číslo může znamenat, že zákazníka obsah webu nezajímá - není pro něj relevantní /atraktivní -</a:t>
            </a:r>
            <a:r>
              <a:rPr lang="en-GB" b="1">
                <a:solidFill>
                  <a:srgbClr val="FF0000"/>
                </a:solidFill>
              </a:rPr>
              <a:t> zde ideálně 3+</a:t>
            </a:r>
            <a:endParaRPr b="1">
              <a:solidFill>
                <a:srgbClr val="FF0000"/>
              </a:solidFill>
            </a:endParaRPr>
          </a:p>
          <a:p>
            <a:pPr marL="457200" lvl="0" indent="-30861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GB">
                <a:solidFill>
                  <a:schemeClr val="dk1"/>
                </a:solidFill>
              </a:rPr>
              <a:t>Avg. session duration - průměrné trvání návštěvy - zde je výklad podobný jako u bodu výše - </a:t>
            </a:r>
            <a:r>
              <a:rPr lang="en-GB" b="1">
                <a:solidFill>
                  <a:srgbClr val="FF0000"/>
                </a:solidFill>
              </a:rPr>
              <a:t>minimálně 1+ minuta</a:t>
            </a:r>
            <a:endParaRPr b="1">
              <a:solidFill>
                <a:srgbClr val="FF0000"/>
              </a:solidFill>
            </a:endParaRPr>
          </a:p>
          <a:p>
            <a:pPr marL="457200" lvl="0" indent="-30861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GB">
                <a:solidFill>
                  <a:schemeClr val="dk1"/>
                </a:solidFill>
              </a:rPr>
              <a:t>Bounce rate - míra okamžitého opuštění - poměr návštěv bez jakékoliv interakce (např. kliknutí) k celkovému počtu návštěv - opět stejný výklad - </a:t>
            </a:r>
            <a:r>
              <a:rPr lang="en-GB" b="1">
                <a:solidFill>
                  <a:srgbClr val="FF0000"/>
                </a:solidFill>
              </a:rPr>
              <a:t>více než 75 % = problém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b="1">
                <a:solidFill>
                  <a:srgbClr val="000000"/>
                </a:solidFill>
              </a:rPr>
              <a:t>Při nízkých / vysokých hodnotách je třeba zvážit a) cílení kampaní (zda přivádíme relevantní návštěvníky), b) obsah webu, c) vstupní stránku (kam přivádíme návštěvníky), d) UX webu - uživatelskou přívětivost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Chování zákazníků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109200" y="1152475"/>
            <a:ext cx="8833500" cy="3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Kolik přišlo uživatelů?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Kolik přišlo nových uživatelů?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Kolik bylo celkem návštěv?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Kolikrát v průměru navštívil web 1 uživatel?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Kolik stránek bylo navštíveno?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Kolik stránek bylo navštíveno za 1 návštěvu?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Jak dlouho v průměru trvá návštěva?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Jaká je míra opuštění? (Návštěva bez akce)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Statistiky stránek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109200" y="1152475"/>
            <a:ext cx="8833500" cy="3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Výsledky jednotlivých stránek na webu.</a:t>
            </a:r>
            <a:endParaRPr b="1">
              <a:solidFill>
                <a:srgbClr val="2B787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Počet návštěv a unikátních návštěv. 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Čas na stránce? 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Vstupy - počet lidí, kteří přišli na web přes tuto stránku.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Míra okamžitého opuštění - </a:t>
            </a:r>
            <a:r>
              <a:rPr lang="en-GB" b="1">
                <a:solidFill>
                  <a:srgbClr val="FF0000"/>
                </a:solidFill>
              </a:rPr>
              <a:t>vysoká může znamenat nerelevantní návštěvnost nebo obsah pro daného uživatele</a:t>
            </a:r>
            <a:endParaRPr b="1">
              <a:solidFill>
                <a:srgbClr val="FF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Procento odchodů - kolik lidí opustí web z této stránky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Hodnota stránky - tržby / počet návštěv stránky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771550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Akvizice zákazníků je proces získávání nových zákazníků. 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dirty="0">
                <a:solidFill>
                  <a:srgbClr val="002060"/>
                </a:solidFill>
              </a:rPr>
              <a:t>Abychom získali nového zákazníka, musíme pochopit, jak probíhá jeho nákupní chování. Proto si představíme </a:t>
            </a:r>
            <a:r>
              <a:rPr lang="cs-CZ" sz="2400" b="1" dirty="0">
                <a:solidFill>
                  <a:srgbClr val="002060"/>
                </a:solidFill>
              </a:rPr>
              <a:t>základní pojmy</a:t>
            </a:r>
            <a:r>
              <a:rPr lang="cs-CZ" sz="2400" dirty="0">
                <a:solidFill>
                  <a:srgbClr val="002060"/>
                </a:solidFill>
              </a:rPr>
              <a:t>, model </a:t>
            </a:r>
            <a:r>
              <a:rPr lang="cs-CZ" sz="2400" b="1" dirty="0">
                <a:solidFill>
                  <a:srgbClr val="002060"/>
                </a:solidFill>
              </a:rPr>
              <a:t>STDC</a:t>
            </a:r>
            <a:r>
              <a:rPr lang="cs-CZ" sz="2400" dirty="0">
                <a:solidFill>
                  <a:srgbClr val="002060"/>
                </a:solidFill>
              </a:rPr>
              <a:t> a </a:t>
            </a:r>
            <a:r>
              <a:rPr lang="cs-CZ" sz="2400" b="1" dirty="0">
                <a:solidFill>
                  <a:srgbClr val="002060"/>
                </a:solidFill>
              </a:rPr>
              <a:t>nákupní proces </a:t>
            </a:r>
            <a:r>
              <a:rPr lang="cs-CZ" sz="2400" dirty="0">
                <a:solidFill>
                  <a:srgbClr val="002060"/>
                </a:solidFill>
              </a:rPr>
              <a:t>– detailně jaké nástroje použít. 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b="1" dirty="0">
                <a:solidFill>
                  <a:srgbClr val="002060"/>
                </a:solidFill>
              </a:rPr>
              <a:t>Cena akvizice musí být nižší, než marže.</a:t>
            </a:r>
            <a:r>
              <a:rPr lang="cs-CZ" sz="2400" dirty="0">
                <a:solidFill>
                  <a:srgbClr val="002060"/>
                </a:solidFill>
              </a:rPr>
              <a:t> Dále řeším analýzu firmy – bude to jednorázové, hodnotu zákazníka, volné kapacity, výši marže apod.</a:t>
            </a:r>
            <a:endParaRPr lang="cs-CZ" sz="2400" b="1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1 Akvizice zákazníků</a:t>
            </a:r>
          </a:p>
        </p:txBody>
      </p:sp>
    </p:spTree>
    <p:extLst>
      <p:ext uri="{BB962C8B-B14F-4D97-AF65-F5344CB8AC3E}">
        <p14:creationId xmlns:p14="http://schemas.microsoft.com/office/powerpoint/2010/main" val="2337102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Statistiky stránek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386" y="1107363"/>
            <a:ext cx="7639127" cy="311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155250" y="4315325"/>
            <a:ext cx="8833500" cy="1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Přehled výsledků pro jednotlivé stránky webu - / = home page (hlavní stránka), ostatní jsou stránky s přehledem produktových kategorií, možno sledovat každou stránku, která má vlastní URL.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Přehled o uživatelích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109200" y="1152475"/>
            <a:ext cx="8833500" cy="3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Jací lidé chodí na web?</a:t>
            </a:r>
            <a:endParaRPr b="1">
              <a:solidFill>
                <a:srgbClr val="2B787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Demografie - věk, pohlaví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Zájmy - Co je zajímá, co nakupují? (další slide náhled)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Geografie - země nebo město původu návštěvníka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Chování - počet návštěv a dny od poslední návštěvy, noví vs vracející se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Zařízení - srovnání mobil vs desktop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Prohlížeče - srovnání internetových prohlížečů 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Výkonnostní metriky pro přehledy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04875"/>
            <a:ext cx="8839203" cy="197820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 txBox="1">
            <a:spLocks noGrp="1"/>
          </p:cNvSpPr>
          <p:nvPr>
            <p:ph type="body" idx="1"/>
          </p:nvPr>
        </p:nvSpPr>
        <p:spPr>
          <a:xfrm>
            <a:off x="155250" y="3516950"/>
            <a:ext cx="8833500" cy="13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solidFill>
                  <a:schemeClr val="dk1"/>
                </a:solidFill>
              </a:rPr>
              <a:t>Přehledy pro jednotlivé </a:t>
            </a:r>
            <a:r>
              <a:rPr lang="en-GB" b="1">
                <a:solidFill>
                  <a:schemeClr val="dk1"/>
                </a:solidFill>
              </a:rPr>
              <a:t>dimenze</a:t>
            </a:r>
            <a:r>
              <a:rPr lang="en-GB">
                <a:solidFill>
                  <a:schemeClr val="dk1"/>
                </a:solidFill>
              </a:rPr>
              <a:t> (skupiny zákazníků, zdroje náštěvnosti, stránky, atd.) se dělí do třech základních oddílů viz screen - akvizice, chování na webu a konverze.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Přehled o uživatelích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109200" y="1152475"/>
            <a:ext cx="8833500" cy="3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Věk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325" y="1649025"/>
            <a:ext cx="8569349" cy="315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4"/>
          <p:cNvSpPr/>
          <p:nvPr/>
        </p:nvSpPr>
        <p:spPr>
          <a:xfrm>
            <a:off x="155650" y="1867800"/>
            <a:ext cx="2016300" cy="3084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/>
          <p:nvPr/>
        </p:nvSpPr>
        <p:spPr>
          <a:xfrm>
            <a:off x="2267800" y="1616925"/>
            <a:ext cx="6703200" cy="1573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 txBox="1"/>
          <p:nvPr/>
        </p:nvSpPr>
        <p:spPr>
          <a:xfrm>
            <a:off x="4301575" y="1032950"/>
            <a:ext cx="88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Metriky</a:t>
            </a:r>
            <a:endParaRPr b="1"/>
          </a:p>
        </p:txBody>
      </p:sp>
      <p:sp>
        <p:nvSpPr>
          <p:cNvPr id="141" name="Google Shape;141;p24"/>
          <p:cNvSpPr txBox="1"/>
          <p:nvPr/>
        </p:nvSpPr>
        <p:spPr>
          <a:xfrm>
            <a:off x="548600" y="2331500"/>
            <a:ext cx="102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Dimenze</a:t>
            </a:r>
            <a:endParaRPr b="1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Obchodní výsledky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147" name="Google Shape;147;p25"/>
          <p:cNvSpPr txBox="1">
            <a:spLocks noGrp="1"/>
          </p:cNvSpPr>
          <p:nvPr>
            <p:ph type="body" idx="1"/>
          </p:nvPr>
        </p:nvSpPr>
        <p:spPr>
          <a:xfrm>
            <a:off x="109200" y="1152475"/>
            <a:ext cx="8833500" cy="3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Jak se daří prodeji?</a:t>
            </a:r>
            <a:endParaRPr b="1">
              <a:solidFill>
                <a:srgbClr val="2B787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Tržby, nákupy, průměrná hodnota objednávky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Konverzní poměr - návštěvy / nákupy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Přehled pro jednotlivé dimenze (datum, zákazníci, kampaně, města, atd.)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48" name="Google Shape;1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250" y="3267650"/>
            <a:ext cx="8833500" cy="1661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Obchodní výsledky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155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132650"/>
            <a:ext cx="8839204" cy="281835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6"/>
          <p:cNvSpPr txBox="1">
            <a:spLocks noGrp="1"/>
          </p:cNvSpPr>
          <p:nvPr>
            <p:ph type="body" idx="1"/>
          </p:nvPr>
        </p:nvSpPr>
        <p:spPr>
          <a:xfrm>
            <a:off x="109200" y="1152475"/>
            <a:ext cx="8833500" cy="3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Denní tržby, daně, náklady na dopravu, počet prodaných ks.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>
                <a:solidFill>
                  <a:schemeClr val="dk1"/>
                </a:solidFill>
              </a:rPr>
              <a:t>Dimenzí jsou zde dny v měsíci 20221110 = 10. listopadu 2022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Výkon produktů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163" name="Google Shape;16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7"/>
          <p:cNvSpPr txBox="1">
            <a:spLocks noGrp="1"/>
          </p:cNvSpPr>
          <p:nvPr>
            <p:ph type="body" idx="1"/>
          </p:nvPr>
        </p:nvSpPr>
        <p:spPr>
          <a:xfrm>
            <a:off x="109200" y="1152475"/>
            <a:ext cx="8833500" cy="3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solidFill>
                  <a:schemeClr val="dk1"/>
                </a:solidFill>
              </a:rPr>
              <a:t>Výsledky pro jednotlivé produkty - celkové tržy, počet nákupů, počet prodaných kusů, průměrná cena a průměrné množství prodané v rámci jedné transakce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5" name="Google Shape;16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1650" y="2114575"/>
            <a:ext cx="6788598" cy="27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Výkon kanálů (zdrojů)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171" name="Google Shape;17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8199" y="1971625"/>
            <a:ext cx="6316524" cy="301947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8"/>
          <p:cNvSpPr txBox="1">
            <a:spLocks noGrp="1"/>
          </p:cNvSpPr>
          <p:nvPr>
            <p:ph type="body" idx="1"/>
          </p:nvPr>
        </p:nvSpPr>
        <p:spPr>
          <a:xfrm>
            <a:off x="109200" y="1152475"/>
            <a:ext cx="8833500" cy="3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solidFill>
                  <a:schemeClr val="dk1"/>
                </a:solidFill>
              </a:rPr>
              <a:t>Dimenze (Source / Medium) = kanál, ze kterého přišli na web návštěvníci a výsledky pro daný kanál.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Výkon kanálů (zdrojů)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179" name="Google Shape;1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9"/>
          <p:cNvSpPr txBox="1">
            <a:spLocks noGrp="1"/>
          </p:cNvSpPr>
          <p:nvPr>
            <p:ph type="body" idx="1"/>
          </p:nvPr>
        </p:nvSpPr>
        <p:spPr>
          <a:xfrm>
            <a:off x="255075" y="1301100"/>
            <a:ext cx="8833500" cy="3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>
                <a:solidFill>
                  <a:schemeClr val="dk1"/>
                </a:solidFill>
              </a:rPr>
              <a:t>Google / cpc - placené kampaně na Google - např. Vyhledávací kampaně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>
                <a:solidFill>
                  <a:schemeClr val="dk1"/>
                </a:solidFill>
              </a:rPr>
              <a:t>Google / organic - návštěvy z vyhledávání na Google, neplacené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>
                <a:solidFill>
                  <a:schemeClr val="dk1"/>
                </a:solidFill>
              </a:rPr>
              <a:t>Sklik / cpc - placené kampaně na Skliku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>
                <a:solidFill>
                  <a:schemeClr val="dk1"/>
                </a:solidFill>
              </a:rPr>
              <a:t>Direct / none - přímé zadání URL adresy - pokud jsem web v minulosti navštívil, stačí do řádku pro URL začít psát a adresa se vyplní automaticky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>
                <a:solidFill>
                  <a:schemeClr val="dk1"/>
                </a:solidFill>
              </a:rPr>
              <a:t>Motorkari.cz / refferal - návštěvy z webu, který odkazuje na náš web - refferal = odkaz na jakémkoliv webu vedoucí k nám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>
                <a:solidFill>
                  <a:schemeClr val="dk1"/>
                </a:solidFill>
              </a:rPr>
              <a:t>Facebook.com / refferal - odkaz z FB - může být například odkaz ve zprávě na messengeru, ze kterého se člověk dostane na web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Google / cpc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186" name="Google Shape;18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1823" y="1017725"/>
            <a:ext cx="4659874" cy="4045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02060"/>
                </a:solidFill>
              </a:rPr>
              <a:t>Spotřební chování zahrnuje to, jak jednotlivci, skupiny a organizace vybírají, kupují, používají a vyřazují zboží, služby, myšlenky nebo zážitky, které uspokojují jejich potřeby a přání.</a:t>
            </a:r>
          </a:p>
          <a:p>
            <a:endParaRPr lang="cs-CZ" sz="2200" dirty="0">
              <a:solidFill>
                <a:srgbClr val="002060"/>
              </a:solidFill>
            </a:endParaRPr>
          </a:p>
          <a:p>
            <a:r>
              <a:rPr lang="cs-CZ" sz="2200" dirty="0">
                <a:solidFill>
                  <a:srgbClr val="002060"/>
                </a:solidFill>
              </a:rPr>
              <a:t>Pro nás je dnes důležitá fáze </a:t>
            </a:r>
            <a:r>
              <a:rPr lang="cs-CZ" sz="2200" b="1" dirty="0">
                <a:solidFill>
                  <a:srgbClr val="002060"/>
                </a:solidFill>
              </a:rPr>
              <a:t>vybírání</a:t>
            </a:r>
            <a:r>
              <a:rPr lang="cs-CZ" sz="2200" dirty="0">
                <a:solidFill>
                  <a:srgbClr val="002060"/>
                </a:solidFill>
              </a:rPr>
              <a:t> a </a:t>
            </a:r>
            <a:r>
              <a:rPr lang="cs-CZ" sz="2200" b="1" dirty="0">
                <a:solidFill>
                  <a:srgbClr val="002060"/>
                </a:solidFill>
              </a:rPr>
              <a:t>nakupování</a:t>
            </a:r>
            <a:r>
              <a:rPr lang="cs-CZ" sz="2200" dirty="0">
                <a:solidFill>
                  <a:srgbClr val="002060"/>
                </a:solidFill>
              </a:rPr>
              <a:t>.</a:t>
            </a:r>
          </a:p>
          <a:p>
            <a:endParaRPr lang="cs-CZ" sz="2200" dirty="0">
              <a:solidFill>
                <a:srgbClr val="002060"/>
              </a:solidFill>
            </a:endParaRPr>
          </a:p>
          <a:p>
            <a:r>
              <a:rPr lang="cs-CZ" sz="2200" dirty="0">
                <a:solidFill>
                  <a:srgbClr val="002060"/>
                </a:solidFill>
              </a:rPr>
              <a:t>Jedná se o proces rozhodování o koupi.</a:t>
            </a:r>
          </a:p>
          <a:p>
            <a:endParaRPr lang="cs-CZ" sz="2200" dirty="0">
              <a:solidFill>
                <a:srgbClr val="002060"/>
              </a:solidFill>
            </a:endParaRPr>
          </a:p>
          <a:p>
            <a:r>
              <a:rPr lang="cs-CZ" sz="2200" dirty="0">
                <a:solidFill>
                  <a:srgbClr val="002060"/>
                </a:solidFill>
              </a:rPr>
              <a:t>Ve fázích měříme konverze.</a:t>
            </a:r>
          </a:p>
          <a:p>
            <a:endParaRPr lang="cs-CZ" alt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chování</a:t>
            </a:r>
          </a:p>
        </p:txBody>
      </p:sp>
    </p:spTree>
    <p:extLst>
      <p:ext uri="{BB962C8B-B14F-4D97-AF65-F5344CB8AC3E}">
        <p14:creationId xmlns:p14="http://schemas.microsoft.com/office/powerpoint/2010/main" val="35141603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Google / cpc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193" name="Google Shape;19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1823" y="1017725"/>
            <a:ext cx="4659874" cy="4045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Direct / none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00" name="Google Shape;2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613" y="1991963"/>
            <a:ext cx="7591425" cy="7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Výkon kampaní - </a:t>
            </a:r>
            <a:r>
              <a:rPr lang="en-GB" b="1">
                <a:solidFill>
                  <a:srgbClr val="FF0000"/>
                </a:solidFill>
              </a:rPr>
              <a:t>POJMENOVÁNÍ JE ZÁKLAD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207" name="Google Shape;20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488" y="1152479"/>
            <a:ext cx="8293023" cy="3915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Výkon kampaní - </a:t>
            </a:r>
            <a:r>
              <a:rPr lang="en-GB" b="1">
                <a:solidFill>
                  <a:srgbClr val="FF0000"/>
                </a:solidFill>
              </a:rPr>
              <a:t>POJMENOVÁNÍ JE ZÁKLAD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214" name="Google Shape;21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4"/>
          <p:cNvSpPr txBox="1">
            <a:spLocks noGrp="1"/>
          </p:cNvSpPr>
          <p:nvPr>
            <p:ph type="body" idx="1"/>
          </p:nvPr>
        </p:nvSpPr>
        <p:spPr>
          <a:xfrm>
            <a:off x="255075" y="1301100"/>
            <a:ext cx="8833500" cy="3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>
                <a:solidFill>
                  <a:schemeClr val="dk1"/>
                </a:solidFill>
              </a:rPr>
              <a:t>Dimenzí je název kampaně v některém z komunikačních kanálů (Google, Facebook)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>
                <a:solidFill>
                  <a:schemeClr val="dk1"/>
                </a:solidFill>
              </a:rPr>
              <a:t>Pojmenování kampaně z daného kanálu se propíše do Google Analytics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>
                <a:solidFill>
                  <a:schemeClr val="dk1"/>
                </a:solidFill>
              </a:rPr>
              <a:t>Můžu tedy sledovat výsledky pro konkrétní kampaně a podle toho vyhodnocovat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>
                <a:solidFill>
                  <a:schemeClr val="dk1"/>
                </a:solidFill>
              </a:rPr>
              <a:t>Pojmenování si každý určí podle sebe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>
                <a:solidFill>
                  <a:schemeClr val="dk1"/>
                </a:solidFill>
              </a:rPr>
              <a:t>PLA smart = produktová kampaň na Google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>
                <a:solidFill>
                  <a:schemeClr val="dk1"/>
                </a:solidFill>
              </a:rPr>
              <a:t>S: Brand = vyhledávací kampaň zaměřená na dotazy obsahující název značky (např. Nike, MotoZem, atd.)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>
                <a:solidFill>
                  <a:schemeClr val="dk1"/>
                </a:solidFill>
              </a:rPr>
              <a:t>DRTG = dynamický remarketing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Výkon kanálů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221" name="Google Shape;22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750575"/>
            <a:ext cx="8839204" cy="220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Výkon klíčových slov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228" name="Google Shape;22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6875" y="1269625"/>
            <a:ext cx="5610249" cy="363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Výkon klíčových slov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235" name="Google Shape;23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7"/>
          <p:cNvSpPr txBox="1">
            <a:spLocks noGrp="1"/>
          </p:cNvSpPr>
          <p:nvPr>
            <p:ph type="body" idx="1"/>
          </p:nvPr>
        </p:nvSpPr>
        <p:spPr>
          <a:xfrm>
            <a:off x="255075" y="1301100"/>
            <a:ext cx="8833500" cy="3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457200" lvl="0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GB">
                <a:solidFill>
                  <a:schemeClr val="dk1"/>
                </a:solidFill>
              </a:rPr>
              <a:t>Dimenzí je klíčové slovo, které zákazník zadá při vyhledávání</a:t>
            </a: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GB">
                <a:solidFill>
                  <a:schemeClr val="dk1"/>
                </a:solidFill>
              </a:rPr>
              <a:t>Analyzuji, co zákazníci hledají a jak se chovají, když z reklam navazujících na dané klíčové slovo přijdou na web</a:t>
            </a: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GB">
                <a:solidFill>
                  <a:schemeClr val="dk1"/>
                </a:solidFill>
              </a:rPr>
              <a:t>Klíčová slova hodnotím podle uvedených metrik</a:t>
            </a: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GB">
                <a:solidFill>
                  <a:schemeClr val="dk1"/>
                </a:solidFill>
              </a:rPr>
              <a:t>Clicks - počet kliknutí na reklamu</a:t>
            </a: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GB">
                <a:solidFill>
                  <a:schemeClr val="dk1"/>
                </a:solidFill>
              </a:rPr>
              <a:t>Cost - náklady na reklamy</a:t>
            </a: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GB">
                <a:solidFill>
                  <a:schemeClr val="dk1"/>
                </a:solidFill>
              </a:rPr>
              <a:t>CPC - cena za 1 kliknutí na reklamu</a:t>
            </a: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GB">
                <a:solidFill>
                  <a:schemeClr val="dk1"/>
                </a:solidFill>
              </a:rPr>
              <a:t>Users - počet lidí, kteří přišli z reklamy</a:t>
            </a: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GB">
                <a:solidFill>
                  <a:schemeClr val="dk1"/>
                </a:solidFill>
              </a:rPr>
              <a:t>Sessions - počet návštěv</a:t>
            </a: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GB">
                <a:solidFill>
                  <a:schemeClr val="dk1"/>
                </a:solidFill>
              </a:rPr>
              <a:t>Na následujícím slidu je další část přehledu pro klíčová slova - vysvětlivky pro metriky jsou výše v prezentaci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Výkon klíčových slov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242" name="Google Shape;24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7126" y="1113650"/>
            <a:ext cx="3629750" cy="385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Úkol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249" name="Google Shape;249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723100" cy="3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Google demo </a:t>
            </a:r>
            <a:r>
              <a:rPr lang="cs-CZ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account</a:t>
            </a:r>
            <a:r>
              <a:rPr lang="cs-CZ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- </a:t>
            </a:r>
            <a:r>
              <a:rPr lang="cs-CZ" dirty="0">
                <a:solidFill>
                  <a:srgbClr val="000000"/>
                </a:solidFill>
                <a:effectLst/>
                <a:latin typeface="Helvetica Neue" panose="02000503000000020004" pitchFamily="2" charset="0"/>
                <a:hlinkClick r:id="rId3"/>
              </a:rPr>
              <a:t>https://analytics.google.com/analytics/web/?utm_source=demoaccount&amp;utm_medium=demoaccount&amp;utm_campaign=demoaccount#/p213025502/</a:t>
            </a:r>
            <a:r>
              <a:rPr lang="cs-CZ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- musíte mít Google účet</a:t>
            </a:r>
          </a:p>
        </p:txBody>
      </p:sp>
      <p:pic>
        <p:nvPicPr>
          <p:cNvPr id="250" name="Google Shape;25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Úkol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249" name="Google Shape;249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723100" cy="3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Helvetica Neue" panose="02000503000000020004" pitchFamily="2" charset="0"/>
              </a:rPr>
              <a:t>Úkolem je najít dané informace, udělat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screen</a:t>
            </a:r>
            <a:r>
              <a:rPr lang="cs-CZ" dirty="0">
                <a:effectLst/>
                <a:latin typeface="Helvetica Neue" panose="02000503000000020004" pitchFamily="2" charset="0"/>
              </a:rPr>
              <a:t> a jednou větou okomentovat.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Helvetica Neue" panose="02000503000000020004" pitchFamily="2" charset="0"/>
              </a:rPr>
              <a:t>a) Kolik bylo za posledních 12 měsíců na webu lidí a kolik bylo konverzí?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Helvetica Neue" panose="02000503000000020004" pitchFamily="2" charset="0"/>
              </a:rPr>
              <a:t>b) Kolik bylo za říjen celkově tržeb?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Helvetica Neue" panose="02000503000000020004" pitchFamily="2" charset="0"/>
              </a:rPr>
              <a:t>c) Kolik jsme v září utratili za reklamy?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Helvetica Neue" panose="02000503000000020004" pitchFamily="2" charset="0"/>
              </a:rPr>
              <a:t>d) Kolik času průměrně lidé tráví na webu? –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average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engagement</a:t>
            </a:r>
            <a:r>
              <a:rPr lang="cs-CZ" dirty="0">
                <a:effectLst/>
                <a:latin typeface="Helvetica Neue" panose="02000503000000020004" pitchFamily="2" charset="0"/>
              </a:rPr>
              <a:t>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time</a:t>
            </a:r>
            <a:r>
              <a:rPr lang="cs-CZ" dirty="0">
                <a:effectLst/>
                <a:latin typeface="Helvetica Neue" panose="02000503000000020004" pitchFamily="2" charset="0"/>
              </a:rPr>
              <a:t> per session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Helvetica Neue" panose="02000503000000020004" pitchFamily="2" charset="0"/>
              </a:rPr>
              <a:t>e) Která stránka webu je nejnavštěvovanější?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Helvetica Neue" panose="02000503000000020004" pitchFamily="2" charset="0"/>
              </a:rPr>
              <a:t>f) Jaké typy konverzí na webu můžeme sledovat?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Helvetica Neue" panose="02000503000000020004" pitchFamily="2" charset="0"/>
              </a:rPr>
              <a:t>g) Kolik lidí přišlo v září z kanálu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google</a:t>
            </a:r>
            <a:r>
              <a:rPr lang="cs-CZ" dirty="0">
                <a:effectLst/>
                <a:latin typeface="Helvetica Neue" panose="02000503000000020004" pitchFamily="2" charset="0"/>
              </a:rPr>
              <a:t> /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cpc</a:t>
            </a:r>
            <a:r>
              <a:rPr lang="cs-CZ" dirty="0">
                <a:effectLst/>
                <a:latin typeface="Helvetica Neue" panose="02000503000000020004" pitchFamily="2" charset="0"/>
              </a:rPr>
              <a:t> (placená reklama na </a:t>
            </a:r>
            <a:r>
              <a:rPr lang="cs-CZ" dirty="0" err="1">
                <a:effectLst/>
                <a:latin typeface="Helvetica Neue" panose="02000503000000020004" pitchFamily="2" charset="0"/>
              </a:rPr>
              <a:t>googlu</a:t>
            </a:r>
            <a:endParaRPr lang="cs-CZ" dirty="0"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effectLst/>
              <a:latin typeface="Helvetica Neue" panose="02000503000000020004" pitchFamily="2" charset="0"/>
            </a:endParaRPr>
          </a:p>
        </p:txBody>
      </p:sp>
      <p:pic>
        <p:nvPicPr>
          <p:cNvPr id="250" name="Google Shape;25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148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Konverzí rozumíme v obecném pojetí změnu statusu.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dirty="0">
                <a:solidFill>
                  <a:srgbClr val="002060"/>
                </a:solidFill>
              </a:rPr>
              <a:t>Můžeme hovořit o změně návštěvníka webové stránky na zákazníka v případě, že se jedná o e-shop.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dirty="0">
                <a:solidFill>
                  <a:srgbClr val="002060"/>
                </a:solidFill>
              </a:rPr>
              <a:t>Konverzí lze ale také označit objednání zkušební jízdy u prodejce automobilů. Tedy od návštěvníka k potencionálnímu zákazníkovi.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Konverze</a:t>
            </a:r>
          </a:p>
        </p:txBody>
      </p:sp>
    </p:spTree>
    <p:extLst>
      <p:ext uri="{BB962C8B-B14F-4D97-AF65-F5344CB8AC3E}">
        <p14:creationId xmlns:p14="http://schemas.microsoft.com/office/powerpoint/2010/main" val="29019175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Úkol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50" name="Google Shape;25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6F03830-EE42-E9BE-BD82-9BDBFB071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text, snímek obrazovky, řada/pruh, Písmo&#10;&#10;Popis byl vytvořen automaticky">
            <a:extLst>
              <a:ext uri="{FF2B5EF4-FFF2-40B4-BE49-F238E27FC236}">
                <a16:creationId xmlns:a16="http://schemas.microsoft.com/office/drawing/2014/main" id="{337AD0BA-FF66-50A5-9D2F-E2E086989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54" y="1083697"/>
            <a:ext cx="6324492" cy="368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282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Úkol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50" name="Google Shape;25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6F03830-EE42-E9BE-BD82-9BDBFB071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snímek obrazovky, text, řada/pruh, Písmo&#10;&#10;Popis byl vytvořen automaticky">
            <a:extLst>
              <a:ext uri="{FF2B5EF4-FFF2-40B4-BE49-F238E27FC236}">
                <a16:creationId xmlns:a16="http://schemas.microsoft.com/office/drawing/2014/main" id="{1CCCD1D7-59BF-F418-05E6-908DC709C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62" y="1461179"/>
            <a:ext cx="8376738" cy="303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001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Úkol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50" name="Google Shape;25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Obsah obrázku snímek obrazovky, text&#10;&#10;Popis byl vytvořen automaticky">
            <a:extLst>
              <a:ext uri="{FF2B5EF4-FFF2-40B4-BE49-F238E27FC236}">
                <a16:creationId xmlns:a16="http://schemas.microsoft.com/office/drawing/2014/main" id="{F501A393-DC68-DD2B-92B4-612937A15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55" y="1017725"/>
            <a:ext cx="7772400" cy="348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133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Úkol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50" name="Google Shape;25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Obsah obrázku snímek obrazovky, text&#10;&#10;Popis byl vytvořen automaticky">
            <a:extLst>
              <a:ext uri="{FF2B5EF4-FFF2-40B4-BE49-F238E27FC236}">
                <a16:creationId xmlns:a16="http://schemas.microsoft.com/office/drawing/2014/main" id="{8B9561DB-78BC-D703-99C9-47ED575AE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98" y="966748"/>
            <a:ext cx="7772400" cy="373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648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Úkol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50" name="Google Shape;25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 descr="Obsah obrázku snímek obrazovky, text&#10;&#10;Popis byl vytvořen automaticky">
            <a:extLst>
              <a:ext uri="{FF2B5EF4-FFF2-40B4-BE49-F238E27FC236}">
                <a16:creationId xmlns:a16="http://schemas.microsoft.com/office/drawing/2014/main" id="{F560A087-450F-04C7-682F-88C5C6689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44" y="1017725"/>
            <a:ext cx="7772400" cy="38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6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Úkol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50" name="Google Shape;25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Obsah obrázku snímek obrazovky&#10;&#10;Popis byl vytvořen automaticky">
            <a:extLst>
              <a:ext uri="{FF2B5EF4-FFF2-40B4-BE49-F238E27FC236}">
                <a16:creationId xmlns:a16="http://schemas.microsoft.com/office/drawing/2014/main" id="{769E50B5-AEE2-3545-037A-E7056F7C9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39" y="1017725"/>
            <a:ext cx="7772400" cy="387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856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Úkol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50" name="Google Shape;25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 descr="Obsah obrázku snímek obrazovky, text&#10;&#10;Popis byl vytvořen automaticky">
            <a:extLst>
              <a:ext uri="{FF2B5EF4-FFF2-40B4-BE49-F238E27FC236}">
                <a16:creationId xmlns:a16="http://schemas.microsoft.com/office/drawing/2014/main" id="{76321015-B1AF-2728-03A6-0F9793318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00" y="1017725"/>
            <a:ext cx="7772400" cy="383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113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0"/>
          <p:cNvSpPr txBox="1">
            <a:spLocks noGrp="1"/>
          </p:cNvSpPr>
          <p:nvPr>
            <p:ph type="title"/>
          </p:nvPr>
        </p:nvSpPr>
        <p:spPr>
          <a:xfrm>
            <a:off x="291475" y="3042425"/>
            <a:ext cx="7332000" cy="1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Font typeface="Source Sans Pro"/>
              <a:buNone/>
            </a:pPr>
            <a:r>
              <a:rPr lang="en" b="0"/>
              <a:t>Úvod do performance marketingu?</a:t>
            </a:r>
            <a:endParaRPr sz="4000" b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71"/>
          <p:cNvSpPr txBox="1">
            <a:spLocks noGrp="1"/>
          </p:cNvSpPr>
          <p:nvPr>
            <p:ph type="title"/>
          </p:nvPr>
        </p:nvSpPr>
        <p:spPr>
          <a:xfrm>
            <a:off x="488500" y="1597575"/>
            <a:ext cx="5884500" cy="2061300"/>
          </a:xfrm>
          <a:prstGeom prst="rect">
            <a:avLst/>
          </a:prstGeom>
        </p:spPr>
        <p:txBody>
          <a:bodyPr spcFirstLastPara="1" wrap="square" lIns="58925" tIns="58925" rIns="58925" bIns="589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Damián Sosna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>
                <a:latin typeface="Poppins"/>
                <a:ea typeface="Poppins"/>
                <a:cs typeface="Poppins"/>
                <a:sym typeface="Poppins"/>
              </a:rPr>
              <a:t>Bývalý student OPF</a:t>
            </a:r>
            <a:endParaRPr sz="1800" b="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>
                <a:latin typeface="Poppins"/>
                <a:ea typeface="Poppins"/>
                <a:cs typeface="Poppins"/>
                <a:sym typeface="Poppins"/>
              </a:rPr>
              <a:t>Social Media Team Leader - Proficio</a:t>
            </a:r>
            <a:endParaRPr sz="1800" b="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>
                <a:latin typeface="Poppins"/>
                <a:ea typeface="Poppins"/>
                <a:cs typeface="Poppins"/>
                <a:sym typeface="Poppins"/>
              </a:rPr>
              <a:t>Freelancer</a:t>
            </a:r>
            <a:endParaRPr sz="1800" b="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>
                <a:latin typeface="Poppins"/>
                <a:ea typeface="Poppins"/>
                <a:cs typeface="Poppins"/>
                <a:sym typeface="Poppins"/>
              </a:rPr>
              <a:t>Promotér studentských akcí</a:t>
            </a:r>
            <a:endParaRPr sz="1800" b="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>
                <a:latin typeface="Poppins"/>
                <a:ea typeface="Poppins"/>
                <a:cs typeface="Poppins"/>
                <a:sym typeface="Poppins"/>
              </a:rPr>
              <a:t>Majitel e-shopu</a:t>
            </a:r>
            <a:endParaRPr sz="1800" b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41" name="Google Shape;24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7825" y="686350"/>
            <a:ext cx="3450249" cy="345024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71"/>
          <p:cNvSpPr/>
          <p:nvPr/>
        </p:nvSpPr>
        <p:spPr>
          <a:xfrm>
            <a:off x="5612475" y="1189575"/>
            <a:ext cx="2877300" cy="2877300"/>
          </a:xfrm>
          <a:prstGeom prst="rect">
            <a:avLst/>
          </a:prstGeom>
          <a:solidFill>
            <a:srgbClr val="B5E3D8"/>
          </a:solidFill>
          <a:ln w="9525" cap="flat" cmpd="sng">
            <a:solidFill>
              <a:srgbClr val="5358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pic>
        <p:nvPicPr>
          <p:cNvPr id="243" name="Google Shape;243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0263" y="1080450"/>
            <a:ext cx="2838775" cy="283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6"/>
          <p:cNvSpPr txBox="1">
            <a:spLocks noGrp="1"/>
          </p:cNvSpPr>
          <p:nvPr>
            <p:ph type="body" idx="1"/>
          </p:nvPr>
        </p:nvSpPr>
        <p:spPr>
          <a:xfrm>
            <a:off x="459300" y="835800"/>
            <a:ext cx="8225400" cy="34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Char char="•"/>
            </a:pPr>
            <a:r>
              <a:rPr lang="en" sz="2000" dirty="0"/>
              <a:t>Performance marketing - všeobecně</a:t>
            </a:r>
            <a:endParaRPr sz="20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2000" dirty="0"/>
              <a:t>Úkazka reklam</a:t>
            </a:r>
            <a:endParaRPr sz="20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2000" dirty="0"/>
              <a:t>Jak reklamu využít ve svůj prospěch, jako koncový zákazník</a:t>
            </a:r>
            <a:endParaRPr sz="20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2000" dirty="0"/>
              <a:t>Základní metriky - kdy, kterou využíváme?</a:t>
            </a:r>
            <a:endParaRPr sz="20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2000" dirty="0"/>
              <a:t>PPC reklama - jak funguje, aukce</a:t>
            </a:r>
            <a:endParaRPr sz="20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2000" dirty="0"/>
              <a:t>Využití PPC reklamy</a:t>
            </a:r>
            <a:endParaRPr sz="20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2000" dirty="0"/>
              <a:t>Strategie online reklamy</a:t>
            </a:r>
            <a:endParaRPr sz="20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2000" dirty="0"/>
              <a:t>Druhy PPC reklam</a:t>
            </a:r>
            <a:endParaRPr sz="20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2000" dirty="0"/>
              <a:t>Jak na správnou kreativu</a:t>
            </a:r>
            <a:endParaRPr sz="20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2000" dirty="0"/>
              <a:t>Sociální sítě</a:t>
            </a:r>
            <a:endParaRPr sz="20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2000" dirty="0"/>
              <a:t>Vyhodnocení</a:t>
            </a:r>
            <a:endParaRPr sz="2000" dirty="0"/>
          </a:p>
        </p:txBody>
      </p:sp>
      <p:sp>
        <p:nvSpPr>
          <p:cNvPr id="269" name="Google Shape;269;p76"/>
          <p:cNvSpPr txBox="1">
            <a:spLocks noGrp="1"/>
          </p:cNvSpPr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 čem to dnes bude?</a:t>
            </a:r>
            <a:endParaRPr/>
          </a:p>
        </p:txBody>
      </p:sp>
    </p:spTree>
  </p:cSld>
  <p:clrMapOvr>
    <a:masterClrMapping/>
  </p:clrMapOvr>
  <p:transition spd="med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843558"/>
            <a:ext cx="828092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Je evidentní, že nákupní chování má určité fáze a marketingové aktivity mají zákazníky těmito fázemi posouvat.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dirty="0">
                <a:solidFill>
                  <a:srgbClr val="002060"/>
                </a:solidFill>
              </a:rPr>
              <a:t>Pokud přistupujeme k trhu bez rozdílu a uvědomění si, že existují určité fáze, nebudeme schopni nejenže stanovit cíle, ale také formulovat strategie, vybrat jednotlivé e-marketingové kanály a v konečném důsledku také naplňovat cíle obchodní. 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Konverze</a:t>
            </a:r>
          </a:p>
        </p:txBody>
      </p:sp>
    </p:spTree>
    <p:extLst>
      <p:ext uri="{BB962C8B-B14F-4D97-AF65-F5344CB8AC3E}">
        <p14:creationId xmlns:p14="http://schemas.microsoft.com/office/powerpoint/2010/main" val="40060118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7"/>
          <p:cNvSpPr txBox="1">
            <a:spLocks noGrp="1"/>
          </p:cNvSpPr>
          <p:nvPr>
            <p:ph type="title"/>
          </p:nvPr>
        </p:nvSpPr>
        <p:spPr>
          <a:xfrm>
            <a:off x="906000" y="1639950"/>
            <a:ext cx="7332000" cy="1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Font typeface="Source Sans Pro"/>
              <a:buNone/>
            </a:pPr>
            <a:r>
              <a:rPr lang="en" b="0"/>
              <a:t>Co je to ten Performance marketing?</a:t>
            </a:r>
            <a:endParaRPr sz="4000" b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78" title="RPReplay_Final1683034634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6425" y="563575"/>
            <a:ext cx="1898875" cy="410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78"/>
          <p:cNvPicPr preferRelativeResize="0"/>
          <p:nvPr/>
        </p:nvPicPr>
        <p:blipFill rotWithShape="1">
          <a:blip r:embed="rId5">
            <a:alphaModFix/>
          </a:blip>
          <a:srcRect l="-10483" t="-1953" r="6587" b="-1942"/>
          <a:stretch/>
        </p:blipFill>
        <p:spPr>
          <a:xfrm>
            <a:off x="2707825" y="352400"/>
            <a:ext cx="3108250" cy="4637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79"/>
          <p:cNvSpPr txBox="1">
            <a:spLocks noGrp="1"/>
          </p:cNvSpPr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>
                <a:solidFill>
                  <a:srgbClr val="00005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Performance</a:t>
            </a:r>
            <a:endParaRPr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6" name="Google Shape;286;p79"/>
          <p:cNvSpPr txBox="1">
            <a:spLocks noGrp="1"/>
          </p:cNvSpPr>
          <p:nvPr>
            <p:ph type="body" idx="1"/>
          </p:nvPr>
        </p:nvSpPr>
        <p:spPr>
          <a:xfrm>
            <a:off x="459300" y="835800"/>
            <a:ext cx="8225400" cy="3471900"/>
          </a:xfrm>
          <a:prstGeom prst="rect">
            <a:avLst/>
          </a:prstGeom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Clr>
                <a:srgbClr val="002F66"/>
              </a:buClr>
              <a:buSzPts val="1400"/>
              <a:buFont typeface="Poppins"/>
              <a:buChar char="•"/>
            </a:pPr>
            <a:r>
              <a:rPr lang="en" sz="1400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Performance-based marketing (výkonnostní marketing)</a:t>
            </a:r>
            <a:endParaRPr sz="1400"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2F66"/>
              </a:buClr>
              <a:buSzPts val="1400"/>
              <a:buFont typeface="Poppins"/>
              <a:buChar char="•"/>
            </a:pPr>
            <a:r>
              <a:rPr lang="en" sz="1400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Zaměřený na dosažení konkrétních, měřitelných výsledků.</a:t>
            </a:r>
            <a:endParaRPr sz="1400"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2F66"/>
              </a:buClr>
              <a:buSzPts val="1400"/>
              <a:buFont typeface="Poppins"/>
              <a:buChar char="•"/>
            </a:pPr>
            <a:r>
              <a:rPr lang="en" sz="1400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Úzce souvisí s </a:t>
            </a:r>
            <a:r>
              <a:rPr lang="en" sz="1400" b="1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online</a:t>
            </a:r>
            <a:r>
              <a:rPr lang="en" sz="1400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 propagací a jen slabě s offline.</a:t>
            </a:r>
            <a:endParaRPr sz="1400"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2F66"/>
              </a:buClr>
              <a:buSzPts val="1400"/>
              <a:buFont typeface="Poppins"/>
              <a:buChar char="•"/>
            </a:pPr>
            <a:r>
              <a:rPr lang="en" sz="1400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Cíle: </a:t>
            </a:r>
            <a:endParaRPr sz="1400"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2F66"/>
              </a:buClr>
              <a:buSzPts val="1400"/>
              <a:buFont typeface="Poppins"/>
              <a:buChar char="•"/>
            </a:pPr>
            <a:r>
              <a:rPr lang="en" sz="1400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ukončené registrace (leads)</a:t>
            </a:r>
            <a:endParaRPr sz="1400"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2F66"/>
              </a:buClr>
              <a:buSzPts val="1400"/>
              <a:buFont typeface="Poppins"/>
              <a:buChar char="•"/>
            </a:pPr>
            <a:r>
              <a:rPr lang="en" sz="1400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zvýšený prodej</a:t>
            </a:r>
            <a:endParaRPr sz="1400"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2F66"/>
              </a:buClr>
              <a:buSzPts val="1400"/>
              <a:buFont typeface="Poppins"/>
              <a:buChar char="•"/>
            </a:pPr>
            <a:r>
              <a:rPr lang="en" sz="1400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návratnost na web</a:t>
            </a:r>
            <a:endParaRPr sz="1400"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2F66"/>
              </a:buClr>
              <a:buSzPts val="1400"/>
              <a:buFont typeface="Poppins"/>
              <a:buChar char="•"/>
            </a:pPr>
            <a:r>
              <a:rPr lang="en" sz="1400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volání do firmy</a:t>
            </a:r>
            <a:endParaRPr sz="1400"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2F66"/>
              </a:buClr>
              <a:buSzPts val="1400"/>
              <a:buFont typeface="Poppins"/>
              <a:buChar char="•"/>
            </a:pPr>
            <a:r>
              <a:rPr lang="en" sz="1400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stažení aplikace </a:t>
            </a:r>
            <a:endParaRPr sz="1400"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2F66"/>
              </a:buClr>
              <a:buSzPts val="1400"/>
              <a:buFont typeface="Poppins"/>
              <a:buChar char="•"/>
            </a:pPr>
            <a:r>
              <a:rPr lang="en" sz="1400">
                <a:solidFill>
                  <a:srgbClr val="002F66"/>
                </a:solidFill>
                <a:latin typeface="Poppins"/>
                <a:ea typeface="Poppins"/>
                <a:cs typeface="Poppins"/>
                <a:sym typeface="Poppins"/>
              </a:rPr>
              <a:t>A další</a:t>
            </a:r>
            <a:endParaRPr sz="1400"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80"/>
          <p:cNvPicPr preferRelativeResize="0"/>
          <p:nvPr/>
        </p:nvPicPr>
        <p:blipFill rotWithShape="1">
          <a:blip r:embed="rId3">
            <a:alphaModFix/>
          </a:blip>
          <a:srcRect r="1146"/>
          <a:stretch/>
        </p:blipFill>
        <p:spPr>
          <a:xfrm>
            <a:off x="888600" y="645613"/>
            <a:ext cx="7366800" cy="3852274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80"/>
          <p:cNvSpPr/>
          <p:nvPr/>
        </p:nvSpPr>
        <p:spPr>
          <a:xfrm>
            <a:off x="2476000" y="3618225"/>
            <a:ext cx="684000" cy="239400"/>
          </a:xfrm>
          <a:prstGeom prst="rect">
            <a:avLst/>
          </a:prstGeom>
          <a:noFill/>
          <a:ln w="38100" cap="flat" cmpd="sng">
            <a:solidFill>
              <a:srgbClr val="002F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81"/>
          <p:cNvSpPr txBox="1">
            <a:spLocks noGrp="1"/>
          </p:cNvSpPr>
          <p:nvPr>
            <p:ph type="title"/>
          </p:nvPr>
        </p:nvSpPr>
        <p:spPr>
          <a:xfrm>
            <a:off x="928975" y="1639950"/>
            <a:ext cx="7332000" cy="1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Font typeface="Source Sans Pro"/>
              <a:buNone/>
            </a:pPr>
            <a:r>
              <a:rPr lang="en" b="0"/>
              <a:t>“Bez online (PPC) reklamy dneska nerozjedeš ani Ň”</a:t>
            </a:r>
            <a:endParaRPr sz="4000" b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82"/>
          <p:cNvPicPr preferRelativeResize="0"/>
          <p:nvPr/>
        </p:nvPicPr>
        <p:blipFill rotWithShape="1">
          <a:blip r:embed="rId3">
            <a:alphaModFix/>
          </a:blip>
          <a:srcRect r="9853" b="980"/>
          <a:stretch/>
        </p:blipFill>
        <p:spPr>
          <a:xfrm>
            <a:off x="1261925" y="402725"/>
            <a:ext cx="6620150" cy="441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037" y="123925"/>
            <a:ext cx="858507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82"/>
          <p:cNvSpPr/>
          <p:nvPr/>
        </p:nvSpPr>
        <p:spPr>
          <a:xfrm>
            <a:off x="1487675" y="880775"/>
            <a:ext cx="6461400" cy="15777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82"/>
          <p:cNvSpPr/>
          <p:nvPr/>
        </p:nvSpPr>
        <p:spPr>
          <a:xfrm>
            <a:off x="1487675" y="2501175"/>
            <a:ext cx="2969400" cy="7050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83"/>
          <p:cNvPicPr preferRelativeResize="0"/>
          <p:nvPr/>
        </p:nvPicPr>
        <p:blipFill rotWithShape="1">
          <a:blip r:embed="rId3">
            <a:alphaModFix/>
          </a:blip>
          <a:srcRect b="7218"/>
          <a:stretch/>
        </p:blipFill>
        <p:spPr>
          <a:xfrm>
            <a:off x="1214000" y="304800"/>
            <a:ext cx="6754650" cy="448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83"/>
          <p:cNvPicPr preferRelativeResize="0"/>
          <p:nvPr/>
        </p:nvPicPr>
        <p:blipFill rotWithShape="1">
          <a:blip r:embed="rId4">
            <a:alphaModFix/>
          </a:blip>
          <a:srcRect b="3325"/>
          <a:stretch/>
        </p:blipFill>
        <p:spPr>
          <a:xfrm>
            <a:off x="236000" y="33775"/>
            <a:ext cx="8585098" cy="497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84"/>
          <p:cNvPicPr preferRelativeResize="0"/>
          <p:nvPr/>
        </p:nvPicPr>
        <p:blipFill rotWithShape="1">
          <a:blip r:embed="rId3">
            <a:alphaModFix/>
          </a:blip>
          <a:srcRect l="12250" t="8601" r="12640" b="16074"/>
          <a:stretch/>
        </p:blipFill>
        <p:spPr>
          <a:xfrm>
            <a:off x="1119950" y="249150"/>
            <a:ext cx="6867651" cy="430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937" y="24150"/>
            <a:ext cx="858507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85"/>
          <p:cNvPicPr preferRelativeResize="0"/>
          <p:nvPr/>
        </p:nvPicPr>
        <p:blipFill rotWithShape="1">
          <a:blip r:embed="rId3">
            <a:alphaModFix/>
          </a:blip>
          <a:srcRect l="7978" t="1019" r="14412"/>
          <a:stretch/>
        </p:blipFill>
        <p:spPr>
          <a:xfrm>
            <a:off x="1137150" y="242125"/>
            <a:ext cx="6869698" cy="465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25" y="-347725"/>
            <a:ext cx="8984801" cy="555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375" y="596250"/>
            <a:ext cx="6756701" cy="375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075" y="-23300"/>
            <a:ext cx="9097376" cy="499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771550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>
                <a:solidFill>
                  <a:srgbClr val="002060"/>
                </a:solidFill>
              </a:rPr>
              <a:t>Z návštěvníka e-shopu se stane zákazník v okamžiku, kdy uskuteční nákup, pokud v budoucnu nakoupí znovu, můžeme se bavit o loajalitě a loajálním zákazníkovi.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Než se tak stane, musíme zákazníka nejprve oslovit, přivést na e-shop, představit produkty a jejich benefity a motivovat ho k nákupu pomocí různých pobídek jako jsou slevy, dárky k nákupu nebo doprava zdarma.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Použít můžeme také „nátlak“ ve formě omezené nabídky - poslední kusy, do vyprodání zásob, „sleva platí jen dnes“ nebo oznámení, že si produkt právě prohlíží více zájemců.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Jednotlivé kroky (fáze) od oslovení po opakovaný nákup dohromady tvoří nákupní proces.</a:t>
            </a:r>
          </a:p>
          <a:p>
            <a:r>
              <a:rPr lang="cs-CZ" sz="2000" dirty="0">
                <a:solidFill>
                  <a:srgbClr val="002060"/>
                </a:solidFill>
              </a:rPr>
              <a:t>Celý proces může trvat několik minut i několik dní nebo týdnů.</a:t>
            </a:r>
          </a:p>
          <a:p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07703"/>
          </a:xfrm>
        </p:spPr>
        <p:txBody>
          <a:bodyPr/>
          <a:lstStyle/>
          <a:p>
            <a:r>
              <a:rPr lang="cs-CZ" dirty="0"/>
              <a:t>Nákupní proces</a:t>
            </a:r>
          </a:p>
        </p:txBody>
      </p:sp>
    </p:spTree>
    <p:extLst>
      <p:ext uri="{BB962C8B-B14F-4D97-AF65-F5344CB8AC3E}">
        <p14:creationId xmlns:p14="http://schemas.microsoft.com/office/powerpoint/2010/main" val="7019347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1125" y="554475"/>
            <a:ext cx="1994700" cy="43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2350" y="617599"/>
            <a:ext cx="1871725" cy="4052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87"/>
          <p:cNvPicPr preferRelativeResize="0"/>
          <p:nvPr/>
        </p:nvPicPr>
        <p:blipFill rotWithShape="1">
          <a:blip r:embed="rId5">
            <a:alphaModFix/>
          </a:blip>
          <a:srcRect l="-10483" t="-1953" r="6587" b="-1942"/>
          <a:stretch/>
        </p:blipFill>
        <p:spPr>
          <a:xfrm>
            <a:off x="5484375" y="399725"/>
            <a:ext cx="3250000" cy="480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87"/>
          <p:cNvPicPr preferRelativeResize="0"/>
          <p:nvPr/>
        </p:nvPicPr>
        <p:blipFill rotWithShape="1">
          <a:blip r:embed="rId5">
            <a:alphaModFix/>
          </a:blip>
          <a:srcRect l="-10483" t="-1953" r="6587" b="-1942"/>
          <a:stretch/>
        </p:blipFill>
        <p:spPr>
          <a:xfrm>
            <a:off x="128625" y="435550"/>
            <a:ext cx="3070750" cy="455615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87"/>
          <p:cNvSpPr/>
          <p:nvPr/>
        </p:nvSpPr>
        <p:spPr>
          <a:xfrm>
            <a:off x="3298900" y="1255425"/>
            <a:ext cx="877500" cy="271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CDEE0"/>
          </a:solidFill>
          <a:ln w="9525" cap="flat" cmpd="sng">
            <a:solidFill>
              <a:srgbClr val="5358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FB875"/>
              </a:solidFill>
              <a:highlight>
                <a:srgbClr val="3FB875"/>
              </a:highlight>
            </a:endParaRPr>
          </a:p>
        </p:txBody>
      </p:sp>
      <p:sp>
        <p:nvSpPr>
          <p:cNvPr id="339" name="Google Shape;339;p87"/>
          <p:cNvSpPr/>
          <p:nvPr/>
        </p:nvSpPr>
        <p:spPr>
          <a:xfrm>
            <a:off x="5142198" y="3268900"/>
            <a:ext cx="833700" cy="27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CDEE0"/>
          </a:solidFill>
          <a:ln w="9525" cap="flat" cmpd="sng">
            <a:solidFill>
              <a:srgbClr val="5358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92"/>
          <p:cNvSpPr txBox="1">
            <a:spLocks noGrp="1"/>
          </p:cNvSpPr>
          <p:nvPr>
            <p:ph type="title"/>
          </p:nvPr>
        </p:nvSpPr>
        <p:spPr>
          <a:xfrm>
            <a:off x="906000" y="1639950"/>
            <a:ext cx="7332000" cy="15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Font typeface="Source Sans Pro"/>
              <a:buNone/>
            </a:pPr>
            <a:r>
              <a:rPr lang="en"/>
              <a:t>Základní pojmy a metriky</a:t>
            </a:r>
            <a:endParaRPr sz="4000" b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93"/>
          <p:cNvSpPr txBox="1">
            <a:spLocks noGrp="1"/>
          </p:cNvSpPr>
          <p:nvPr>
            <p:ph type="body" idx="1"/>
          </p:nvPr>
        </p:nvSpPr>
        <p:spPr>
          <a:xfrm>
            <a:off x="459300" y="835800"/>
            <a:ext cx="8225400" cy="34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600"/>
              </a:spcBef>
              <a:spcAft>
                <a:spcPts val="0"/>
              </a:spcAft>
              <a:buSzPts val="1300"/>
              <a:buChar char="•"/>
            </a:pPr>
            <a:r>
              <a:rPr lang="en" sz="1300"/>
              <a:t>Spend/Cena/Investice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300"/>
              <a:t>Dosah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300"/>
              <a:t>Zobrazení 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300"/>
              <a:t>Prokliky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300"/>
              <a:t>CPC - cena za proklik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300"/>
              <a:t>CTR - míra prokliku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300"/>
              <a:t>Konverze (Nákup, Lead, Odeslaný e-mail…)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300"/>
              <a:t>Cena za konverzi (CPA)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300"/>
              <a:t>PNO - Podíl nákladů na obratu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300"/>
              <a:t>Akvizice / Remarketing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300"/>
              <a:t>Pixel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300"/>
              <a:t>Katalog (Feed)</a:t>
            </a:r>
            <a:endParaRPr sz="1300"/>
          </a:p>
        </p:txBody>
      </p:sp>
      <p:sp>
        <p:nvSpPr>
          <p:cNvPr id="371" name="Google Shape;371;p93"/>
          <p:cNvSpPr txBox="1">
            <a:spLocks noGrp="1"/>
          </p:cNvSpPr>
          <p:nvPr>
            <p:ph type="title"/>
          </p:nvPr>
        </p:nvSpPr>
        <p:spPr>
          <a:xfrm>
            <a:off x="276820" y="308180"/>
            <a:ext cx="8503800" cy="366000"/>
          </a:xfrm>
          <a:prstGeom prst="rect">
            <a:avLst/>
          </a:prstGeom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Základní pojmy - abychom si rozuměli</a:t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94"/>
          <p:cNvSpPr txBox="1">
            <a:spLocks noGrp="1"/>
          </p:cNvSpPr>
          <p:nvPr>
            <p:ph type="title"/>
          </p:nvPr>
        </p:nvSpPr>
        <p:spPr>
          <a:xfrm>
            <a:off x="291475" y="3042427"/>
            <a:ext cx="4817700" cy="1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Font typeface="Source Sans Pro"/>
              <a:buNone/>
            </a:pPr>
            <a:r>
              <a:rPr lang="en" b="0"/>
              <a:t>PPC reklama</a:t>
            </a:r>
            <a:endParaRPr sz="4000" b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95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82" name="Google Shape;382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5188" y="2904411"/>
            <a:ext cx="550665" cy="55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3009" y="1167643"/>
            <a:ext cx="550666" cy="5506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4" name="Google Shape;384;p95"/>
          <p:cNvGrpSpPr/>
          <p:nvPr/>
        </p:nvGrpSpPr>
        <p:grpSpPr>
          <a:xfrm>
            <a:off x="2068702" y="2891141"/>
            <a:ext cx="563670" cy="579467"/>
            <a:chOff x="1813" y="-19050"/>
            <a:chExt cx="809173" cy="831850"/>
          </a:xfrm>
        </p:grpSpPr>
        <p:sp>
          <p:nvSpPr>
            <p:cNvPr id="385" name="Google Shape;385;p9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FF0F6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95"/>
            <p:cNvSpPr txBox="1"/>
            <p:nvPr/>
          </p:nvSpPr>
          <p:spPr>
            <a:xfrm>
              <a:off x="76200" y="-19050"/>
              <a:ext cx="660300" cy="75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6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7" name="Google Shape;387;p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41929" y="3024270"/>
            <a:ext cx="417182" cy="326444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95"/>
          <p:cNvSpPr txBox="1"/>
          <p:nvPr/>
        </p:nvSpPr>
        <p:spPr>
          <a:xfrm>
            <a:off x="2775270" y="1291262"/>
            <a:ext cx="163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solidFill>
                  <a:srgbClr val="24225C"/>
                </a:solidFill>
                <a:latin typeface="Poppins"/>
                <a:ea typeface="Poppins"/>
                <a:cs typeface="Poppins"/>
                <a:sym typeface="Poppins"/>
              </a:rPr>
              <a:t>Platba za proklik</a:t>
            </a:r>
            <a:endParaRPr sz="1200" b="1" i="0" u="none" strike="noStrike" cap="none">
              <a:solidFill>
                <a:srgbClr val="24225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solidFill>
                  <a:srgbClr val="24225C"/>
                </a:solidFill>
                <a:latin typeface="Poppins"/>
                <a:ea typeface="Poppins"/>
                <a:cs typeface="Poppins"/>
                <a:sym typeface="Poppins"/>
              </a:rPr>
              <a:t>(PPC)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9" name="Google Shape;389;p95"/>
          <p:cNvSpPr txBox="1"/>
          <p:nvPr/>
        </p:nvSpPr>
        <p:spPr>
          <a:xfrm>
            <a:off x="5273923" y="1289408"/>
            <a:ext cx="164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solidFill>
                  <a:srgbClr val="24225C"/>
                </a:solidFill>
                <a:latin typeface="Poppins"/>
                <a:ea typeface="Poppins"/>
                <a:cs typeface="Poppins"/>
                <a:sym typeface="Poppins"/>
              </a:rPr>
              <a:t>Inzerenti soutěží v aukci</a:t>
            </a:r>
            <a:endParaRPr sz="1200" b="1" i="0" u="none" strike="noStrike" cap="none">
              <a:solidFill>
                <a:srgbClr val="24225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0" name="Google Shape;390;p95"/>
          <p:cNvSpPr txBox="1"/>
          <p:nvPr/>
        </p:nvSpPr>
        <p:spPr>
          <a:xfrm>
            <a:off x="5276304" y="3110847"/>
            <a:ext cx="1644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solidFill>
                  <a:srgbClr val="24225C"/>
                </a:solidFill>
                <a:latin typeface="Poppins"/>
                <a:ea typeface="Poppins"/>
                <a:cs typeface="Poppins"/>
                <a:sym typeface="Poppins"/>
              </a:rPr>
              <a:t>Pouze online</a:t>
            </a:r>
            <a:endParaRPr sz="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1" name="Google Shape;391;p95"/>
          <p:cNvSpPr txBox="1"/>
          <p:nvPr/>
        </p:nvSpPr>
        <p:spPr>
          <a:xfrm>
            <a:off x="2775270" y="1778633"/>
            <a:ext cx="1630200" cy="6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0" u="none" strike="noStrike" cap="none">
                <a:solidFill>
                  <a:srgbClr val="24225C"/>
                </a:solidFill>
                <a:latin typeface="Poppins"/>
                <a:ea typeface="Poppins"/>
                <a:cs typeface="Poppins"/>
                <a:sym typeface="Poppins"/>
              </a:rPr>
              <a:t>Vyznačuje se modelem pay-per-click, kdy se platí až za konkrétní proklik na reklamu.</a:t>
            </a:r>
            <a:endParaRPr sz="9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2" name="Google Shape;392;p95"/>
          <p:cNvSpPr txBox="1"/>
          <p:nvPr/>
        </p:nvSpPr>
        <p:spPr>
          <a:xfrm>
            <a:off x="5276304" y="1772000"/>
            <a:ext cx="16443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0" u="none" strike="noStrike" cap="none">
                <a:solidFill>
                  <a:srgbClr val="24225C"/>
                </a:solidFill>
                <a:latin typeface="Poppins"/>
                <a:ea typeface="Poppins"/>
                <a:cs typeface="Poppins"/>
                <a:sym typeface="Poppins"/>
              </a:rPr>
              <a:t>Tento typ reklamy je typický také formou určení výše nabídky, kdy proti sobě inzerenti soutěží v aukci o lepší umístění na stránce.</a:t>
            </a:r>
            <a:endParaRPr sz="9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3" name="Google Shape;393;p95"/>
          <p:cNvSpPr txBox="1"/>
          <p:nvPr/>
        </p:nvSpPr>
        <p:spPr>
          <a:xfrm>
            <a:off x="5273923" y="3418221"/>
            <a:ext cx="1644300" cy="6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0" u="none" strike="noStrike" cap="none">
                <a:solidFill>
                  <a:srgbClr val="24225C"/>
                </a:solidFill>
                <a:latin typeface="Poppins"/>
                <a:ea typeface="Poppins"/>
                <a:cs typeface="Poppins"/>
                <a:sym typeface="Poppins"/>
              </a:rPr>
              <a:t>Ač je přesah této reklamy v rámci marketingového mixu vysoký. Jedná se pouze o online verzi reklamy.</a:t>
            </a:r>
            <a:endParaRPr sz="9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4" name="Google Shape;394;p95"/>
          <p:cNvSpPr txBox="1"/>
          <p:nvPr/>
        </p:nvSpPr>
        <p:spPr>
          <a:xfrm>
            <a:off x="2775270" y="3029884"/>
            <a:ext cx="163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solidFill>
                  <a:srgbClr val="24225C"/>
                </a:solidFill>
                <a:latin typeface="Poppins"/>
                <a:ea typeface="Poppins"/>
                <a:cs typeface="Poppins"/>
                <a:sym typeface="Poppins"/>
              </a:rPr>
              <a:t>Inzerce skrze inzertní systémy</a:t>
            </a:r>
            <a:endParaRPr sz="1200" b="1" i="0" u="none" strike="noStrike" cap="none">
              <a:solidFill>
                <a:srgbClr val="24225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5" name="Google Shape;395;p95"/>
          <p:cNvSpPr txBox="1"/>
          <p:nvPr/>
        </p:nvSpPr>
        <p:spPr>
          <a:xfrm>
            <a:off x="2775270" y="3418221"/>
            <a:ext cx="1630200" cy="6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0" u="none" strike="noStrike" cap="none">
                <a:solidFill>
                  <a:srgbClr val="24225C"/>
                </a:solidFill>
                <a:latin typeface="Poppins"/>
                <a:ea typeface="Poppins"/>
                <a:cs typeface="Poppins"/>
                <a:sym typeface="Poppins"/>
              </a:rPr>
              <a:t>Inzerci nabízí pouze několik firem jako je Google, Amazon, Facebook či Seznam.</a:t>
            </a:r>
            <a:endParaRPr sz="900"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96" name="Google Shape;396;p95"/>
          <p:cNvGrpSpPr/>
          <p:nvPr/>
        </p:nvGrpSpPr>
        <p:grpSpPr>
          <a:xfrm>
            <a:off x="4588283" y="2891141"/>
            <a:ext cx="563670" cy="579467"/>
            <a:chOff x="1813" y="-19050"/>
            <a:chExt cx="809173" cy="831850"/>
          </a:xfrm>
        </p:grpSpPr>
        <p:sp>
          <p:nvSpPr>
            <p:cNvPr id="397" name="Google Shape;397;p9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FF0F6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95"/>
            <p:cNvSpPr txBox="1"/>
            <p:nvPr/>
          </p:nvSpPr>
          <p:spPr>
            <a:xfrm>
              <a:off x="76200" y="-19050"/>
              <a:ext cx="660300" cy="75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6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9" name="Google Shape;399;p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28107" y="3012101"/>
            <a:ext cx="483991" cy="3507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0" name="Google Shape;400;p95"/>
          <p:cNvGrpSpPr/>
          <p:nvPr/>
        </p:nvGrpSpPr>
        <p:grpSpPr>
          <a:xfrm>
            <a:off x="1991227" y="1196100"/>
            <a:ext cx="563670" cy="550685"/>
            <a:chOff x="1813" y="-19050"/>
            <a:chExt cx="809173" cy="831850"/>
          </a:xfrm>
        </p:grpSpPr>
        <p:sp>
          <p:nvSpPr>
            <p:cNvPr id="401" name="Google Shape;401;p9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FF0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95"/>
            <p:cNvSpPr txBox="1"/>
            <p:nvPr/>
          </p:nvSpPr>
          <p:spPr>
            <a:xfrm>
              <a:off x="76200" y="-19050"/>
              <a:ext cx="660300" cy="75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6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3" name="Google Shape;403;p9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87119" y="1314673"/>
            <a:ext cx="371885" cy="353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97"/>
          <p:cNvSpPr txBox="1">
            <a:spLocks noGrp="1"/>
          </p:cNvSpPr>
          <p:nvPr>
            <p:ph type="body" idx="4294967295"/>
          </p:nvPr>
        </p:nvSpPr>
        <p:spPr>
          <a:xfrm>
            <a:off x="758600" y="963525"/>
            <a:ext cx="7922700" cy="3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914400" marR="0" lvl="1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marL="1371600" marR="0" lvl="2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marL="2286000" marR="0" lvl="4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marL="2743200" marR="0" lvl="5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marL="3200400" marR="0" lvl="6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marL="3657600" marR="0" lvl="7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marL="4114800" marR="0" lvl="8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3FB875"/>
              </a:buClr>
              <a:buSzPts val="1200"/>
              <a:buFont typeface="Encode Sans Expanded"/>
              <a:buChar char="•"/>
              <a:defRPr sz="1200" b="0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>
            <a:pPr marL="457200" lvl="0" indent="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4" name="Google Shape;414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1400" y="735150"/>
            <a:ext cx="6241200" cy="367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99"/>
          <p:cNvSpPr txBox="1"/>
          <p:nvPr/>
        </p:nvSpPr>
        <p:spPr>
          <a:xfrm>
            <a:off x="235750" y="206700"/>
            <a:ext cx="8587800" cy="7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rPr lang="en" sz="3000">
                <a:solidFill>
                  <a:srgbClr val="00005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Machine learning</a:t>
            </a:r>
            <a:endParaRPr sz="1000" b="1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5" name="Google Shape;425;p99"/>
          <p:cNvSpPr txBox="1"/>
          <p:nvPr/>
        </p:nvSpPr>
        <p:spPr>
          <a:xfrm>
            <a:off x="796350" y="979800"/>
            <a:ext cx="8027100" cy="3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●"/>
            </a:pPr>
            <a:r>
              <a:rPr lang="en" sz="12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Optimalizace nabídek kampaní v systému donedávna časově nejnáročnější činnost PPC specialisty.</a:t>
            </a:r>
            <a:endParaRPr sz="12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●"/>
            </a:pPr>
            <a:r>
              <a:rPr lang="en" sz="12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Nebylo možné podchytit všechny trendy</a:t>
            </a:r>
            <a:endParaRPr sz="12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●"/>
            </a:pPr>
            <a:r>
              <a:rPr lang="en" sz="1200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rPr>
              <a:t>Nyní z větší části bidding na automatických strategiích</a:t>
            </a:r>
            <a:endParaRPr sz="1200">
              <a:solidFill>
                <a:schemeClr val="dk1"/>
              </a:solidFill>
              <a:latin typeface="Encode Sans Expanded"/>
              <a:ea typeface="Encode Sans Expanded"/>
              <a:cs typeface="Encode Sans Expanded"/>
              <a:sym typeface="Encode Sans Expanded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None/>
            </a:pPr>
            <a:endParaRPr sz="1000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None/>
            </a:pPr>
            <a:endParaRPr sz="1000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None/>
            </a:pPr>
            <a:endParaRPr sz="1000">
              <a:solidFill>
                <a:srgbClr val="00005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26" name="Google Shape;426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025" y="2372525"/>
            <a:ext cx="6857251" cy="223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2667" y="1333265"/>
            <a:ext cx="520548" cy="520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2667" y="3109057"/>
            <a:ext cx="550280" cy="55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3543" y="3109057"/>
            <a:ext cx="530435" cy="530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4" name="Google Shape;434;p100"/>
          <p:cNvGrpSpPr/>
          <p:nvPr/>
        </p:nvGrpSpPr>
        <p:grpSpPr>
          <a:xfrm>
            <a:off x="2431122" y="1297188"/>
            <a:ext cx="563670" cy="579467"/>
            <a:chOff x="1813" y="-19050"/>
            <a:chExt cx="809173" cy="831850"/>
          </a:xfrm>
        </p:grpSpPr>
        <p:sp>
          <p:nvSpPr>
            <p:cNvPr id="435" name="Google Shape;435;p10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FF0F6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00"/>
            <p:cNvSpPr txBox="1"/>
            <p:nvPr/>
          </p:nvSpPr>
          <p:spPr>
            <a:xfrm>
              <a:off x="76200" y="-19050"/>
              <a:ext cx="660300" cy="75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6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7" name="Google Shape;437;p100"/>
          <p:cNvGrpSpPr/>
          <p:nvPr/>
        </p:nvGrpSpPr>
        <p:grpSpPr>
          <a:xfrm>
            <a:off x="4296942" y="1297188"/>
            <a:ext cx="563670" cy="579467"/>
            <a:chOff x="1813" y="-19050"/>
            <a:chExt cx="809173" cy="831850"/>
          </a:xfrm>
        </p:grpSpPr>
        <p:sp>
          <p:nvSpPr>
            <p:cNvPr id="438" name="Google Shape;438;p10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FF0F6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00"/>
            <p:cNvSpPr txBox="1"/>
            <p:nvPr/>
          </p:nvSpPr>
          <p:spPr>
            <a:xfrm>
              <a:off x="76200" y="-19050"/>
              <a:ext cx="660300" cy="75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6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440;p100"/>
          <p:cNvGrpSpPr/>
          <p:nvPr/>
        </p:nvGrpSpPr>
        <p:grpSpPr>
          <a:xfrm>
            <a:off x="6149229" y="1297188"/>
            <a:ext cx="563670" cy="579467"/>
            <a:chOff x="1813" y="-19050"/>
            <a:chExt cx="809173" cy="831850"/>
          </a:xfrm>
        </p:grpSpPr>
        <p:sp>
          <p:nvSpPr>
            <p:cNvPr id="441" name="Google Shape;441;p10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FF0F6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00"/>
            <p:cNvSpPr txBox="1"/>
            <p:nvPr/>
          </p:nvSpPr>
          <p:spPr>
            <a:xfrm>
              <a:off x="76200" y="-19050"/>
              <a:ext cx="660300" cy="75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6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oogle Shape;443;p100"/>
          <p:cNvGrpSpPr/>
          <p:nvPr/>
        </p:nvGrpSpPr>
        <p:grpSpPr>
          <a:xfrm>
            <a:off x="2445988" y="3087847"/>
            <a:ext cx="563670" cy="579467"/>
            <a:chOff x="1813" y="-19050"/>
            <a:chExt cx="809173" cy="831850"/>
          </a:xfrm>
        </p:grpSpPr>
        <p:sp>
          <p:nvSpPr>
            <p:cNvPr id="444" name="Google Shape;444;p10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FF0F6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00"/>
            <p:cNvSpPr txBox="1"/>
            <p:nvPr/>
          </p:nvSpPr>
          <p:spPr>
            <a:xfrm>
              <a:off x="76200" y="-19050"/>
              <a:ext cx="660300" cy="75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6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oogle Shape;446;p100"/>
          <p:cNvGrpSpPr/>
          <p:nvPr/>
        </p:nvGrpSpPr>
        <p:grpSpPr>
          <a:xfrm>
            <a:off x="4296942" y="3087847"/>
            <a:ext cx="563670" cy="579467"/>
            <a:chOff x="1813" y="-19050"/>
            <a:chExt cx="809173" cy="831850"/>
          </a:xfrm>
        </p:grpSpPr>
        <p:sp>
          <p:nvSpPr>
            <p:cNvPr id="447" name="Google Shape;447;p10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FF0F6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00"/>
            <p:cNvSpPr txBox="1"/>
            <p:nvPr/>
          </p:nvSpPr>
          <p:spPr>
            <a:xfrm>
              <a:off x="76200" y="-19050"/>
              <a:ext cx="660300" cy="75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6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9" name="Google Shape;449;p100"/>
          <p:cNvGrpSpPr/>
          <p:nvPr/>
        </p:nvGrpSpPr>
        <p:grpSpPr>
          <a:xfrm>
            <a:off x="6153741" y="3077924"/>
            <a:ext cx="563670" cy="579467"/>
            <a:chOff x="1813" y="-19050"/>
            <a:chExt cx="809173" cy="831850"/>
          </a:xfrm>
        </p:grpSpPr>
        <p:sp>
          <p:nvSpPr>
            <p:cNvPr id="450" name="Google Shape;450;p10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FF0F6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00"/>
            <p:cNvSpPr txBox="1"/>
            <p:nvPr/>
          </p:nvSpPr>
          <p:spPr>
            <a:xfrm>
              <a:off x="76200" y="-19050"/>
              <a:ext cx="660300" cy="75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6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52" name="Google Shape;452;p1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27050" y="1407649"/>
            <a:ext cx="371780" cy="371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62996" y="1377775"/>
            <a:ext cx="431528" cy="431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0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36010" y="1432633"/>
            <a:ext cx="390076" cy="32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0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51237" y="3259565"/>
            <a:ext cx="254237" cy="260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0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534005" y="3190396"/>
            <a:ext cx="387603" cy="387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10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33425" y="3169323"/>
            <a:ext cx="404268" cy="409904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100"/>
          <p:cNvSpPr txBox="1"/>
          <p:nvPr/>
        </p:nvSpPr>
        <p:spPr>
          <a:xfrm>
            <a:off x="2063600" y="1895573"/>
            <a:ext cx="1328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0" u="none" strike="noStrike" cap="none">
                <a:solidFill>
                  <a:srgbClr val="001F59"/>
                </a:solidFill>
                <a:latin typeface="Poppins"/>
                <a:ea typeface="Poppins"/>
                <a:cs typeface="Poppins"/>
                <a:sym typeface="Poppins"/>
              </a:rPr>
              <a:t>Efektivita</a:t>
            </a:r>
            <a:endParaRPr sz="1300" b="1" i="0" u="none" strike="noStrike" cap="none">
              <a:solidFill>
                <a:srgbClr val="001F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9" name="Google Shape;459;p100"/>
          <p:cNvSpPr txBox="1"/>
          <p:nvPr/>
        </p:nvSpPr>
        <p:spPr>
          <a:xfrm>
            <a:off x="3914554" y="1895573"/>
            <a:ext cx="1328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0" u="none" strike="noStrike" cap="none">
                <a:solidFill>
                  <a:srgbClr val="001F59"/>
                </a:solidFill>
                <a:latin typeface="Poppins"/>
                <a:ea typeface="Poppins"/>
                <a:cs typeface="Poppins"/>
                <a:sym typeface="Poppins"/>
              </a:rPr>
              <a:t>Cílení</a:t>
            </a:r>
            <a:endParaRPr sz="1300" b="1" i="0" u="none" strike="noStrike" cap="none">
              <a:solidFill>
                <a:srgbClr val="001F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0" name="Google Shape;460;p100"/>
          <p:cNvSpPr txBox="1"/>
          <p:nvPr/>
        </p:nvSpPr>
        <p:spPr>
          <a:xfrm>
            <a:off x="2048734" y="3702200"/>
            <a:ext cx="1328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0" u="none" strike="noStrike" cap="none">
                <a:solidFill>
                  <a:srgbClr val="001F59"/>
                </a:solidFill>
                <a:latin typeface="Poppins"/>
                <a:ea typeface="Poppins"/>
                <a:cs typeface="Poppins"/>
                <a:sym typeface="Poppins"/>
              </a:rPr>
              <a:t>Málo omezení</a:t>
            </a:r>
            <a:endParaRPr sz="1300" b="1" i="0" u="none" strike="noStrike" cap="none">
              <a:solidFill>
                <a:srgbClr val="001F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1" name="Google Shape;461;p100"/>
          <p:cNvSpPr txBox="1"/>
          <p:nvPr/>
        </p:nvSpPr>
        <p:spPr>
          <a:xfrm>
            <a:off x="3805697" y="3701406"/>
            <a:ext cx="15462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0" u="none" strike="noStrike" cap="none">
                <a:solidFill>
                  <a:srgbClr val="001F59"/>
                </a:solidFill>
                <a:latin typeface="Poppins"/>
                <a:ea typeface="Poppins"/>
                <a:cs typeface="Poppins"/>
                <a:sym typeface="Poppins"/>
              </a:rPr>
              <a:t>Vyhodnocení</a:t>
            </a:r>
            <a:endParaRPr sz="1300" b="1" i="0" u="none" strike="noStrike" cap="none">
              <a:solidFill>
                <a:srgbClr val="001F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2" name="Google Shape;462;p100"/>
          <p:cNvSpPr txBox="1"/>
          <p:nvPr/>
        </p:nvSpPr>
        <p:spPr>
          <a:xfrm>
            <a:off x="1885991" y="2183756"/>
            <a:ext cx="1653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0" u="none" strike="noStrike" cap="none">
                <a:solidFill>
                  <a:srgbClr val="001F59"/>
                </a:solidFill>
                <a:latin typeface="Poppins Light"/>
                <a:ea typeface="Poppins Light"/>
                <a:cs typeface="Poppins Light"/>
                <a:sym typeface="Poppins Light"/>
              </a:rPr>
              <a:t>Platí se až za proklik na reklamu. Lze optimalizovat dle výkonu.</a:t>
            </a:r>
            <a:endParaRPr sz="5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63" name="Google Shape;463;p100"/>
          <p:cNvSpPr txBox="1"/>
          <p:nvPr/>
        </p:nvSpPr>
        <p:spPr>
          <a:xfrm>
            <a:off x="5766841" y="1895573"/>
            <a:ext cx="1328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0" u="none" strike="noStrike" cap="none">
                <a:solidFill>
                  <a:srgbClr val="001F59"/>
                </a:solidFill>
                <a:latin typeface="Poppins"/>
                <a:ea typeface="Poppins"/>
                <a:cs typeface="Poppins"/>
                <a:sym typeface="Poppins"/>
              </a:rPr>
              <a:t>Rychlost</a:t>
            </a:r>
            <a:endParaRPr sz="1300" b="1" i="0" u="none" strike="noStrike" cap="none">
              <a:solidFill>
                <a:srgbClr val="001F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4" name="Google Shape;464;p100"/>
          <p:cNvSpPr txBox="1"/>
          <p:nvPr/>
        </p:nvSpPr>
        <p:spPr>
          <a:xfrm>
            <a:off x="5657984" y="3702200"/>
            <a:ext cx="15462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0" u="none" strike="noStrike" cap="none">
                <a:solidFill>
                  <a:srgbClr val="001F59"/>
                </a:solidFill>
                <a:latin typeface="Poppins"/>
                <a:ea typeface="Poppins"/>
                <a:cs typeface="Poppins"/>
                <a:sym typeface="Poppins"/>
              </a:rPr>
              <a:t>Univerzálnost</a:t>
            </a:r>
            <a:endParaRPr sz="1300" b="1" i="0" u="none" strike="noStrike" cap="none">
              <a:solidFill>
                <a:srgbClr val="001F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5" name="Google Shape;465;p100"/>
          <p:cNvSpPr txBox="1"/>
          <p:nvPr/>
        </p:nvSpPr>
        <p:spPr>
          <a:xfrm>
            <a:off x="3751811" y="2183756"/>
            <a:ext cx="1653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0" u="none" strike="noStrike" cap="none">
                <a:solidFill>
                  <a:srgbClr val="001F59"/>
                </a:solidFill>
                <a:latin typeface="Poppins Light"/>
                <a:ea typeface="Poppins Light"/>
                <a:cs typeface="Poppins Light"/>
                <a:sym typeface="Poppins Light"/>
              </a:rPr>
              <a:t>Možnost reklamu přesně zacílit dle klíčových slov či zájmů.</a:t>
            </a:r>
            <a:endParaRPr sz="5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66" name="Google Shape;466;p100"/>
          <p:cNvSpPr txBox="1"/>
          <p:nvPr/>
        </p:nvSpPr>
        <p:spPr>
          <a:xfrm>
            <a:off x="5604097" y="2183756"/>
            <a:ext cx="1653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0" u="none" strike="noStrike" cap="none">
                <a:solidFill>
                  <a:srgbClr val="001F59"/>
                </a:solidFill>
                <a:latin typeface="Poppins Light"/>
                <a:ea typeface="Poppins Light"/>
                <a:cs typeface="Poppins Light"/>
                <a:sym typeface="Poppins Light"/>
              </a:rPr>
              <a:t>Rychlé nastavení. Kampaně lze spustit i do několika hodin.</a:t>
            </a:r>
            <a:endParaRPr sz="5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67" name="Google Shape;467;p100"/>
          <p:cNvSpPr txBox="1"/>
          <p:nvPr/>
        </p:nvSpPr>
        <p:spPr>
          <a:xfrm>
            <a:off x="1900857" y="4057483"/>
            <a:ext cx="1653900" cy="7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0" u="none" strike="noStrike" cap="none">
                <a:solidFill>
                  <a:srgbClr val="001F59"/>
                </a:solidFill>
                <a:latin typeface="Poppins Light"/>
                <a:ea typeface="Poppins Light"/>
                <a:cs typeface="Poppins Light"/>
                <a:sym typeface="Poppins Light"/>
              </a:rPr>
              <a:t>Tvorba reklamy je rychlá a neexistuje omezení v podobě minimální investice.</a:t>
            </a:r>
            <a:endParaRPr sz="5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68" name="Google Shape;468;p100"/>
          <p:cNvSpPr txBox="1"/>
          <p:nvPr/>
        </p:nvSpPr>
        <p:spPr>
          <a:xfrm>
            <a:off x="3751811" y="4057483"/>
            <a:ext cx="1653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0" u="none" strike="noStrike" cap="none">
                <a:solidFill>
                  <a:srgbClr val="001F59"/>
                </a:solidFill>
                <a:latin typeface="Poppins Light"/>
                <a:ea typeface="Poppins Light"/>
                <a:cs typeface="Poppins Light"/>
                <a:sym typeface="Poppins Light"/>
              </a:rPr>
              <a:t>Lze jasně vyhodnotit, zda se reklama vyplácí a kde je potenciál.</a:t>
            </a:r>
            <a:endParaRPr sz="5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69" name="Google Shape;469;p100"/>
          <p:cNvSpPr txBox="1"/>
          <p:nvPr/>
        </p:nvSpPr>
        <p:spPr>
          <a:xfrm>
            <a:off x="5604097" y="4057483"/>
            <a:ext cx="1653900" cy="7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0" u="none" strike="noStrike" cap="none">
                <a:solidFill>
                  <a:srgbClr val="001F59"/>
                </a:solidFill>
                <a:latin typeface="Poppins Light"/>
                <a:ea typeface="Poppins Light"/>
                <a:cs typeface="Poppins Light"/>
                <a:sym typeface="Poppins Light"/>
              </a:rPr>
              <a:t>PPC reklama je textová, ve formě videa i obsahu.  Jde ji využít prakticky kdekoliv.</a:t>
            </a:r>
            <a:endParaRPr sz="5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70" name="Google Shape;470;p100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2667" y="1333265"/>
            <a:ext cx="520548" cy="520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8167" y="3050857"/>
            <a:ext cx="550280" cy="55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9043" y="3050857"/>
            <a:ext cx="530435" cy="530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8" name="Google Shape;478;p101"/>
          <p:cNvGrpSpPr/>
          <p:nvPr/>
        </p:nvGrpSpPr>
        <p:grpSpPr>
          <a:xfrm>
            <a:off x="2431122" y="1297188"/>
            <a:ext cx="563670" cy="579467"/>
            <a:chOff x="1813" y="-19050"/>
            <a:chExt cx="809173" cy="831850"/>
          </a:xfrm>
        </p:grpSpPr>
        <p:sp>
          <p:nvSpPr>
            <p:cNvPr id="479" name="Google Shape;479;p10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FF0F6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01"/>
            <p:cNvSpPr txBox="1"/>
            <p:nvPr/>
          </p:nvSpPr>
          <p:spPr>
            <a:xfrm>
              <a:off x="76200" y="-19050"/>
              <a:ext cx="660300" cy="75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6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1" name="Google Shape;481;p101"/>
          <p:cNvGrpSpPr/>
          <p:nvPr/>
        </p:nvGrpSpPr>
        <p:grpSpPr>
          <a:xfrm>
            <a:off x="4296942" y="1297188"/>
            <a:ext cx="563670" cy="579467"/>
            <a:chOff x="1813" y="-19050"/>
            <a:chExt cx="809173" cy="831850"/>
          </a:xfrm>
        </p:grpSpPr>
        <p:sp>
          <p:nvSpPr>
            <p:cNvPr id="482" name="Google Shape;482;p10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FF0F6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01"/>
            <p:cNvSpPr txBox="1"/>
            <p:nvPr/>
          </p:nvSpPr>
          <p:spPr>
            <a:xfrm>
              <a:off x="76200" y="-19050"/>
              <a:ext cx="660300" cy="75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6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4" name="Google Shape;484;p101"/>
          <p:cNvGrpSpPr/>
          <p:nvPr/>
        </p:nvGrpSpPr>
        <p:grpSpPr>
          <a:xfrm>
            <a:off x="6149229" y="1297188"/>
            <a:ext cx="563670" cy="579467"/>
            <a:chOff x="1813" y="-19050"/>
            <a:chExt cx="809173" cy="831850"/>
          </a:xfrm>
        </p:grpSpPr>
        <p:sp>
          <p:nvSpPr>
            <p:cNvPr id="485" name="Google Shape;485;p10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FF0F6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01"/>
            <p:cNvSpPr txBox="1"/>
            <p:nvPr/>
          </p:nvSpPr>
          <p:spPr>
            <a:xfrm>
              <a:off x="76200" y="-19050"/>
              <a:ext cx="660300" cy="75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6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7" name="Google Shape;487;p101"/>
          <p:cNvGrpSpPr/>
          <p:nvPr/>
        </p:nvGrpSpPr>
        <p:grpSpPr>
          <a:xfrm>
            <a:off x="3371488" y="3029647"/>
            <a:ext cx="563670" cy="579467"/>
            <a:chOff x="1813" y="-19050"/>
            <a:chExt cx="809173" cy="831850"/>
          </a:xfrm>
        </p:grpSpPr>
        <p:sp>
          <p:nvSpPr>
            <p:cNvPr id="488" name="Google Shape;488;p10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FF0F6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01"/>
            <p:cNvSpPr txBox="1"/>
            <p:nvPr/>
          </p:nvSpPr>
          <p:spPr>
            <a:xfrm>
              <a:off x="76200" y="-19050"/>
              <a:ext cx="660300" cy="75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6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0" name="Google Shape;490;p101"/>
          <p:cNvGrpSpPr/>
          <p:nvPr/>
        </p:nvGrpSpPr>
        <p:grpSpPr>
          <a:xfrm>
            <a:off x="5222442" y="3029647"/>
            <a:ext cx="563670" cy="579467"/>
            <a:chOff x="1813" y="-19050"/>
            <a:chExt cx="809173" cy="831850"/>
          </a:xfrm>
        </p:grpSpPr>
        <p:sp>
          <p:nvSpPr>
            <p:cNvPr id="491" name="Google Shape;491;p10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FF0F6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01"/>
            <p:cNvSpPr txBox="1"/>
            <p:nvPr/>
          </p:nvSpPr>
          <p:spPr>
            <a:xfrm>
              <a:off x="76200" y="-19050"/>
              <a:ext cx="660300" cy="75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6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3" name="Google Shape;493;p10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27050" y="1407649"/>
            <a:ext cx="371780" cy="37178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101"/>
          <p:cNvSpPr txBox="1"/>
          <p:nvPr/>
        </p:nvSpPr>
        <p:spPr>
          <a:xfrm>
            <a:off x="2063600" y="1895573"/>
            <a:ext cx="1328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01F59"/>
                </a:solidFill>
                <a:latin typeface="Poppins"/>
                <a:ea typeface="Poppins"/>
                <a:cs typeface="Poppins"/>
                <a:sym typeface="Poppins"/>
              </a:rPr>
              <a:t>Drahá</a:t>
            </a:r>
            <a:endParaRPr sz="1300" b="1" i="0" u="none" strike="noStrike" cap="none">
              <a:solidFill>
                <a:srgbClr val="001F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5" name="Google Shape;495;p101"/>
          <p:cNvSpPr txBox="1"/>
          <p:nvPr/>
        </p:nvSpPr>
        <p:spPr>
          <a:xfrm>
            <a:off x="3914554" y="1895573"/>
            <a:ext cx="1328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01F59"/>
                </a:solidFill>
                <a:latin typeface="Poppins"/>
                <a:ea typeface="Poppins"/>
                <a:cs typeface="Poppins"/>
                <a:sym typeface="Poppins"/>
              </a:rPr>
              <a:t>Know-how</a:t>
            </a:r>
            <a:endParaRPr sz="1300" b="1" i="0" u="none" strike="noStrike" cap="none">
              <a:solidFill>
                <a:srgbClr val="001F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6" name="Google Shape;496;p101"/>
          <p:cNvSpPr txBox="1"/>
          <p:nvPr/>
        </p:nvSpPr>
        <p:spPr>
          <a:xfrm>
            <a:off x="2974234" y="3644000"/>
            <a:ext cx="1328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01F59"/>
                </a:solidFill>
                <a:latin typeface="Poppins"/>
                <a:ea typeface="Poppins"/>
                <a:cs typeface="Poppins"/>
                <a:sym typeface="Poppins"/>
              </a:rPr>
              <a:t>Nikdy nespí</a:t>
            </a:r>
            <a:endParaRPr sz="1300" b="1" i="0" u="none" strike="noStrike" cap="none">
              <a:solidFill>
                <a:srgbClr val="001F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7" name="Google Shape;497;p101"/>
          <p:cNvSpPr txBox="1"/>
          <p:nvPr/>
        </p:nvSpPr>
        <p:spPr>
          <a:xfrm>
            <a:off x="4731197" y="3643206"/>
            <a:ext cx="15462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01F59"/>
                </a:solidFill>
                <a:latin typeface="Poppins"/>
                <a:ea typeface="Poppins"/>
                <a:cs typeface="Poppins"/>
                <a:sym typeface="Poppins"/>
              </a:rPr>
              <a:t>Ne pro všechny</a:t>
            </a:r>
            <a:endParaRPr sz="1300" b="1" i="0" u="none" strike="noStrike" cap="none">
              <a:solidFill>
                <a:srgbClr val="001F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8" name="Google Shape;498;p101"/>
          <p:cNvSpPr txBox="1"/>
          <p:nvPr/>
        </p:nvSpPr>
        <p:spPr>
          <a:xfrm>
            <a:off x="1885991" y="2183756"/>
            <a:ext cx="1653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1F59"/>
                </a:solidFill>
                <a:latin typeface="Poppins Light"/>
                <a:ea typeface="Poppins Light"/>
                <a:cs typeface="Poppins Light"/>
                <a:sym typeface="Poppins Light"/>
              </a:rPr>
              <a:t>Rok od roku jsou ceny za proklik díky vyšší konkurenci dražší.</a:t>
            </a:r>
            <a:endParaRPr sz="5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99" name="Google Shape;499;p101"/>
          <p:cNvSpPr txBox="1"/>
          <p:nvPr/>
        </p:nvSpPr>
        <p:spPr>
          <a:xfrm>
            <a:off x="5766841" y="1895573"/>
            <a:ext cx="1328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01F59"/>
                </a:solidFill>
                <a:latin typeface="Poppins"/>
                <a:ea typeface="Poppins"/>
                <a:cs typeface="Poppins"/>
                <a:sym typeface="Poppins"/>
              </a:rPr>
              <a:t>Riziko</a:t>
            </a:r>
            <a:endParaRPr sz="1300" b="1" i="0" u="none" strike="noStrike" cap="none">
              <a:solidFill>
                <a:srgbClr val="001F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0" name="Google Shape;500;p101"/>
          <p:cNvSpPr txBox="1"/>
          <p:nvPr/>
        </p:nvSpPr>
        <p:spPr>
          <a:xfrm>
            <a:off x="3751811" y="2183756"/>
            <a:ext cx="1653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1F59"/>
                </a:solidFill>
                <a:latin typeface="Poppins Light"/>
                <a:ea typeface="Poppins Light"/>
                <a:cs typeface="Poppins Light"/>
                <a:sym typeface="Poppins Light"/>
              </a:rPr>
              <a:t>Je třeba profesionálního specialisty či značného know-how.</a:t>
            </a:r>
            <a:endParaRPr sz="5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01" name="Google Shape;501;p101"/>
          <p:cNvSpPr txBox="1"/>
          <p:nvPr/>
        </p:nvSpPr>
        <p:spPr>
          <a:xfrm>
            <a:off x="5604097" y="2183756"/>
            <a:ext cx="1653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1F59"/>
                </a:solidFill>
                <a:latin typeface="Poppins Light"/>
                <a:ea typeface="Poppins Light"/>
                <a:cs typeface="Poppins Light"/>
                <a:sym typeface="Poppins Light"/>
              </a:rPr>
              <a:t>S velkými rozpočty roste riziko chybovosti. Chyby mohou stát i statisíce.</a:t>
            </a:r>
            <a:endParaRPr sz="5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02" name="Google Shape;502;p101"/>
          <p:cNvSpPr txBox="1"/>
          <p:nvPr/>
        </p:nvSpPr>
        <p:spPr>
          <a:xfrm>
            <a:off x="2826357" y="3999283"/>
            <a:ext cx="1653900" cy="7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1F59"/>
                </a:solidFill>
                <a:latin typeface="Poppins Light"/>
                <a:ea typeface="Poppins Light"/>
                <a:cs typeface="Poppins Light"/>
                <a:sym typeface="Poppins Light"/>
              </a:rPr>
              <a:t>Reklamy vyžadují pozornost. Stále. O víkendu, svátcích i na dovolené.</a:t>
            </a:r>
            <a:endParaRPr sz="5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03" name="Google Shape;503;p101"/>
          <p:cNvSpPr txBox="1"/>
          <p:nvPr/>
        </p:nvSpPr>
        <p:spPr>
          <a:xfrm>
            <a:off x="4677311" y="3999283"/>
            <a:ext cx="1653900" cy="7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1F59"/>
                </a:solidFill>
                <a:latin typeface="Poppins Light"/>
                <a:ea typeface="Poppins Light"/>
                <a:cs typeface="Poppins Light"/>
                <a:sym typeface="Poppins Light"/>
              </a:rPr>
              <a:t>Inzerujete zbraně, CBD nebo třeba trvdý alkohol? PPC reklama má i omezení.</a:t>
            </a:r>
            <a:endParaRPr sz="5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04" name="Google Shape;504;p101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F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05" name="Google Shape;505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75340" y="1401038"/>
            <a:ext cx="371775" cy="3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1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23650" y="1378913"/>
            <a:ext cx="428575" cy="42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10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39013" y="3111710"/>
            <a:ext cx="428575" cy="42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10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2138" y="3077225"/>
            <a:ext cx="484325" cy="48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02"/>
          <p:cNvSpPr txBox="1">
            <a:spLocks noGrp="1"/>
          </p:cNvSpPr>
          <p:nvPr>
            <p:ph type="title" idx="4294967295"/>
          </p:nvPr>
        </p:nvSpPr>
        <p:spPr>
          <a:xfrm>
            <a:off x="319619" y="278618"/>
            <a:ext cx="849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 Expanded"/>
              <a:buNone/>
              <a:defRPr sz="2600" b="1" i="0" u="none" strike="noStrike" cap="none">
                <a:solidFill>
                  <a:srgbClr val="000000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B875"/>
              </a:buClr>
              <a:buSzPts val="900"/>
              <a:buFont typeface="Source Sans Pro"/>
              <a:buNone/>
              <a:defRPr sz="2600" b="1" i="0" u="none" strike="noStrike" cap="none">
                <a:solidFill>
                  <a:srgbClr val="3FB87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14" name="Google Shape;514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500" y="1081487"/>
            <a:ext cx="1909974" cy="149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7225" y="1459762"/>
            <a:ext cx="1627124" cy="83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2300" y="1401500"/>
            <a:ext cx="2189629" cy="83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06325" y="1543625"/>
            <a:ext cx="2280801" cy="5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02"/>
          <p:cNvPicPr preferRelativeResize="0"/>
          <p:nvPr/>
        </p:nvPicPr>
        <p:blipFill rotWithShape="1">
          <a:blip r:embed="rId7">
            <a:alphaModFix/>
          </a:blip>
          <a:srcRect l="3025" r="3890"/>
          <a:stretch/>
        </p:blipFill>
        <p:spPr>
          <a:xfrm>
            <a:off x="895637" y="2985800"/>
            <a:ext cx="7352725" cy="91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2872</TotalTime>
  <Words>6769</Words>
  <Application>Microsoft Office PowerPoint</Application>
  <PresentationFormat>Předvádění na obrazovce (16:9)</PresentationFormat>
  <Paragraphs>914</Paragraphs>
  <Slides>190</Slides>
  <Notes>185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190</vt:i4>
      </vt:variant>
    </vt:vector>
  </HeadingPairs>
  <TitlesOfParts>
    <vt:vector size="201" baseType="lpstr">
      <vt:lpstr>Arial</vt:lpstr>
      <vt:lpstr>Calibri</vt:lpstr>
      <vt:lpstr>Encode Sans Expanded</vt:lpstr>
      <vt:lpstr>Encode Sans Expanded SemiBold</vt:lpstr>
      <vt:lpstr>Helvetica Neue</vt:lpstr>
      <vt:lpstr>Poppins</vt:lpstr>
      <vt:lpstr>Poppins Light</vt:lpstr>
      <vt:lpstr>Poppins SemiBold</vt:lpstr>
      <vt:lpstr>Source Sans Pro</vt:lpstr>
      <vt:lpstr>Times New Roman</vt:lpstr>
      <vt:lpstr>SLU</vt:lpstr>
      <vt:lpstr>3. Tutoriál  E-marketing</vt:lpstr>
      <vt:lpstr>Obsah bloku</vt:lpstr>
      <vt:lpstr>Proces akvizice zákazníka na internetu. Model STDC.</vt:lpstr>
      <vt:lpstr>Obsah přednášky</vt:lpstr>
      <vt:lpstr>1 Akvizice zákazníků</vt:lpstr>
      <vt:lpstr>Nákupní chování</vt:lpstr>
      <vt:lpstr>Konverze</vt:lpstr>
      <vt:lpstr>Konverze</vt:lpstr>
      <vt:lpstr>Nákupní proces</vt:lpstr>
      <vt:lpstr>Nákupní proces</vt:lpstr>
      <vt:lpstr>Nákupní proces</vt:lpstr>
      <vt:lpstr>2 STDC model</vt:lpstr>
      <vt:lpstr>See</vt:lpstr>
      <vt:lpstr>Think</vt:lpstr>
      <vt:lpstr>Do</vt:lpstr>
      <vt:lpstr>Care</vt:lpstr>
      <vt:lpstr>STDC - nástroje</vt:lpstr>
      <vt:lpstr>3 Nákupní proces</vt:lpstr>
      <vt:lpstr>Nákupní proces - nástroje</vt:lpstr>
      <vt:lpstr>Nákupní proces - nástroje</vt:lpstr>
      <vt:lpstr>Nákupní proces - nástroje</vt:lpstr>
      <vt:lpstr>Nákupní proces - nástroje</vt:lpstr>
      <vt:lpstr>Nákupní proces - nástroje</vt:lpstr>
      <vt:lpstr>Nákupní proces - Oslovení</vt:lpstr>
      <vt:lpstr>Nákupní proces - Oslovení</vt:lpstr>
      <vt:lpstr>Nákupní proces - Interakce</vt:lpstr>
      <vt:lpstr>Nákupní proces - Interakce</vt:lpstr>
      <vt:lpstr>Nákupní proces - Výběr</vt:lpstr>
      <vt:lpstr>Nákupní proces - Výběr</vt:lpstr>
      <vt:lpstr>Nákupní proces - Výběr</vt:lpstr>
      <vt:lpstr>Nákupní proces - Nákup</vt:lpstr>
      <vt:lpstr>Nákupní proces - Nákup</vt:lpstr>
      <vt:lpstr>Nákupní proces - Nákup</vt:lpstr>
      <vt:lpstr>Nákupní proces - Retence</vt:lpstr>
      <vt:lpstr>Nákupní proces - Retence</vt:lpstr>
      <vt:lpstr>Nákupní proces - Retence</vt:lpstr>
      <vt:lpstr>4 Leady na B2B – kontakty (myTimi)</vt:lpstr>
      <vt:lpstr>5 Affiliate marketing</vt:lpstr>
      <vt:lpstr>6 Linkbuilding (myTimi)</vt:lpstr>
      <vt:lpstr>Konec prezentace</vt:lpstr>
      <vt:lpstr>Možný úkol do seminární práce</vt:lpstr>
      <vt:lpstr>Analýza webu pomocí  Google Analytics</vt:lpstr>
      <vt:lpstr>Co je Google Analytics?</vt:lpstr>
      <vt:lpstr>Základní přehled</vt:lpstr>
      <vt:lpstr>Základní přehled</vt:lpstr>
      <vt:lpstr>Chování zákazníků</vt:lpstr>
      <vt:lpstr>Chování zákazníků</vt:lpstr>
      <vt:lpstr>Chování zákazníků</vt:lpstr>
      <vt:lpstr>Statistiky stránek</vt:lpstr>
      <vt:lpstr>Statistiky stránek</vt:lpstr>
      <vt:lpstr>Přehled o uživatelích</vt:lpstr>
      <vt:lpstr>Výkonnostní metriky pro přehledy</vt:lpstr>
      <vt:lpstr>Přehled o uživatelích</vt:lpstr>
      <vt:lpstr>Obchodní výsledky</vt:lpstr>
      <vt:lpstr>Obchodní výsledky</vt:lpstr>
      <vt:lpstr>Výkon produktů</vt:lpstr>
      <vt:lpstr>Výkon kanálů (zdrojů)</vt:lpstr>
      <vt:lpstr>Výkon kanálů (zdrojů)</vt:lpstr>
      <vt:lpstr>Google / cpc</vt:lpstr>
      <vt:lpstr>Google / cpc</vt:lpstr>
      <vt:lpstr>Direct / none</vt:lpstr>
      <vt:lpstr>Výkon kampaní - POJMENOVÁNÍ JE ZÁKLAD</vt:lpstr>
      <vt:lpstr>Výkon kampaní - POJMENOVÁNÍ JE ZÁKLAD</vt:lpstr>
      <vt:lpstr>Výkon kanálů</vt:lpstr>
      <vt:lpstr>Výkon klíčových slov</vt:lpstr>
      <vt:lpstr>Výkon klíčových slov</vt:lpstr>
      <vt:lpstr>Výkon klíčových slov</vt:lpstr>
      <vt:lpstr>Úkol</vt:lpstr>
      <vt:lpstr>Úkol</vt:lpstr>
      <vt:lpstr>Úkol</vt:lpstr>
      <vt:lpstr>Úkol</vt:lpstr>
      <vt:lpstr>Úkol</vt:lpstr>
      <vt:lpstr>Úkol</vt:lpstr>
      <vt:lpstr>Úkol</vt:lpstr>
      <vt:lpstr>Úkol</vt:lpstr>
      <vt:lpstr>Úkol</vt:lpstr>
      <vt:lpstr>Úvod do performance marketingu?</vt:lpstr>
      <vt:lpstr>Damián Sosna  Bývalý student OPF Social Media Team Leader - Proficio Freelancer Promotér studentských akcí Majitel e-shopu</vt:lpstr>
      <vt:lpstr>O čem to dnes bude?</vt:lpstr>
      <vt:lpstr>Co je to ten Performance marketing?</vt:lpstr>
      <vt:lpstr>Prezentace aplikace PowerPoint</vt:lpstr>
      <vt:lpstr>Performance</vt:lpstr>
      <vt:lpstr>Prezentace aplikace PowerPoint</vt:lpstr>
      <vt:lpstr>“Bez online (PPC) reklamy dneska nerozjedeš ani Ň”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Základní pojmy a metriky</vt:lpstr>
      <vt:lpstr>Základní pojmy - abychom si rozuměli</vt:lpstr>
      <vt:lpstr>PPC reklama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Meta</vt:lpstr>
      <vt:lpstr>Tik Tok</vt:lpstr>
      <vt:lpstr>Kdy PPC reklamu využít</vt:lpstr>
      <vt:lpstr>Prezentace aplikace PowerPoint</vt:lpstr>
      <vt:lpstr>Prezentace aplikace PowerPoint</vt:lpstr>
      <vt:lpstr>Prezentace aplikace PowerPoint</vt:lpstr>
      <vt:lpstr>Prezentace aplikace PowerPoint</vt:lpstr>
      <vt:lpstr>Strategie online reklamy</vt:lpstr>
      <vt:lpstr>STDC</vt:lpstr>
      <vt:lpstr>Prezentace aplikace PowerPoint</vt:lpstr>
      <vt:lpstr>Prezentace aplikace PowerPoint</vt:lpstr>
      <vt:lpstr>Prezentace aplikace PowerPoint</vt:lpstr>
      <vt:lpstr>Specifika PPC reklamy </vt:lpstr>
      <vt:lpstr>Prezentace aplikace PowerPoint</vt:lpstr>
      <vt:lpstr>Víte, jaký je rozdíl mezi klíčovým slovem a vyhledávacím dotazem?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Shopping</vt:lpstr>
      <vt:lpstr>Prezentace aplikace PowerPoint</vt:lpstr>
      <vt:lpstr>Prezentace aplikace PowerPoint</vt:lpstr>
      <vt:lpstr>Reklama v obsahové síti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Sociální sítě </vt:lpstr>
      <vt:lpstr>Kdo si myslí že Facebook už je “mrtvý”?</vt:lpstr>
      <vt:lpstr>Prezentace aplikace PowerPoint</vt:lpstr>
      <vt:lpstr>Možnosti cílení</vt:lpstr>
      <vt:lpstr>Prezentace aplikace PowerPoint</vt:lpstr>
      <vt:lpstr>Prezentace aplikace PowerPoint</vt:lpstr>
      <vt:lpstr>Práce s kreativou v Socmed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TikTok/Reels Videa</vt:lpstr>
      <vt:lpstr>Prezentace aplikace PowerPoint</vt:lpstr>
      <vt:lpstr>Prezentace aplikace PowerPoint</vt:lpstr>
      <vt:lpstr>Tik Tok / Reels video</vt:lpstr>
      <vt:lpstr>Vyhodnocení</vt:lpstr>
      <vt:lpstr>Přijdu do baru protože mi Pepa mi řekl, že tam bude Hanka.</vt:lpstr>
      <vt:lpstr>V baru ale potkám Kubu a ten mi ukáže Anetku, s kterou si jdeme povídat.</vt:lpstr>
      <vt:lpstr>Anetka mě ale představí Jarmile, která je její kámoška. S Jarmilou začneme chodit a jsme spolu až do smrti - Šťastný, 4 děti a 2 psi - Fantázia</vt:lpstr>
      <vt:lpstr>Komu vděčím za můj šťastný život?</vt:lpstr>
      <vt:lpstr>Tvorba online kampaně.</vt:lpstr>
      <vt:lpstr>Obsah přednášky</vt:lpstr>
      <vt:lpstr>1 Co to je kampaň?</vt:lpstr>
      <vt:lpstr>Integrovaná marketingová komunikace</vt:lpstr>
      <vt:lpstr>Příklad kampaně</vt:lpstr>
      <vt:lpstr>Důležitý checklist a postup procesu</vt:lpstr>
      <vt:lpstr>Účely kampaně</vt:lpstr>
      <vt:lpstr>Struktura kampaně</vt:lpstr>
      <vt:lpstr>Základní pilíře kampaně 5M</vt:lpstr>
      <vt:lpstr>Rebranding</vt:lpstr>
      <vt:lpstr>Nástroje a kanály</vt:lpstr>
      <vt:lpstr>2 KPI</vt:lpstr>
      <vt:lpstr>Nejčastěji používané KPI</vt:lpstr>
      <vt:lpstr>Nejčastěji používané KPI</vt:lpstr>
      <vt:lpstr>Nejčastěji používané KPI</vt:lpstr>
      <vt:lpstr>Nejčastěji používané KPI</vt:lpstr>
      <vt:lpstr>Nejčastěji používané KPI</vt:lpstr>
      <vt:lpstr>Measurement</vt:lpstr>
      <vt:lpstr>Kreativa</vt:lpstr>
      <vt:lpstr>Facebook Ad Library</vt:lpstr>
      <vt:lpstr>Mediaplán</vt:lpstr>
      <vt:lpstr>Cíle online kampaně pohledem čísel</vt:lpstr>
      <vt:lpstr>Prodeje a web</vt:lpstr>
      <vt:lpstr>3 Příklad kampaně - MotoZem - Strategie</vt:lpstr>
      <vt:lpstr>Příklad kampaně - MotoZem - obsah</vt:lpstr>
      <vt:lpstr>Příklad kampaně - MotoZem - obsah</vt:lpstr>
      <vt:lpstr>Příklad kampaně - MotoZem - obsah</vt:lpstr>
      <vt:lpstr>Příklad kampaně - MotoZem - obsah</vt:lpstr>
      <vt:lpstr>Příklad kampaně - MotoZem - obsah</vt:lpstr>
      <vt:lpstr>Příklad kampaně - MotoZem - výsledky</vt:lpstr>
      <vt:lpstr>Možný úkol do seminární práce</vt:lpstr>
      <vt:lpstr>Konec prezentace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Michal Stoklasa</cp:lastModifiedBy>
  <cp:revision>104</cp:revision>
  <dcterms:created xsi:type="dcterms:W3CDTF">2016-07-06T15:42:34Z</dcterms:created>
  <dcterms:modified xsi:type="dcterms:W3CDTF">2023-11-30T15:49:00Z</dcterms:modified>
</cp:coreProperties>
</file>