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86" r:id="rId4"/>
    <p:sldId id="288" r:id="rId5"/>
    <p:sldId id="289" r:id="rId6"/>
    <p:sldId id="302" r:id="rId7"/>
    <p:sldId id="290" r:id="rId8"/>
    <p:sldId id="293" r:id="rId9"/>
    <p:sldId id="294" r:id="rId10"/>
    <p:sldId id="295" r:id="rId11"/>
    <p:sldId id="303" r:id="rId12"/>
    <p:sldId id="296" r:id="rId13"/>
    <p:sldId id="291" r:id="rId14"/>
    <p:sldId id="292" r:id="rId15"/>
    <p:sldId id="297" r:id="rId16"/>
    <p:sldId id="298" r:id="rId17"/>
    <p:sldId id="304" r:id="rId18"/>
    <p:sldId id="305" r:id="rId19"/>
    <p:sldId id="306" r:id="rId20"/>
    <p:sldId id="287" r:id="rId2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808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02.03.2018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02.03.2018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02.03.2018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02.03.2018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02.03.2018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02.03.2018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02.03.2018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02.03.2018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02.03.2018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02.03.2018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02.03.2018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02.03.2018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emf"/><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720605"/>
            <a:ext cx="4297080" cy="3394195"/>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algn="l"/>
            <a:endParaRPr lang="cs-CZ" sz="4000" b="1" dirty="0"/>
          </a:p>
          <a:p>
            <a:pPr lvl="0"/>
            <a:endParaRPr lang="cs-CZ" sz="4000" b="1" cap="all" dirty="0"/>
          </a:p>
          <a:p>
            <a:pPr lvl="0"/>
            <a:endParaRPr lang="cs-CZ" sz="4000" b="1" cap="all" dirty="0"/>
          </a:p>
          <a:p>
            <a:pPr lvl="0"/>
            <a:r>
              <a:rPr lang="cs-CZ" sz="4000" b="1" cap="all" dirty="0"/>
              <a:t>Hlavní a vedlejší podnikové procesy</a:t>
            </a:r>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2" y="1689319"/>
            <a:ext cx="4806091" cy="3630826"/>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2400" b="1" i="1" dirty="0">
                <a:solidFill>
                  <a:srgbClr val="002060"/>
                </a:solidFill>
              </a:rPr>
              <a:t>Cílem přednášky je:</a:t>
            </a:r>
          </a:p>
          <a:p>
            <a:r>
              <a:rPr lang="cs-CZ" sz="2400" b="1" i="1" dirty="0">
                <a:solidFill>
                  <a:srgbClr val="002060"/>
                </a:solidFill>
              </a:rPr>
              <a:t>Pochopit podstatu hlavních procesů v podniku – nákup, výrobu a prodej</a:t>
            </a:r>
          </a:p>
          <a:p>
            <a:r>
              <a:rPr lang="cs-CZ" sz="2400" b="1" i="1" dirty="0">
                <a:solidFill>
                  <a:srgbClr val="002060"/>
                </a:solidFill>
              </a:rPr>
              <a:t>Znalost a identifikace vedlejších podnikových procesů,</a:t>
            </a:r>
          </a:p>
          <a:p>
            <a:r>
              <a:rPr lang="cs-CZ" sz="2400" b="1" i="1" dirty="0">
                <a:solidFill>
                  <a:srgbClr val="002060"/>
                </a:solidFill>
              </a:rPr>
              <a:t>Posoudit efektivitu a náročnost, kterou představují jednotlivé procesy</a:t>
            </a:r>
          </a:p>
          <a:p>
            <a:pPr marL="0" indent="0" algn="ctr">
              <a:buNone/>
            </a:pPr>
            <a:r>
              <a:rPr lang="cs-CZ" sz="2400" b="1" i="1" dirty="0">
                <a:solidFill>
                  <a:srgbClr val="002060"/>
                </a:solidFill>
              </a:rPr>
              <a:t> </a:t>
            </a:r>
            <a:endParaRPr lang="en-GB" sz="2400" dirty="0">
              <a:solidFill>
                <a:schemeClr val="bg1"/>
              </a:solidFill>
              <a:cs typeface="Times New Roman" panose="02020603050405020304" pitchFamily="18" charset="0"/>
            </a:endParaRPr>
          </a:p>
        </p:txBody>
      </p:sp>
      <p:sp>
        <p:nvSpPr>
          <p:cNvPr id="8"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Jarmila Šebestová</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Garant předmětu</a:t>
            </a:r>
          </a:p>
          <a:p>
            <a:pPr algn="r"/>
            <a:r>
              <a:rPr lang="cs-CZ" altLang="cs-CZ" sz="1200" dirty="0">
                <a:solidFill>
                  <a:srgbClr val="307871"/>
                </a:solidFill>
                <a:latin typeface="Times New Roman" panose="02020603050405020304" pitchFamily="18" charset="0"/>
                <a:cs typeface="Times New Roman" panose="02020603050405020304" pitchFamily="18" charset="0"/>
              </a:rPr>
              <a:t>Přednášející </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584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Obdélník 1">
            <a:extLst>
              <a:ext uri="{FF2B5EF4-FFF2-40B4-BE49-F238E27FC236}">
                <a16:creationId xmlns:a16="http://schemas.microsoft.com/office/drawing/2014/main" id="{ABEAFCA9-3921-4DE1-9592-E6C7EAE4E3A3}"/>
              </a:ext>
            </a:extLst>
          </p:cNvPr>
          <p:cNvSpPr/>
          <p:nvPr/>
        </p:nvSpPr>
        <p:spPr>
          <a:xfrm>
            <a:off x="663519" y="449337"/>
            <a:ext cx="2887457" cy="461665"/>
          </a:xfrm>
          <a:prstGeom prst="rect">
            <a:avLst/>
          </a:prstGeom>
        </p:spPr>
        <p:txBody>
          <a:bodyPr wrap="none">
            <a:spAutoFit/>
          </a:bodyPr>
          <a:lstStyle/>
          <a:p>
            <a:r>
              <a:rPr lang="cs-CZ" sz="2400" b="1" dirty="0">
                <a:solidFill>
                  <a:srgbClr val="000000"/>
                </a:solidFill>
              </a:rPr>
              <a:t>PLÁNOVÁNÍ VÝROBY </a:t>
            </a:r>
            <a:endParaRPr lang="cs-CZ" sz="2400" b="1" dirty="0"/>
          </a:p>
        </p:txBody>
      </p:sp>
      <p:sp>
        <p:nvSpPr>
          <p:cNvPr id="3" name="Obdélník 2">
            <a:extLst>
              <a:ext uri="{FF2B5EF4-FFF2-40B4-BE49-F238E27FC236}">
                <a16:creationId xmlns:a16="http://schemas.microsoft.com/office/drawing/2014/main" id="{FE4E44E7-B542-4615-8961-9CC6AD52292E}"/>
              </a:ext>
            </a:extLst>
          </p:cNvPr>
          <p:cNvSpPr/>
          <p:nvPr/>
        </p:nvSpPr>
        <p:spPr>
          <a:xfrm>
            <a:off x="663519" y="957040"/>
            <a:ext cx="9976772" cy="2579039"/>
          </a:xfrm>
          <a:prstGeom prst="rect">
            <a:avLst/>
          </a:prstGeom>
        </p:spPr>
        <p:txBody>
          <a:bodyPr wrap="square">
            <a:spAutoFit/>
          </a:bodyPr>
          <a:lstStyle/>
          <a:p>
            <a:pPr>
              <a:lnSpc>
                <a:spcPct val="150000"/>
              </a:lnSpc>
            </a:pPr>
            <a:r>
              <a:rPr lang="cs-CZ" sz="2200" dirty="0"/>
              <a:t>V rámci plánování ve výrobě lze identifikovat následující oblasti plánu:</a:t>
            </a:r>
          </a:p>
          <a:p>
            <a:pPr marL="285750" indent="-285750">
              <a:lnSpc>
                <a:spcPct val="150000"/>
              </a:lnSpc>
              <a:buFont typeface="Arial" panose="020B0604020202020204" pitchFamily="34" charset="0"/>
              <a:buChar char="•"/>
            </a:pPr>
            <a:r>
              <a:rPr lang="cs-CZ" sz="2200" dirty="0"/>
              <a:t>plánování sortimentní skladby produkce na příslušné plánovací období (měsíc, kvartál, pololetí),</a:t>
            </a:r>
          </a:p>
          <a:p>
            <a:pPr marL="285750" indent="-285750">
              <a:lnSpc>
                <a:spcPct val="150000"/>
              </a:lnSpc>
              <a:buFont typeface="Arial" panose="020B0604020202020204" pitchFamily="34" charset="0"/>
              <a:buChar char="•"/>
            </a:pPr>
            <a:r>
              <a:rPr lang="cs-CZ" sz="2200" dirty="0"/>
              <a:t>plánování technické stránky výrobního procesu,</a:t>
            </a:r>
          </a:p>
          <a:p>
            <a:pPr marL="285750" indent="-285750">
              <a:lnSpc>
                <a:spcPct val="150000"/>
              </a:lnSpc>
              <a:buFont typeface="Arial" panose="020B0604020202020204" pitchFamily="34" charset="0"/>
              <a:buChar char="•"/>
            </a:pPr>
            <a:r>
              <a:rPr lang="cs-CZ" sz="2200" dirty="0"/>
              <a:t>plán spotřeby výrobních faktorů a jejich zajištění.</a:t>
            </a:r>
          </a:p>
        </p:txBody>
      </p:sp>
    </p:spTree>
    <p:extLst>
      <p:ext uri="{BB962C8B-B14F-4D97-AF65-F5344CB8AC3E}">
        <p14:creationId xmlns:p14="http://schemas.microsoft.com/office/powerpoint/2010/main" val="406622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Obdélník 1">
            <a:extLst>
              <a:ext uri="{FF2B5EF4-FFF2-40B4-BE49-F238E27FC236}">
                <a16:creationId xmlns:a16="http://schemas.microsoft.com/office/drawing/2014/main" id="{ABEAFCA9-3921-4DE1-9592-E6C7EAE4E3A3}"/>
              </a:ext>
            </a:extLst>
          </p:cNvPr>
          <p:cNvSpPr/>
          <p:nvPr/>
        </p:nvSpPr>
        <p:spPr>
          <a:xfrm>
            <a:off x="663519" y="449337"/>
            <a:ext cx="5162888" cy="461665"/>
          </a:xfrm>
          <a:prstGeom prst="rect">
            <a:avLst/>
          </a:prstGeom>
        </p:spPr>
        <p:txBody>
          <a:bodyPr wrap="none">
            <a:spAutoFit/>
          </a:bodyPr>
          <a:lstStyle/>
          <a:p>
            <a:r>
              <a:rPr lang="cs-CZ" sz="2400" b="1" dirty="0">
                <a:solidFill>
                  <a:srgbClr val="000000"/>
                </a:solidFill>
              </a:rPr>
              <a:t>PLÁNOVÁNÍ VÝROBY: Výrobní kapacita </a:t>
            </a:r>
            <a:endParaRPr lang="cs-CZ" sz="2400" b="1" dirty="0"/>
          </a:p>
        </p:txBody>
      </p:sp>
      <p:pic>
        <p:nvPicPr>
          <p:cNvPr id="7" name="Obrázek 6">
            <a:extLst>
              <a:ext uri="{FF2B5EF4-FFF2-40B4-BE49-F238E27FC236}">
                <a16:creationId xmlns:a16="http://schemas.microsoft.com/office/drawing/2014/main" id="{358924E1-CA08-4F86-B7F1-0672189B8B26}"/>
              </a:ext>
            </a:extLst>
          </p:cNvPr>
          <p:cNvPicPr>
            <a:picLocks noChangeAspect="1"/>
          </p:cNvPicPr>
          <p:nvPr/>
        </p:nvPicPr>
        <p:blipFill rotWithShape="1">
          <a:blip r:embed="rId3"/>
          <a:srcRect b="4068"/>
          <a:stretch/>
        </p:blipFill>
        <p:spPr>
          <a:xfrm>
            <a:off x="535643" y="1164853"/>
            <a:ext cx="8504762" cy="2064812"/>
          </a:xfrm>
          <a:prstGeom prst="rect">
            <a:avLst/>
          </a:prstGeom>
        </p:spPr>
      </p:pic>
      <p:pic>
        <p:nvPicPr>
          <p:cNvPr id="9" name="Obrázek 8">
            <a:extLst>
              <a:ext uri="{FF2B5EF4-FFF2-40B4-BE49-F238E27FC236}">
                <a16:creationId xmlns:a16="http://schemas.microsoft.com/office/drawing/2014/main" id="{214B43F4-5C65-4C33-8263-636C47CB67CF}"/>
              </a:ext>
            </a:extLst>
          </p:cNvPr>
          <p:cNvPicPr>
            <a:picLocks noChangeAspect="1"/>
          </p:cNvPicPr>
          <p:nvPr/>
        </p:nvPicPr>
        <p:blipFill>
          <a:blip r:embed="rId4"/>
          <a:stretch>
            <a:fillRect/>
          </a:stretch>
        </p:blipFill>
        <p:spPr>
          <a:xfrm>
            <a:off x="535643" y="3229665"/>
            <a:ext cx="7980952" cy="1409524"/>
          </a:xfrm>
          <a:prstGeom prst="rect">
            <a:avLst/>
          </a:prstGeom>
        </p:spPr>
      </p:pic>
      <p:pic>
        <p:nvPicPr>
          <p:cNvPr id="10" name="Obrázek 9">
            <a:extLst>
              <a:ext uri="{FF2B5EF4-FFF2-40B4-BE49-F238E27FC236}">
                <a16:creationId xmlns:a16="http://schemas.microsoft.com/office/drawing/2014/main" id="{4D77B99D-AC99-4DB3-9607-DF8BCBE61642}"/>
              </a:ext>
            </a:extLst>
          </p:cNvPr>
          <p:cNvPicPr>
            <a:picLocks noChangeAspect="1"/>
          </p:cNvPicPr>
          <p:nvPr/>
        </p:nvPicPr>
        <p:blipFill rotWithShape="1">
          <a:blip r:embed="rId5"/>
          <a:srcRect r="4039"/>
          <a:stretch/>
        </p:blipFill>
        <p:spPr>
          <a:xfrm>
            <a:off x="4994345" y="3934427"/>
            <a:ext cx="7082860" cy="2228571"/>
          </a:xfrm>
          <a:prstGeom prst="rect">
            <a:avLst/>
          </a:prstGeom>
        </p:spPr>
      </p:pic>
    </p:spTree>
    <p:extLst>
      <p:ext uri="{BB962C8B-B14F-4D97-AF65-F5344CB8AC3E}">
        <p14:creationId xmlns:p14="http://schemas.microsoft.com/office/powerpoint/2010/main" val="157568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TextovéPole 1">
            <a:extLst>
              <a:ext uri="{FF2B5EF4-FFF2-40B4-BE49-F238E27FC236}">
                <a16:creationId xmlns:a16="http://schemas.microsoft.com/office/drawing/2014/main" id="{40DD8A51-EE0E-4D9E-A0E1-EF998CEE4943}"/>
              </a:ext>
            </a:extLst>
          </p:cNvPr>
          <p:cNvSpPr txBox="1"/>
          <p:nvPr/>
        </p:nvSpPr>
        <p:spPr>
          <a:xfrm>
            <a:off x="415636" y="391886"/>
            <a:ext cx="7303325" cy="461665"/>
          </a:xfrm>
          <a:prstGeom prst="rect">
            <a:avLst/>
          </a:prstGeom>
          <a:noFill/>
        </p:spPr>
        <p:txBody>
          <a:bodyPr wrap="square" rtlCol="0">
            <a:spAutoFit/>
          </a:bodyPr>
          <a:lstStyle/>
          <a:p>
            <a:r>
              <a:rPr lang="cs-CZ" sz="2400" b="1" dirty="0"/>
              <a:t>Výpočet výrobní kapacity</a:t>
            </a:r>
          </a:p>
        </p:txBody>
      </p:sp>
      <p:pic>
        <p:nvPicPr>
          <p:cNvPr id="3" name="Obrázek 2">
            <a:extLst>
              <a:ext uri="{FF2B5EF4-FFF2-40B4-BE49-F238E27FC236}">
                <a16:creationId xmlns:a16="http://schemas.microsoft.com/office/drawing/2014/main" id="{CE74F47A-A300-4905-9239-51BF47719E9F}"/>
              </a:ext>
            </a:extLst>
          </p:cNvPr>
          <p:cNvPicPr>
            <a:picLocks noChangeAspect="1"/>
          </p:cNvPicPr>
          <p:nvPr/>
        </p:nvPicPr>
        <p:blipFill>
          <a:blip r:embed="rId3"/>
          <a:stretch>
            <a:fillRect/>
          </a:stretch>
        </p:blipFill>
        <p:spPr>
          <a:xfrm>
            <a:off x="3904208" y="391886"/>
            <a:ext cx="2495700" cy="529102"/>
          </a:xfrm>
          <a:prstGeom prst="rect">
            <a:avLst/>
          </a:prstGeom>
        </p:spPr>
      </p:pic>
      <p:pic>
        <p:nvPicPr>
          <p:cNvPr id="8" name="Obrázek 7">
            <a:extLst>
              <a:ext uri="{FF2B5EF4-FFF2-40B4-BE49-F238E27FC236}">
                <a16:creationId xmlns:a16="http://schemas.microsoft.com/office/drawing/2014/main" id="{BFD50E11-8A03-474A-B247-16D43CEA480C}"/>
              </a:ext>
            </a:extLst>
          </p:cNvPr>
          <p:cNvPicPr>
            <a:picLocks noChangeAspect="1"/>
          </p:cNvPicPr>
          <p:nvPr/>
        </p:nvPicPr>
        <p:blipFill rotWithShape="1">
          <a:blip r:embed="rId4"/>
          <a:srcRect b="42054"/>
          <a:stretch/>
        </p:blipFill>
        <p:spPr>
          <a:xfrm>
            <a:off x="415636" y="920988"/>
            <a:ext cx="8419048" cy="1572830"/>
          </a:xfrm>
          <a:prstGeom prst="rect">
            <a:avLst/>
          </a:prstGeom>
        </p:spPr>
      </p:pic>
      <p:sp>
        <p:nvSpPr>
          <p:cNvPr id="9" name="Obdélník 8">
            <a:extLst>
              <a:ext uri="{FF2B5EF4-FFF2-40B4-BE49-F238E27FC236}">
                <a16:creationId xmlns:a16="http://schemas.microsoft.com/office/drawing/2014/main" id="{F06F42E5-2CC7-4515-A98B-284A229F8D0B}"/>
              </a:ext>
            </a:extLst>
          </p:cNvPr>
          <p:cNvSpPr/>
          <p:nvPr/>
        </p:nvSpPr>
        <p:spPr>
          <a:xfrm>
            <a:off x="570016" y="2493818"/>
            <a:ext cx="11402310" cy="646331"/>
          </a:xfrm>
          <a:prstGeom prst="rect">
            <a:avLst/>
          </a:prstGeom>
        </p:spPr>
        <p:txBody>
          <a:bodyPr wrap="square">
            <a:spAutoFit/>
          </a:bodyPr>
          <a:lstStyle/>
          <a:p>
            <a:r>
              <a:rPr lang="cs-CZ" dirty="0"/>
              <a:t>Z praktického hlediska je možné stanovit výrobní kapacitu s využitím normy pracnosti, tj. dosazením do vztahu za výkon </a:t>
            </a:r>
            <a:r>
              <a:rPr lang="cs-CZ" dirty="0" err="1"/>
              <a:t>VP</a:t>
            </a:r>
            <a:r>
              <a:rPr lang="cs-CZ" dirty="0"/>
              <a:t> ekvivalentního výrazu</a:t>
            </a:r>
          </a:p>
        </p:txBody>
      </p:sp>
      <p:pic>
        <p:nvPicPr>
          <p:cNvPr id="10" name="Obrázek 9">
            <a:extLst>
              <a:ext uri="{FF2B5EF4-FFF2-40B4-BE49-F238E27FC236}">
                <a16:creationId xmlns:a16="http://schemas.microsoft.com/office/drawing/2014/main" id="{9BB528CA-C9CF-4D5F-885C-19F59E33DF64}"/>
              </a:ext>
            </a:extLst>
          </p:cNvPr>
          <p:cNvPicPr>
            <a:picLocks noChangeAspect="1"/>
          </p:cNvPicPr>
          <p:nvPr/>
        </p:nvPicPr>
        <p:blipFill>
          <a:blip r:embed="rId5"/>
          <a:stretch>
            <a:fillRect/>
          </a:stretch>
        </p:blipFill>
        <p:spPr>
          <a:xfrm>
            <a:off x="3172853" y="2769778"/>
            <a:ext cx="549900" cy="740742"/>
          </a:xfrm>
          <a:prstGeom prst="rect">
            <a:avLst/>
          </a:prstGeom>
        </p:spPr>
      </p:pic>
      <p:pic>
        <p:nvPicPr>
          <p:cNvPr id="12" name="Obrázek 11">
            <a:extLst>
              <a:ext uri="{FF2B5EF4-FFF2-40B4-BE49-F238E27FC236}">
                <a16:creationId xmlns:a16="http://schemas.microsoft.com/office/drawing/2014/main" id="{84B918A8-4A78-477B-8E06-8A3799673D59}"/>
              </a:ext>
            </a:extLst>
          </p:cNvPr>
          <p:cNvPicPr>
            <a:picLocks noChangeAspect="1"/>
          </p:cNvPicPr>
          <p:nvPr/>
        </p:nvPicPr>
        <p:blipFill>
          <a:blip r:embed="rId6"/>
          <a:stretch>
            <a:fillRect/>
          </a:stretch>
        </p:blipFill>
        <p:spPr>
          <a:xfrm>
            <a:off x="4694178" y="2816983"/>
            <a:ext cx="3990476" cy="1438095"/>
          </a:xfrm>
          <a:prstGeom prst="rect">
            <a:avLst/>
          </a:prstGeom>
        </p:spPr>
      </p:pic>
      <p:sp>
        <p:nvSpPr>
          <p:cNvPr id="13" name="Obdélník 12">
            <a:extLst>
              <a:ext uri="{FF2B5EF4-FFF2-40B4-BE49-F238E27FC236}">
                <a16:creationId xmlns:a16="http://schemas.microsoft.com/office/drawing/2014/main" id="{F073938F-DA31-4BEB-BBA4-55FC839E9247}"/>
              </a:ext>
            </a:extLst>
          </p:cNvPr>
          <p:cNvSpPr/>
          <p:nvPr/>
        </p:nvSpPr>
        <p:spPr>
          <a:xfrm>
            <a:off x="399802" y="4231887"/>
            <a:ext cx="11572523" cy="923330"/>
          </a:xfrm>
          <a:prstGeom prst="rect">
            <a:avLst/>
          </a:prstGeom>
        </p:spPr>
        <p:txBody>
          <a:bodyPr wrap="square">
            <a:spAutoFit/>
          </a:bodyPr>
          <a:lstStyle/>
          <a:p>
            <a:r>
              <a:rPr lang="cs-CZ" dirty="0"/>
              <a:t>V ojedinělých případech lze využít výše uvedené výrazy i pro stanovení kapacity dílen, ve kterých pracuje několik výrobních jednotek, které vyrábějí stejné (podobné) výrobky, kde M … celková plocha dílny [m2],</a:t>
            </a:r>
            <a:r>
              <a:rPr lang="cs-CZ" dirty="0" err="1"/>
              <a:t>MPC</a:t>
            </a:r>
            <a:r>
              <a:rPr lang="cs-CZ" dirty="0"/>
              <a:t> … část plochy dílny vymezena pro přístupové cesty a příruční sklady [m2],m … plocha jednoho pracoviště [m2].</a:t>
            </a:r>
          </a:p>
        </p:txBody>
      </p:sp>
      <p:pic>
        <p:nvPicPr>
          <p:cNvPr id="14" name="Obrázek 13">
            <a:extLst>
              <a:ext uri="{FF2B5EF4-FFF2-40B4-BE49-F238E27FC236}">
                <a16:creationId xmlns:a16="http://schemas.microsoft.com/office/drawing/2014/main" id="{6221230C-0022-49F1-BBD1-EC5CB69DEE19}"/>
              </a:ext>
            </a:extLst>
          </p:cNvPr>
          <p:cNvPicPr>
            <a:picLocks noChangeAspect="1"/>
          </p:cNvPicPr>
          <p:nvPr/>
        </p:nvPicPr>
        <p:blipFill>
          <a:blip r:embed="rId7"/>
          <a:stretch>
            <a:fillRect/>
          </a:stretch>
        </p:blipFill>
        <p:spPr>
          <a:xfrm>
            <a:off x="813417" y="5085162"/>
            <a:ext cx="2276190" cy="1380952"/>
          </a:xfrm>
          <a:prstGeom prst="rect">
            <a:avLst/>
          </a:prstGeom>
        </p:spPr>
      </p:pic>
      <p:pic>
        <p:nvPicPr>
          <p:cNvPr id="16" name="Obrázek 15">
            <a:extLst>
              <a:ext uri="{FF2B5EF4-FFF2-40B4-BE49-F238E27FC236}">
                <a16:creationId xmlns:a16="http://schemas.microsoft.com/office/drawing/2014/main" id="{A6395D59-F308-4935-BD62-C0E36A381FDA}"/>
              </a:ext>
            </a:extLst>
          </p:cNvPr>
          <p:cNvPicPr>
            <a:picLocks noChangeAspect="1"/>
          </p:cNvPicPr>
          <p:nvPr/>
        </p:nvPicPr>
        <p:blipFill>
          <a:blip r:embed="rId8"/>
          <a:stretch>
            <a:fillRect/>
          </a:stretch>
        </p:blipFill>
        <p:spPr>
          <a:xfrm>
            <a:off x="3722753" y="5475887"/>
            <a:ext cx="8104762" cy="752381"/>
          </a:xfrm>
          <a:prstGeom prst="rect">
            <a:avLst/>
          </a:prstGeom>
        </p:spPr>
      </p:pic>
    </p:spTree>
    <p:extLst>
      <p:ext uri="{BB962C8B-B14F-4D97-AF65-F5344CB8AC3E}">
        <p14:creationId xmlns:p14="http://schemas.microsoft.com/office/powerpoint/2010/main" val="131765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TextovéPole 1">
            <a:extLst>
              <a:ext uri="{FF2B5EF4-FFF2-40B4-BE49-F238E27FC236}">
                <a16:creationId xmlns:a16="http://schemas.microsoft.com/office/drawing/2014/main" id="{7FC66F85-B8B3-4BD5-AB9C-74F4E8253A85}"/>
              </a:ext>
            </a:extLst>
          </p:cNvPr>
          <p:cNvSpPr txBox="1"/>
          <p:nvPr/>
        </p:nvSpPr>
        <p:spPr>
          <a:xfrm>
            <a:off x="395288" y="191802"/>
            <a:ext cx="8392452" cy="369332"/>
          </a:xfrm>
          <a:prstGeom prst="rect">
            <a:avLst/>
          </a:prstGeom>
          <a:noFill/>
        </p:spPr>
        <p:txBody>
          <a:bodyPr wrap="square" rtlCol="0">
            <a:spAutoFit/>
          </a:bodyPr>
          <a:lstStyle/>
          <a:p>
            <a:r>
              <a:rPr lang="cs-CZ" b="1" dirty="0"/>
              <a:t>KOEFICIENT VYUŽITÍ VÝROBNÍ KAPACITY</a:t>
            </a:r>
          </a:p>
        </p:txBody>
      </p:sp>
      <p:sp>
        <p:nvSpPr>
          <p:cNvPr id="3" name="Obdélník 2">
            <a:extLst>
              <a:ext uri="{FF2B5EF4-FFF2-40B4-BE49-F238E27FC236}">
                <a16:creationId xmlns:a16="http://schemas.microsoft.com/office/drawing/2014/main" id="{32AFE238-3DC9-4D4F-A041-BDA67C5D3D23}"/>
              </a:ext>
            </a:extLst>
          </p:cNvPr>
          <p:cNvSpPr/>
          <p:nvPr/>
        </p:nvSpPr>
        <p:spPr>
          <a:xfrm>
            <a:off x="411777" y="703189"/>
            <a:ext cx="6096000" cy="1477328"/>
          </a:xfrm>
          <a:prstGeom prst="rect">
            <a:avLst/>
          </a:prstGeom>
        </p:spPr>
        <p:txBody>
          <a:bodyPr>
            <a:spAutoFit/>
          </a:bodyPr>
          <a:lstStyle/>
          <a:p>
            <a:r>
              <a:rPr lang="cs-CZ" dirty="0"/>
              <a:t>Srovnáním skutečně dosažené hodnoty produkce k plánované hodnotě se vyjadřuje pomoci koeficientu celkového využití výrobní kapacity, kde </a:t>
            </a:r>
            <a:r>
              <a:rPr lang="cs-CZ" dirty="0" err="1"/>
              <a:t>kC</a:t>
            </a:r>
            <a:r>
              <a:rPr lang="cs-CZ" dirty="0"/>
              <a:t> …koeficient využití výrobní kapacity,</a:t>
            </a:r>
          </a:p>
          <a:p>
            <a:r>
              <a:rPr lang="cs-CZ" dirty="0" err="1"/>
              <a:t>QS</a:t>
            </a:r>
            <a:r>
              <a:rPr lang="cs-CZ" dirty="0"/>
              <a:t> … skutečně vykázána produkce (kapacita) za sledované období.</a:t>
            </a:r>
          </a:p>
        </p:txBody>
      </p:sp>
      <p:pic>
        <p:nvPicPr>
          <p:cNvPr id="5" name="Obrázek 4">
            <a:extLst>
              <a:ext uri="{FF2B5EF4-FFF2-40B4-BE49-F238E27FC236}">
                <a16:creationId xmlns:a16="http://schemas.microsoft.com/office/drawing/2014/main" id="{B15D1EB5-E724-4FC2-A183-D348F55A8A22}"/>
              </a:ext>
            </a:extLst>
          </p:cNvPr>
          <p:cNvPicPr>
            <a:picLocks noChangeAspect="1"/>
          </p:cNvPicPr>
          <p:nvPr/>
        </p:nvPicPr>
        <p:blipFill>
          <a:blip r:embed="rId3"/>
          <a:stretch>
            <a:fillRect/>
          </a:stretch>
        </p:blipFill>
        <p:spPr>
          <a:xfrm>
            <a:off x="7298816" y="1068746"/>
            <a:ext cx="1085714" cy="666667"/>
          </a:xfrm>
          <a:prstGeom prst="rect">
            <a:avLst/>
          </a:prstGeom>
        </p:spPr>
      </p:pic>
      <p:sp>
        <p:nvSpPr>
          <p:cNvPr id="7" name="Obdélník 6">
            <a:extLst>
              <a:ext uri="{FF2B5EF4-FFF2-40B4-BE49-F238E27FC236}">
                <a16:creationId xmlns:a16="http://schemas.microsoft.com/office/drawing/2014/main" id="{61657553-BEE2-4D55-BEA9-497DB35BF913}"/>
              </a:ext>
            </a:extLst>
          </p:cNvPr>
          <p:cNvSpPr/>
          <p:nvPr/>
        </p:nvSpPr>
        <p:spPr>
          <a:xfrm>
            <a:off x="411777" y="2626817"/>
            <a:ext cx="6302559" cy="1477328"/>
          </a:xfrm>
          <a:prstGeom prst="rect">
            <a:avLst/>
          </a:prstGeom>
        </p:spPr>
        <p:txBody>
          <a:bodyPr wrap="none">
            <a:spAutoFit/>
          </a:bodyPr>
          <a:lstStyle/>
          <a:p>
            <a:r>
              <a:rPr lang="cs-CZ" b="1" dirty="0"/>
              <a:t>Faktor výkonového využití, kde</a:t>
            </a:r>
          </a:p>
          <a:p>
            <a:r>
              <a:rPr lang="cs-CZ" dirty="0" err="1"/>
              <a:t>TPS</a:t>
            </a:r>
            <a:r>
              <a:rPr lang="cs-CZ" dirty="0"/>
              <a:t> …skutečně vykázaný produktivní časový fond,</a:t>
            </a:r>
          </a:p>
          <a:p>
            <a:r>
              <a:rPr lang="cs-CZ" dirty="0"/>
              <a:t>VS … skutečně dosažený výkon výrobního zařízení,</a:t>
            </a:r>
          </a:p>
          <a:p>
            <a:r>
              <a:rPr lang="cs-CZ" dirty="0" err="1"/>
              <a:t>kE</a:t>
            </a:r>
            <a:r>
              <a:rPr lang="cs-CZ" dirty="0"/>
              <a:t> … koeficient časového (extenzivního) využití výrobní kapacity,</a:t>
            </a:r>
          </a:p>
          <a:p>
            <a:r>
              <a:rPr lang="cs-CZ" dirty="0" err="1"/>
              <a:t>kI</a:t>
            </a:r>
            <a:r>
              <a:rPr lang="cs-CZ" dirty="0"/>
              <a:t> … koeficient výkonového (intenzivního) využití výrobní kapacity</a:t>
            </a:r>
          </a:p>
        </p:txBody>
      </p:sp>
      <p:pic>
        <p:nvPicPr>
          <p:cNvPr id="9" name="Obrázek 8">
            <a:extLst>
              <a:ext uri="{FF2B5EF4-FFF2-40B4-BE49-F238E27FC236}">
                <a16:creationId xmlns:a16="http://schemas.microsoft.com/office/drawing/2014/main" id="{160234E6-88D6-4896-8665-181BE251B712}"/>
              </a:ext>
            </a:extLst>
          </p:cNvPr>
          <p:cNvPicPr>
            <a:picLocks noChangeAspect="1"/>
          </p:cNvPicPr>
          <p:nvPr/>
        </p:nvPicPr>
        <p:blipFill>
          <a:blip r:embed="rId4"/>
          <a:stretch>
            <a:fillRect/>
          </a:stretch>
        </p:blipFill>
        <p:spPr>
          <a:xfrm>
            <a:off x="6519751" y="2991572"/>
            <a:ext cx="3790476" cy="809524"/>
          </a:xfrm>
          <a:prstGeom prst="rect">
            <a:avLst/>
          </a:prstGeom>
        </p:spPr>
      </p:pic>
    </p:spTree>
    <p:extLst>
      <p:ext uri="{BB962C8B-B14F-4D97-AF65-F5344CB8AC3E}">
        <p14:creationId xmlns:p14="http://schemas.microsoft.com/office/powerpoint/2010/main" val="223404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Obdélník 1">
            <a:extLst>
              <a:ext uri="{FF2B5EF4-FFF2-40B4-BE49-F238E27FC236}">
                <a16:creationId xmlns:a16="http://schemas.microsoft.com/office/drawing/2014/main" id="{CC27DF9F-2ED8-4D98-9AB4-254B79D21E7A}"/>
              </a:ext>
            </a:extLst>
          </p:cNvPr>
          <p:cNvSpPr/>
          <p:nvPr/>
        </p:nvSpPr>
        <p:spPr>
          <a:xfrm>
            <a:off x="251520" y="449337"/>
            <a:ext cx="3366819" cy="461665"/>
          </a:xfrm>
          <a:prstGeom prst="rect">
            <a:avLst/>
          </a:prstGeom>
        </p:spPr>
        <p:txBody>
          <a:bodyPr wrap="none">
            <a:spAutoFit/>
          </a:bodyPr>
          <a:lstStyle/>
          <a:p>
            <a:r>
              <a:rPr lang="cs-CZ" sz="2400" b="1" dirty="0"/>
              <a:t>Prodejní činnost podniku</a:t>
            </a:r>
          </a:p>
        </p:txBody>
      </p:sp>
      <p:sp>
        <p:nvSpPr>
          <p:cNvPr id="3" name="Obdélník 2">
            <a:extLst>
              <a:ext uri="{FF2B5EF4-FFF2-40B4-BE49-F238E27FC236}">
                <a16:creationId xmlns:a16="http://schemas.microsoft.com/office/drawing/2014/main" id="{BE3B637D-AFAD-4611-A815-24EB07590AB0}"/>
              </a:ext>
            </a:extLst>
          </p:cNvPr>
          <p:cNvSpPr/>
          <p:nvPr/>
        </p:nvSpPr>
        <p:spPr>
          <a:xfrm>
            <a:off x="439387" y="1164853"/>
            <a:ext cx="9583387" cy="1788310"/>
          </a:xfrm>
          <a:prstGeom prst="rect">
            <a:avLst/>
          </a:prstGeom>
        </p:spPr>
        <p:txBody>
          <a:bodyPr wrap="square">
            <a:spAutoFit/>
          </a:bodyPr>
          <a:lstStyle/>
          <a:p>
            <a:pPr marL="285750" indent="-285750">
              <a:lnSpc>
                <a:spcPct val="150000"/>
              </a:lnSpc>
              <a:spcAft>
                <a:spcPts val="600"/>
              </a:spcAft>
              <a:buFont typeface="Arial" panose="020B0604020202020204" pitchFamily="34" charset="0"/>
              <a:buChar char="•"/>
            </a:pPr>
            <a:r>
              <a:rPr lang="cs-CZ" dirty="0"/>
              <a:t>Odbyt je poslední, ovšem neméně důležitou základní funkcí podniku. Jeho úkolem je dovedení výrobku (služby) k zákazníkovi (spotřebiteli). Jedině tímto postupem mohou být naplněny cíle podnikání (jak primární cíl, tak sekundární cíle zájmových skupin).</a:t>
            </a:r>
          </a:p>
          <a:p>
            <a:pPr marL="285750" indent="-285750">
              <a:lnSpc>
                <a:spcPct val="150000"/>
              </a:lnSpc>
              <a:spcAft>
                <a:spcPts val="600"/>
              </a:spcAft>
              <a:buFont typeface="Arial" panose="020B0604020202020204" pitchFamily="34" charset="0"/>
              <a:buChar char="•"/>
            </a:pPr>
            <a:r>
              <a:rPr lang="pl-PL" dirty="0"/>
              <a:t>K tomu mu napomáhá marketing a logistika</a:t>
            </a:r>
            <a:endParaRPr lang="cs-CZ" dirty="0"/>
          </a:p>
        </p:txBody>
      </p:sp>
    </p:spTree>
    <p:extLst>
      <p:ext uri="{BB962C8B-B14F-4D97-AF65-F5344CB8AC3E}">
        <p14:creationId xmlns:p14="http://schemas.microsoft.com/office/powerpoint/2010/main" val="4197310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Obdélník 1">
            <a:extLst>
              <a:ext uri="{FF2B5EF4-FFF2-40B4-BE49-F238E27FC236}">
                <a16:creationId xmlns:a16="http://schemas.microsoft.com/office/drawing/2014/main" id="{25B3D671-74D8-4CD8-A4E7-4B6C785F4D90}"/>
              </a:ext>
            </a:extLst>
          </p:cNvPr>
          <p:cNvSpPr/>
          <p:nvPr/>
        </p:nvSpPr>
        <p:spPr>
          <a:xfrm>
            <a:off x="335446" y="449337"/>
            <a:ext cx="5006563" cy="369332"/>
          </a:xfrm>
          <a:prstGeom prst="rect">
            <a:avLst/>
          </a:prstGeom>
        </p:spPr>
        <p:txBody>
          <a:bodyPr wrap="none">
            <a:spAutoFit/>
          </a:bodyPr>
          <a:lstStyle/>
          <a:p>
            <a:r>
              <a:rPr lang="cs-CZ" b="1" dirty="0"/>
              <a:t>VEDLEJŠÍ PODNIKOVÉ PROCESY: Personální činnost</a:t>
            </a:r>
          </a:p>
        </p:txBody>
      </p:sp>
      <p:sp>
        <p:nvSpPr>
          <p:cNvPr id="3" name="Obdélník 2">
            <a:extLst>
              <a:ext uri="{FF2B5EF4-FFF2-40B4-BE49-F238E27FC236}">
                <a16:creationId xmlns:a16="http://schemas.microsoft.com/office/drawing/2014/main" id="{0D1FB907-9DA8-4DDF-9ABF-40537F07CDE9}"/>
              </a:ext>
            </a:extLst>
          </p:cNvPr>
          <p:cNvSpPr/>
          <p:nvPr/>
        </p:nvSpPr>
        <p:spPr>
          <a:xfrm>
            <a:off x="584029" y="957040"/>
            <a:ext cx="9923464" cy="5632311"/>
          </a:xfrm>
          <a:prstGeom prst="rect">
            <a:avLst/>
          </a:prstGeom>
        </p:spPr>
        <p:txBody>
          <a:bodyPr wrap="square">
            <a:spAutoFit/>
          </a:bodyPr>
          <a:lstStyle/>
          <a:p>
            <a:r>
              <a:rPr lang="cs-CZ" dirty="0"/>
              <a:t>Personální práce se odvíjí ze zásad obsažených v personální strategii podniku a je dále rozpracována do následujících základních činnosti:</a:t>
            </a:r>
          </a:p>
          <a:p>
            <a:pPr marL="285750" indent="-285750">
              <a:buFont typeface="Arial" panose="020B0604020202020204" pitchFamily="34" charset="0"/>
              <a:buChar char="•"/>
            </a:pPr>
            <a:r>
              <a:rPr lang="cs-CZ" dirty="0"/>
              <a:t>plánování (prognózování) potřeby pracovních sil založené na analýze pracovních míst,</a:t>
            </a:r>
          </a:p>
          <a:p>
            <a:pPr marL="285750" indent="-285750">
              <a:buFont typeface="Arial" panose="020B0604020202020204" pitchFamily="34" charset="0"/>
              <a:buChar char="•"/>
            </a:pPr>
            <a:r>
              <a:rPr lang="cs-CZ" dirty="0"/>
              <a:t>analýza vnitřních a vnějších zdrojů pracovních sil s přihlédnutím ke specifickým přednostem či záporům těchto zdrojů,</a:t>
            </a:r>
          </a:p>
          <a:p>
            <a:pPr marL="285750" indent="-285750">
              <a:buFont typeface="Arial" panose="020B0604020202020204" pitchFamily="34" charset="0"/>
              <a:buChar char="•"/>
            </a:pPr>
            <a:r>
              <a:rPr lang="cs-CZ" dirty="0"/>
              <a:t>získávání a výběr pracovníků potřebných pro plnění úkolů podnikatelského subjektu dle vnitropodnikových pravidel z řad uchazečů o práci,</a:t>
            </a:r>
          </a:p>
          <a:p>
            <a:pPr marL="285750" indent="-285750">
              <a:buFont typeface="Arial" panose="020B0604020202020204" pitchFamily="34" charset="0"/>
              <a:buChar char="•"/>
            </a:pPr>
            <a:r>
              <a:rPr lang="cs-CZ" dirty="0"/>
              <a:t>rozmisťování pracovníků jejich zařazením na pracovní místa v souladu s potřebami organizace a s cílem zajistit rovněž spokojenost nově zařazovaného pracovníka,</a:t>
            </a:r>
          </a:p>
          <a:p>
            <a:pPr marL="285750" indent="-285750">
              <a:buFont typeface="Arial" panose="020B0604020202020204" pitchFamily="34" charset="0"/>
              <a:buChar char="•"/>
            </a:pPr>
            <a:r>
              <a:rPr lang="cs-CZ" dirty="0"/>
              <a:t>vzdělávání pracovníků k dosažení jejich flexibility při uplatňování nových </a:t>
            </a:r>
            <a:r>
              <a:rPr lang="cs-CZ" dirty="0" err="1"/>
              <a:t>tech-nologií</a:t>
            </a:r>
            <a:r>
              <a:rPr lang="cs-CZ" dirty="0"/>
              <a:t> a pracovních postupů jako reakce na neustále se měnící požadavky trhu,</a:t>
            </a:r>
          </a:p>
          <a:p>
            <a:pPr marL="285750" indent="-285750">
              <a:buFont typeface="Arial" panose="020B0604020202020204" pitchFamily="34" charset="0"/>
              <a:buChar char="•"/>
            </a:pPr>
            <a:r>
              <a:rPr lang="cs-CZ" dirty="0"/>
              <a:t>hodnocení pracovníků </a:t>
            </a:r>
          </a:p>
          <a:p>
            <a:pPr marL="285750" indent="-285750">
              <a:buFont typeface="Arial" panose="020B0604020202020204" pitchFamily="34" charset="0"/>
              <a:buChar char="•"/>
            </a:pPr>
            <a:r>
              <a:rPr lang="cs-CZ" dirty="0"/>
              <a:t>vypracování systému odměňování a navržení nástrojů hmotné i nehmotné motivace pracovníků. </a:t>
            </a:r>
          </a:p>
          <a:p>
            <a:pPr marL="285750" indent="-285750">
              <a:buFont typeface="Arial" panose="020B0604020202020204" pitchFamily="34" charset="0"/>
              <a:buChar char="•"/>
            </a:pPr>
            <a:r>
              <a:rPr lang="cs-CZ" dirty="0"/>
              <a:t>iniciativní spoluúčast na přípravě programů v rámci bezpečnosti a ochrany zdraví pracovníků při práci, zajišťování zdravotní péče pracovníkům dle specifických podmínek jednotlivých pracovišť,</a:t>
            </a:r>
          </a:p>
          <a:p>
            <a:pPr marL="285750" indent="-285750">
              <a:buFont typeface="Arial" panose="020B0604020202020204" pitchFamily="34" charset="0"/>
              <a:buChar char="•"/>
            </a:pPr>
            <a:r>
              <a:rPr lang="cs-CZ" dirty="0"/>
              <a:t>aktivní spoluúčast na volnočasových aktivitách, organizace sportovních soutěží pro zaměstnance (ve spolupráci s odborovou organizací), podpora kulturního vyžití zaměstnanců včetně vhodných forem rekreace,</a:t>
            </a:r>
          </a:p>
          <a:p>
            <a:pPr marL="285750" indent="-285750">
              <a:buFont typeface="Arial" panose="020B0604020202020204" pitchFamily="34" charset="0"/>
              <a:buChar char="•"/>
            </a:pPr>
            <a:r>
              <a:rPr lang="cs-CZ" dirty="0"/>
              <a:t>spoluúčast na tvorbě a provozování personálního informačního systému, personální administrativě, rozborech a statistikách z oblasti personalistiky.</a:t>
            </a:r>
          </a:p>
        </p:txBody>
      </p:sp>
    </p:spTree>
    <p:extLst>
      <p:ext uri="{BB962C8B-B14F-4D97-AF65-F5344CB8AC3E}">
        <p14:creationId xmlns:p14="http://schemas.microsoft.com/office/powerpoint/2010/main" val="2968678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Obdélník 1">
            <a:extLst>
              <a:ext uri="{FF2B5EF4-FFF2-40B4-BE49-F238E27FC236}">
                <a16:creationId xmlns:a16="http://schemas.microsoft.com/office/drawing/2014/main" id="{8DA00D8C-3047-4B55-95BA-841EF36874C8}"/>
              </a:ext>
            </a:extLst>
          </p:cNvPr>
          <p:cNvSpPr/>
          <p:nvPr/>
        </p:nvSpPr>
        <p:spPr>
          <a:xfrm>
            <a:off x="463826" y="195486"/>
            <a:ext cx="4961871" cy="369332"/>
          </a:xfrm>
          <a:prstGeom prst="rect">
            <a:avLst/>
          </a:prstGeom>
        </p:spPr>
        <p:txBody>
          <a:bodyPr wrap="none">
            <a:spAutoFit/>
          </a:bodyPr>
          <a:lstStyle/>
          <a:p>
            <a:r>
              <a:rPr lang="cs-CZ" b="1" dirty="0"/>
              <a:t>VEDLEJŠÍ PODNIKOVÉ PROCESY: Investiční činnost </a:t>
            </a:r>
            <a:endParaRPr lang="cs-CZ" dirty="0"/>
          </a:p>
        </p:txBody>
      </p:sp>
      <p:sp>
        <p:nvSpPr>
          <p:cNvPr id="3" name="Obdélník 2">
            <a:extLst>
              <a:ext uri="{FF2B5EF4-FFF2-40B4-BE49-F238E27FC236}">
                <a16:creationId xmlns:a16="http://schemas.microsoft.com/office/drawing/2014/main" id="{07EFDFA0-AAE8-4EC3-AABD-2388C88C68A6}"/>
              </a:ext>
            </a:extLst>
          </p:cNvPr>
          <p:cNvSpPr/>
          <p:nvPr/>
        </p:nvSpPr>
        <p:spPr>
          <a:xfrm>
            <a:off x="593765" y="612845"/>
            <a:ext cx="9440883" cy="4708981"/>
          </a:xfrm>
          <a:prstGeom prst="rect">
            <a:avLst/>
          </a:prstGeom>
        </p:spPr>
        <p:txBody>
          <a:bodyPr wrap="square">
            <a:spAutoFit/>
          </a:bodyPr>
          <a:lstStyle/>
          <a:p>
            <a:pPr algn="just"/>
            <a:r>
              <a:rPr lang="cs-CZ" sz="2000" dirty="0"/>
              <a:t>Dle kritéria, zda je investice zaměřena na rozšíření výrobní kapacity nebo jde o prostou obnovu stávajících výrobních kapacit, se rozlišují:</a:t>
            </a:r>
          </a:p>
          <a:p>
            <a:pPr marL="342900" indent="-342900" algn="just">
              <a:buFont typeface="Arial" panose="020B0604020202020204" pitchFamily="34" charset="0"/>
              <a:buChar char="•"/>
            </a:pPr>
            <a:r>
              <a:rPr lang="cs-CZ" sz="2000" dirty="0"/>
              <a:t>Rozvojové investice (zvýšení výroby) – zavedení nové technologie výroby s cílem zvýšit výrobní kapacitu. V řadě případů je investiční činnost spojena se zavedením nového výrobku jako výsledku výzkumné a vývojové činnosti. Tato forma investic je charakterizována skokovým růstem tržeb.</a:t>
            </a:r>
          </a:p>
          <a:p>
            <a:pPr marL="342900" indent="-342900" algn="just">
              <a:buFont typeface="Arial" panose="020B0604020202020204" pitchFamily="34" charset="0"/>
              <a:buChar char="•"/>
            </a:pPr>
            <a:r>
              <a:rPr lang="cs-CZ" sz="2000" dirty="0"/>
              <a:t>Investice na obnovu výrobního zařízení – náhrada zastaralého výrobního zařízení moderním zařízením se zaměřením na stávající výrobkové portfolio. S náhradou výrobního zařízení je většinou spojeno snížení nákladů výroby, respektive zvýšení výkonu výrobního zařízení.</a:t>
            </a:r>
          </a:p>
          <a:p>
            <a:pPr marL="342900" indent="-342900" algn="just">
              <a:buFont typeface="Arial" panose="020B0604020202020204" pitchFamily="34" charset="0"/>
              <a:buChar char="•"/>
            </a:pPr>
            <a:r>
              <a:rPr lang="cs-CZ" sz="2000" dirty="0"/>
              <a:t>Ostatní investice (mandatorního charakteru) – do této skupiny investic se řadí investice, které nemají „ekonomický charakter“, ale jsou vyvolané potřebou zlepšit stav životního prostředí, vyhovět požadavkům bezpečnosti práce, hygienickým předpisům apod. Patří sem rovněž investice, jejichž cílem je zlepšit sociální zázemí zaměstnanců, např. výstavba nového parkoviště, závodní jídelny či šaten.</a:t>
            </a:r>
          </a:p>
        </p:txBody>
      </p:sp>
    </p:spTree>
    <p:extLst>
      <p:ext uri="{BB962C8B-B14F-4D97-AF65-F5344CB8AC3E}">
        <p14:creationId xmlns:p14="http://schemas.microsoft.com/office/powerpoint/2010/main" val="67923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Obdélník 1">
            <a:extLst>
              <a:ext uri="{FF2B5EF4-FFF2-40B4-BE49-F238E27FC236}">
                <a16:creationId xmlns:a16="http://schemas.microsoft.com/office/drawing/2014/main" id="{8DA00D8C-3047-4B55-95BA-841EF36874C8}"/>
              </a:ext>
            </a:extLst>
          </p:cNvPr>
          <p:cNvSpPr/>
          <p:nvPr/>
        </p:nvSpPr>
        <p:spPr>
          <a:xfrm>
            <a:off x="463826" y="195486"/>
            <a:ext cx="5233612" cy="369332"/>
          </a:xfrm>
          <a:prstGeom prst="rect">
            <a:avLst/>
          </a:prstGeom>
        </p:spPr>
        <p:txBody>
          <a:bodyPr wrap="none">
            <a:spAutoFit/>
          </a:bodyPr>
          <a:lstStyle/>
          <a:p>
            <a:r>
              <a:rPr lang="cs-CZ" b="1" dirty="0"/>
              <a:t>VEDLEJŠÍ PODNIKOVÉ PROCESY: Financování podniku</a:t>
            </a:r>
            <a:endParaRPr lang="cs-CZ" dirty="0"/>
          </a:p>
        </p:txBody>
      </p:sp>
      <p:sp>
        <p:nvSpPr>
          <p:cNvPr id="3" name="Obdélník 2">
            <a:extLst>
              <a:ext uri="{FF2B5EF4-FFF2-40B4-BE49-F238E27FC236}">
                <a16:creationId xmlns:a16="http://schemas.microsoft.com/office/drawing/2014/main" id="{B9A0F599-CEBE-4532-B7F6-BCDD05D9F819}"/>
              </a:ext>
            </a:extLst>
          </p:cNvPr>
          <p:cNvSpPr/>
          <p:nvPr/>
        </p:nvSpPr>
        <p:spPr>
          <a:xfrm>
            <a:off x="570015" y="1582341"/>
            <a:ext cx="9690265" cy="3788858"/>
          </a:xfrm>
          <a:prstGeom prst="rect">
            <a:avLst/>
          </a:prstGeom>
        </p:spPr>
        <p:txBody>
          <a:bodyPr wrap="square">
            <a:spAutoFit/>
          </a:bodyPr>
          <a:lstStyle/>
          <a:p>
            <a:pPr algn="just">
              <a:lnSpc>
                <a:spcPct val="150000"/>
              </a:lnSpc>
            </a:pPr>
            <a:r>
              <a:rPr lang="cs-CZ" dirty="0"/>
              <a:t>Úkoly financování podniku:</a:t>
            </a:r>
          </a:p>
          <a:p>
            <a:pPr marL="285750" indent="-285750" algn="just">
              <a:lnSpc>
                <a:spcPct val="150000"/>
              </a:lnSpc>
              <a:buFont typeface="Arial" panose="020B0604020202020204" pitchFamily="34" charset="0"/>
              <a:buChar char="•"/>
            </a:pPr>
            <a:r>
              <a:rPr lang="cs-CZ" dirty="0"/>
              <a:t>Získávat kapitál (peníze, fondy) pro běžné i mimořádné potřeby podniku, rozhodovat o jeho struktuře a jeho změnách (získat úvěr, vydávat akcie, restrukturalizovat zdroje s cílem optimalizace kapitálové struktury).</a:t>
            </a:r>
          </a:p>
          <a:p>
            <a:pPr marL="285750" indent="-285750" algn="just">
              <a:lnSpc>
                <a:spcPct val="150000"/>
              </a:lnSpc>
              <a:buFont typeface="Arial" panose="020B0604020202020204" pitchFamily="34" charset="0"/>
              <a:buChar char="•"/>
            </a:pPr>
            <a:r>
              <a:rPr lang="cs-CZ" dirty="0"/>
              <a:t>Rozhodovat o umístění kapitálu – zda nakoupit aktiva nebo financovat běžnou činnost podniku, zda vyvíjet nové výrobky a nové technologií, vracet vypůjčený kapitál investorům (bankám), rozhodovat co s volným kapitálem.</a:t>
            </a:r>
          </a:p>
          <a:p>
            <a:pPr marL="285750" indent="-285750" algn="just">
              <a:lnSpc>
                <a:spcPct val="150000"/>
              </a:lnSpc>
              <a:buFont typeface="Arial" panose="020B0604020202020204" pitchFamily="34" charset="0"/>
              <a:buChar char="•"/>
            </a:pPr>
            <a:r>
              <a:rPr lang="cs-CZ" dirty="0"/>
              <a:t>Navrhovat využití vytvořeného zisku (dividendová politika versus investiční činnost).</a:t>
            </a:r>
          </a:p>
          <a:p>
            <a:pPr marL="285750" indent="-285750" algn="just">
              <a:lnSpc>
                <a:spcPct val="150000"/>
              </a:lnSpc>
              <a:buFont typeface="Arial" panose="020B0604020202020204" pitchFamily="34" charset="0"/>
              <a:buChar char="•"/>
            </a:pPr>
            <a:r>
              <a:rPr lang="cs-CZ" dirty="0"/>
              <a:t>Prognózovat, plánovat, analyzovat hospodářskou činnost podniku</a:t>
            </a:r>
          </a:p>
        </p:txBody>
      </p:sp>
    </p:spTree>
    <p:extLst>
      <p:ext uri="{BB962C8B-B14F-4D97-AF65-F5344CB8AC3E}">
        <p14:creationId xmlns:p14="http://schemas.microsoft.com/office/powerpoint/2010/main" val="125157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Obdélník 1">
            <a:extLst>
              <a:ext uri="{FF2B5EF4-FFF2-40B4-BE49-F238E27FC236}">
                <a16:creationId xmlns:a16="http://schemas.microsoft.com/office/drawing/2014/main" id="{8DA00D8C-3047-4B55-95BA-841EF36874C8}"/>
              </a:ext>
            </a:extLst>
          </p:cNvPr>
          <p:cNvSpPr/>
          <p:nvPr/>
        </p:nvSpPr>
        <p:spPr>
          <a:xfrm>
            <a:off x="463826" y="195486"/>
            <a:ext cx="6621300" cy="369332"/>
          </a:xfrm>
          <a:prstGeom prst="rect">
            <a:avLst/>
          </a:prstGeom>
        </p:spPr>
        <p:txBody>
          <a:bodyPr wrap="none">
            <a:spAutoFit/>
          </a:bodyPr>
          <a:lstStyle/>
          <a:p>
            <a:r>
              <a:rPr lang="cs-CZ" b="1" dirty="0"/>
              <a:t>VEDLEJŠÍ PODNIKOVÉ PROCESY: Vědecko-technická činnost podniku</a:t>
            </a:r>
            <a:endParaRPr lang="cs-CZ" dirty="0"/>
          </a:p>
        </p:txBody>
      </p:sp>
      <p:sp>
        <p:nvSpPr>
          <p:cNvPr id="3" name="TextovéPole 2">
            <a:extLst>
              <a:ext uri="{FF2B5EF4-FFF2-40B4-BE49-F238E27FC236}">
                <a16:creationId xmlns:a16="http://schemas.microsoft.com/office/drawing/2014/main" id="{CB9DCF82-E2C4-411D-A581-CA387CD7C6FD}"/>
              </a:ext>
            </a:extLst>
          </p:cNvPr>
          <p:cNvSpPr txBox="1"/>
          <p:nvPr/>
        </p:nvSpPr>
        <p:spPr>
          <a:xfrm>
            <a:off x="463826" y="795647"/>
            <a:ext cx="6067603" cy="12958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cs-CZ" dirty="0"/>
              <a:t>Základní výzkum</a:t>
            </a:r>
          </a:p>
          <a:p>
            <a:pPr marL="285750" indent="-285750">
              <a:lnSpc>
                <a:spcPct val="150000"/>
              </a:lnSpc>
              <a:buFont typeface="Arial" panose="020B0604020202020204" pitchFamily="34" charset="0"/>
              <a:buChar char="•"/>
            </a:pPr>
            <a:r>
              <a:rPr lang="cs-CZ" dirty="0"/>
              <a:t>Aplikovaný výzkum</a:t>
            </a:r>
          </a:p>
          <a:p>
            <a:pPr marL="285750" indent="-285750">
              <a:lnSpc>
                <a:spcPct val="150000"/>
              </a:lnSpc>
              <a:buFont typeface="Arial" panose="020B0604020202020204" pitchFamily="34" charset="0"/>
              <a:buChar char="•"/>
            </a:pPr>
            <a:r>
              <a:rPr lang="cs-CZ" dirty="0"/>
              <a:t>Tvorba inovací</a:t>
            </a:r>
          </a:p>
        </p:txBody>
      </p:sp>
    </p:spTree>
    <p:extLst>
      <p:ext uri="{BB962C8B-B14F-4D97-AF65-F5344CB8AC3E}">
        <p14:creationId xmlns:p14="http://schemas.microsoft.com/office/powerpoint/2010/main" val="2414811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Obdélník 1">
            <a:extLst>
              <a:ext uri="{FF2B5EF4-FFF2-40B4-BE49-F238E27FC236}">
                <a16:creationId xmlns:a16="http://schemas.microsoft.com/office/drawing/2014/main" id="{8DA00D8C-3047-4B55-95BA-841EF36874C8}"/>
              </a:ext>
            </a:extLst>
          </p:cNvPr>
          <p:cNvSpPr/>
          <p:nvPr/>
        </p:nvSpPr>
        <p:spPr>
          <a:xfrm>
            <a:off x="463826" y="195486"/>
            <a:ext cx="3899465" cy="369332"/>
          </a:xfrm>
          <a:prstGeom prst="rect">
            <a:avLst/>
          </a:prstGeom>
        </p:spPr>
        <p:txBody>
          <a:bodyPr wrap="none">
            <a:spAutoFit/>
          </a:bodyPr>
          <a:lstStyle/>
          <a:p>
            <a:r>
              <a:rPr lang="cs-CZ" b="1" dirty="0"/>
              <a:t>VEDLEJŠÍ PODNIKOVÉ PROCESY: Správa</a:t>
            </a:r>
            <a:endParaRPr lang="cs-CZ" dirty="0"/>
          </a:p>
        </p:txBody>
      </p:sp>
      <p:sp>
        <p:nvSpPr>
          <p:cNvPr id="3" name="Obdélník 2">
            <a:extLst>
              <a:ext uri="{FF2B5EF4-FFF2-40B4-BE49-F238E27FC236}">
                <a16:creationId xmlns:a16="http://schemas.microsoft.com/office/drawing/2014/main" id="{EC1914D7-6B02-4A2C-B85E-11FFA776CA7D}"/>
              </a:ext>
            </a:extLst>
          </p:cNvPr>
          <p:cNvSpPr/>
          <p:nvPr/>
        </p:nvSpPr>
        <p:spPr>
          <a:xfrm>
            <a:off x="463826" y="1546439"/>
            <a:ext cx="11508500" cy="2071208"/>
          </a:xfrm>
          <a:prstGeom prst="rect">
            <a:avLst/>
          </a:prstGeom>
        </p:spPr>
        <p:txBody>
          <a:bodyPr wrap="square">
            <a:spAutoFit/>
          </a:bodyPr>
          <a:lstStyle/>
          <a:p>
            <a:pPr>
              <a:lnSpc>
                <a:spcPct val="150000"/>
              </a:lnSpc>
            </a:pPr>
            <a:r>
              <a:rPr lang="cs-CZ" sz="2200" dirty="0"/>
              <a:t>Vývoj administrativních činností je poznamenán dvěma tendencemi:</a:t>
            </a:r>
          </a:p>
          <a:p>
            <a:pPr marL="285750" indent="-285750">
              <a:lnSpc>
                <a:spcPct val="150000"/>
              </a:lnSpc>
              <a:buFont typeface="Arial" panose="020B0604020202020204" pitchFamily="34" charset="0"/>
              <a:buChar char="•"/>
            </a:pPr>
            <a:r>
              <a:rPr lang="cs-CZ" sz="2200" dirty="0"/>
              <a:t>snahou po zavedení řádu do koloběhu a uchovávání dokumentu. Tuto roli v podnikatelských jednotkách postupně na sebe přebírá systém řízení jakosti,</a:t>
            </a:r>
          </a:p>
          <a:p>
            <a:pPr marL="285750" indent="-285750">
              <a:lnSpc>
                <a:spcPct val="150000"/>
              </a:lnSpc>
              <a:buFont typeface="Arial" panose="020B0604020202020204" pitchFamily="34" charset="0"/>
              <a:buChar char="•"/>
            </a:pPr>
            <a:r>
              <a:rPr lang="cs-CZ" sz="2200" dirty="0"/>
              <a:t>transformací klasických papírových dokumentu na dokumenty v elektronické podobě.</a:t>
            </a:r>
          </a:p>
        </p:txBody>
      </p:sp>
    </p:spTree>
    <p:extLst>
      <p:ext uri="{BB962C8B-B14F-4D97-AF65-F5344CB8AC3E}">
        <p14:creationId xmlns:p14="http://schemas.microsoft.com/office/powerpoint/2010/main" val="409371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525178" y="514222"/>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1165203"/>
            <a:ext cx="4297080" cy="2283851"/>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algn="l"/>
            <a:endParaRPr lang="cs-CZ" sz="4000" b="1" dirty="0"/>
          </a:p>
          <a:p>
            <a:r>
              <a:rPr lang="cs-CZ" sz="4000" b="1" dirty="0"/>
              <a:t>Hlavní a vedlejší podnikové procesy</a:t>
            </a:r>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2" y="1966670"/>
            <a:ext cx="4806091" cy="4018494"/>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1" dirty="0">
                <a:solidFill>
                  <a:srgbClr val="002060"/>
                </a:solidFill>
                <a:cs typeface="Arial" panose="020B0604020202020204" pitchFamily="34" charset="0"/>
              </a:rPr>
              <a:t>Hlavní procesy v podniku – nákup, výroba a prodej</a:t>
            </a:r>
          </a:p>
          <a:p>
            <a:r>
              <a:rPr lang="cs-CZ" sz="2400" b="1" dirty="0">
                <a:solidFill>
                  <a:srgbClr val="002060"/>
                </a:solidFill>
                <a:cs typeface="Arial" panose="020B0604020202020204" pitchFamily="34" charset="0"/>
              </a:rPr>
              <a:t>Propočty potřeby nákupu, výroby a prodeje </a:t>
            </a:r>
          </a:p>
          <a:p>
            <a:r>
              <a:rPr lang="cs-CZ" sz="2400" b="1" dirty="0">
                <a:solidFill>
                  <a:srgbClr val="002060"/>
                </a:solidFill>
                <a:cs typeface="Arial" panose="020B0604020202020204" pitchFamily="34" charset="0"/>
              </a:rPr>
              <a:t>Identifikace vedlejších podnikových procesů (personální činnost, ekonomická činnost, finanční činnost, vědeckotechnická činnost, činnost v oblasti správy).</a:t>
            </a:r>
          </a:p>
        </p:txBody>
      </p:sp>
      <p:sp>
        <p:nvSpPr>
          <p:cNvPr id="3" name="TextovéPole 2"/>
          <p:cNvSpPr txBox="1"/>
          <p:nvPr/>
        </p:nvSpPr>
        <p:spPr>
          <a:xfrm>
            <a:off x="860612" y="3872753"/>
            <a:ext cx="3603812" cy="584775"/>
          </a:xfrm>
          <a:prstGeom prst="rect">
            <a:avLst/>
          </a:prstGeom>
          <a:noFill/>
        </p:spPr>
        <p:txBody>
          <a:bodyPr wrap="square" rtlCol="0">
            <a:spAutoFit/>
          </a:bodyPr>
          <a:lstStyle/>
          <a:p>
            <a:r>
              <a:rPr lang="cs-CZ" sz="3200" dirty="0">
                <a:solidFill>
                  <a:schemeClr val="bg1"/>
                </a:solidFill>
              </a:rPr>
              <a:t>Struktura přednášky</a:t>
            </a:r>
          </a:p>
        </p:txBody>
      </p:sp>
    </p:spTree>
    <p:extLst>
      <p:ext uri="{BB962C8B-B14F-4D97-AF65-F5344CB8AC3E}">
        <p14:creationId xmlns:p14="http://schemas.microsoft.com/office/powerpoint/2010/main" val="1628521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827234" y="576523"/>
            <a:ext cx="3071675"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2800" b="1" kern="0" dirty="0">
                <a:solidFill>
                  <a:srgbClr val="307871"/>
                </a:solidFill>
                <a:latin typeface="Times New Roman"/>
                <a:ea typeface="+mj-ea"/>
                <a:cs typeface="+mj-cs"/>
              </a:rPr>
              <a:t>Shrnutí přednášky</a:t>
            </a:r>
            <a:endParaRPr kumimoji="0" lang="en-GB" sz="28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117049" y="1793580"/>
            <a:ext cx="11855277" cy="4770537"/>
          </a:xfrm>
          <a:prstGeom prst="rect">
            <a:avLst/>
          </a:prstGeom>
          <a:solidFill>
            <a:schemeClr val="accent6">
              <a:lumMod val="40000"/>
              <a:lumOff val="60000"/>
            </a:schemeClr>
          </a:solidFill>
        </p:spPr>
        <p:txBody>
          <a:bodyPr wrap="square" rtlCol="0">
            <a:spAutoFit/>
          </a:bodyPr>
          <a:lstStyle/>
          <a:p>
            <a:pPr marL="285750" indent="-285750" algn="just">
              <a:buFont typeface="Arial" panose="020B0604020202020204" pitchFamily="34" charset="0"/>
              <a:buChar char="•"/>
            </a:pPr>
            <a:r>
              <a:rPr lang="cs-CZ" sz="1900" b="1" dirty="0">
                <a:solidFill>
                  <a:srgbClr val="002060"/>
                </a:solidFill>
                <a:cs typeface="Arial" panose="020B0604020202020204" pitchFamily="34" charset="0"/>
              </a:rPr>
              <a:t>Byly popsány tři hlavní procesy v podniku. (i) nákupní činnost podniku, která v sobě zahrnuje tvorbu plánu nákupu; (</a:t>
            </a:r>
            <a:r>
              <a:rPr lang="cs-CZ" sz="1900" b="1" dirty="0" err="1">
                <a:solidFill>
                  <a:srgbClr val="002060"/>
                </a:solidFill>
                <a:cs typeface="Arial" panose="020B0604020202020204" pitchFamily="34" charset="0"/>
              </a:rPr>
              <a:t>ii</a:t>
            </a:r>
            <a:r>
              <a:rPr lang="cs-CZ" sz="1900" b="1" dirty="0">
                <a:solidFill>
                  <a:srgbClr val="002060"/>
                </a:solidFill>
                <a:cs typeface="Arial" panose="020B0604020202020204" pitchFamily="34" charset="0"/>
              </a:rPr>
              <a:t>) výrobní činnost podniku (včetně podniků služeb), jejíž součástí je tvorby plánu výroby a propočty výrobních kapacit; (</a:t>
            </a:r>
            <a:r>
              <a:rPr lang="cs-CZ" sz="1900" b="1" dirty="0" err="1">
                <a:solidFill>
                  <a:srgbClr val="002060"/>
                </a:solidFill>
                <a:cs typeface="Arial" panose="020B0604020202020204" pitchFamily="34" charset="0"/>
              </a:rPr>
              <a:t>iii</a:t>
            </a:r>
            <a:r>
              <a:rPr lang="cs-CZ" sz="1900" b="1" dirty="0">
                <a:solidFill>
                  <a:srgbClr val="002060"/>
                </a:solidFill>
                <a:cs typeface="Arial" panose="020B0604020202020204" pitchFamily="34" charset="0"/>
              </a:rPr>
              <a:t>) prodejní činnost podniku, která v sobě skrývá i marketingové nástroje a je podpořena tvorbou plánu prodeje.</a:t>
            </a:r>
          </a:p>
          <a:p>
            <a:pPr marL="285750" indent="-285750" algn="just">
              <a:buFont typeface="Arial" panose="020B0604020202020204" pitchFamily="34" charset="0"/>
              <a:buChar char="•"/>
            </a:pPr>
            <a:r>
              <a:rPr lang="cs-CZ" sz="1900" b="1" dirty="0">
                <a:solidFill>
                  <a:srgbClr val="002060"/>
                </a:solidFill>
                <a:cs typeface="Arial" panose="020B0604020202020204" pitchFamily="34" charset="0"/>
              </a:rPr>
              <a:t>Nákupní proces se skládá z řady dílčích kroků, z nichž některé probíhají při kaž-dém nákupu, jiné jsou realizovány pouze v případě modifikovaného či prvního nákupu. Mezi aktivity nákupního oddělení patří také řízení zásob.</a:t>
            </a:r>
          </a:p>
          <a:p>
            <a:pPr marL="285750" indent="-285750" algn="just">
              <a:buFont typeface="Arial" panose="020B0604020202020204" pitchFamily="34" charset="0"/>
              <a:buChar char="•"/>
            </a:pPr>
            <a:r>
              <a:rPr lang="cs-CZ" sz="1900" b="1" dirty="0">
                <a:solidFill>
                  <a:srgbClr val="002060"/>
                </a:solidFill>
                <a:cs typeface="Arial" panose="020B0604020202020204" pitchFamily="34" charset="0"/>
              </a:rPr>
              <a:t>Výrobní proces chápeme jako přeměnu (transformaci) vstupů na výrobky. Samotný výrobní proces se skládá z řady dílčích procesů a operací, které v souhrnu prezentují použitou technologii výroby.</a:t>
            </a:r>
          </a:p>
          <a:p>
            <a:pPr marL="285750" indent="-285750" algn="just">
              <a:buFont typeface="Arial" panose="020B0604020202020204" pitchFamily="34" charset="0"/>
              <a:buChar char="•"/>
            </a:pPr>
            <a:r>
              <a:rPr lang="cs-CZ" sz="1900" b="1" dirty="0">
                <a:solidFill>
                  <a:srgbClr val="002060"/>
                </a:solidFill>
                <a:cs typeface="Arial" panose="020B0604020202020204" pitchFamily="34" charset="0"/>
              </a:rPr>
              <a:t>K tomu, aby podnik mohl vytvářet výnosy, tj. aby se výrobek (služba) dostal k zákazníkovi, musí podnik provádět odbytové činnosti. Aktivity vedoucí k uskutečnění prodeje bývají obvykle obsaženy v obchodním plánu podniku</a:t>
            </a:r>
          </a:p>
          <a:p>
            <a:pPr marL="285750" indent="-285750" algn="just">
              <a:buFont typeface="Arial" panose="020B0604020202020204" pitchFamily="34" charset="0"/>
              <a:buChar char="•"/>
            </a:pPr>
            <a:r>
              <a:rPr lang="cs-CZ" sz="1900" b="1" dirty="0">
                <a:solidFill>
                  <a:srgbClr val="002060"/>
                </a:solidFill>
                <a:cs typeface="Arial" panose="020B0604020202020204" pitchFamily="34" charset="0"/>
              </a:rPr>
              <a:t>Vedlejší funkce podniku v sobě zahrnují především personální činnost, která v sobě zahrnuje všechny činnosti související s řízením lidských zdrojů. Rozvoj podniku je vázán na investiční činnost, která zabezpečuje optimální vynakládání finančních prostředků do podnikových aktiv. Neméně závažnou je vědeckotechnická činnost, která podporuje inovační potenciál každého podniku. Činnosti v oblasti správy v sobě zahrnují nejen administrativní činnost, ale také „správu“ podniku jako celku. Nelze zapomínat, že jednotlivé činnosti podniku jsou podmíněny dostupnými finančními zdroji. Řízení finančních toků je potom ovlivněno faktorem času a rizikem.</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304444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Obdélník 1"/>
          <p:cNvSpPr/>
          <p:nvPr/>
        </p:nvSpPr>
        <p:spPr>
          <a:xfrm>
            <a:off x="518069" y="333857"/>
            <a:ext cx="9435227" cy="461665"/>
          </a:xfrm>
          <a:prstGeom prst="rect">
            <a:avLst/>
          </a:prstGeom>
        </p:spPr>
        <p:txBody>
          <a:bodyPr wrap="square">
            <a:spAutoFit/>
          </a:bodyPr>
          <a:lstStyle/>
          <a:p>
            <a:r>
              <a:rPr lang="cs-CZ" sz="2400" b="1" dirty="0"/>
              <a:t>Nákupní procesy v podniku </a:t>
            </a:r>
          </a:p>
        </p:txBody>
      </p:sp>
      <p:sp>
        <p:nvSpPr>
          <p:cNvPr id="7" name="Obdélník 6">
            <a:extLst>
              <a:ext uri="{FF2B5EF4-FFF2-40B4-BE49-F238E27FC236}">
                <a16:creationId xmlns:a16="http://schemas.microsoft.com/office/drawing/2014/main" id="{A07AF84F-D174-4691-BD52-7E4FFAB8FD46}"/>
              </a:ext>
            </a:extLst>
          </p:cNvPr>
          <p:cNvSpPr/>
          <p:nvPr/>
        </p:nvSpPr>
        <p:spPr>
          <a:xfrm>
            <a:off x="672935" y="1402080"/>
            <a:ext cx="3435927" cy="3970318"/>
          </a:xfrm>
          <a:prstGeom prst="rect">
            <a:avLst/>
          </a:prstGeom>
        </p:spPr>
        <p:txBody>
          <a:bodyPr wrap="square">
            <a:spAutoFit/>
          </a:bodyPr>
          <a:lstStyle/>
          <a:p>
            <a:r>
              <a:rPr lang="cs-CZ" dirty="0"/>
              <a:t>Nákupní proces můžeme rozdělit do několika fází:</a:t>
            </a:r>
          </a:p>
          <a:p>
            <a:pPr marL="285750" indent="-285750">
              <a:buFont typeface="Arial" panose="020B0604020202020204" pitchFamily="34" charset="0"/>
              <a:buChar char="•"/>
            </a:pPr>
            <a:r>
              <a:rPr lang="cs-CZ" dirty="0"/>
              <a:t> iniciace nákupu,</a:t>
            </a:r>
          </a:p>
          <a:p>
            <a:pPr marL="285750" indent="-285750">
              <a:buFont typeface="Arial" panose="020B0604020202020204" pitchFamily="34" charset="0"/>
              <a:buChar char="•"/>
            </a:pPr>
            <a:r>
              <a:rPr lang="cs-CZ" dirty="0"/>
              <a:t>specifikace požadavků (nezbytnost, charakter, rozsah),</a:t>
            </a:r>
          </a:p>
          <a:p>
            <a:pPr marL="285750" indent="-285750">
              <a:buFont typeface="Arial" panose="020B0604020202020204" pitchFamily="34" charset="0"/>
              <a:buChar char="•"/>
            </a:pPr>
            <a:r>
              <a:rPr lang="cs-CZ" dirty="0"/>
              <a:t>analýza trhu možných dodavatelů,</a:t>
            </a:r>
          </a:p>
          <a:p>
            <a:pPr marL="285750" indent="-285750">
              <a:buFont typeface="Arial" panose="020B0604020202020204" pitchFamily="34" charset="0"/>
              <a:buChar char="•"/>
            </a:pPr>
            <a:r>
              <a:rPr lang="cs-CZ" dirty="0"/>
              <a:t>výběr vhodného dodavatele,</a:t>
            </a:r>
          </a:p>
          <a:p>
            <a:pPr marL="285750" indent="-285750">
              <a:buFont typeface="Arial" panose="020B0604020202020204" pitchFamily="34" charset="0"/>
              <a:buChar char="•"/>
            </a:pPr>
            <a:r>
              <a:rPr lang="cs-CZ" dirty="0"/>
              <a:t>formulace objednávky,</a:t>
            </a:r>
          </a:p>
          <a:p>
            <a:pPr marL="285750" indent="-285750">
              <a:buFont typeface="Arial" panose="020B0604020202020204" pitchFamily="34" charset="0"/>
              <a:buChar char="•"/>
            </a:pPr>
            <a:r>
              <a:rPr lang="cs-CZ" dirty="0"/>
              <a:t>specifikace logistických aktivit spojených se vstupem dodávky do podniku,</a:t>
            </a:r>
          </a:p>
          <a:p>
            <a:pPr marL="285750" indent="-285750">
              <a:buFont typeface="Arial" panose="020B0604020202020204" pitchFamily="34" charset="0"/>
              <a:buChar char="•"/>
            </a:pPr>
            <a:r>
              <a:rPr lang="cs-CZ" dirty="0"/>
              <a:t> úhrada dodávky,</a:t>
            </a:r>
          </a:p>
          <a:p>
            <a:pPr marL="285750" indent="-285750">
              <a:buFont typeface="Arial" panose="020B0604020202020204" pitchFamily="34" charset="0"/>
              <a:buChar char="•"/>
            </a:pPr>
            <a:r>
              <a:rPr lang="cs-CZ" dirty="0"/>
              <a:t>hodnocení výkonu dodavatele.</a:t>
            </a:r>
          </a:p>
        </p:txBody>
      </p:sp>
      <p:pic>
        <p:nvPicPr>
          <p:cNvPr id="8" name="Obrázek 7">
            <a:extLst>
              <a:ext uri="{FF2B5EF4-FFF2-40B4-BE49-F238E27FC236}">
                <a16:creationId xmlns:a16="http://schemas.microsoft.com/office/drawing/2014/main" id="{572AED67-C040-4908-804A-0E97C919D614}"/>
              </a:ext>
            </a:extLst>
          </p:cNvPr>
          <p:cNvPicPr>
            <a:picLocks noChangeAspect="1"/>
          </p:cNvPicPr>
          <p:nvPr/>
        </p:nvPicPr>
        <p:blipFill rotWithShape="1">
          <a:blip r:embed="rId3"/>
          <a:srcRect l="2109" r="1836"/>
          <a:stretch/>
        </p:blipFill>
        <p:spPr>
          <a:xfrm>
            <a:off x="4392140" y="1716995"/>
            <a:ext cx="7580186" cy="3424009"/>
          </a:xfrm>
          <a:prstGeom prst="rect">
            <a:avLst/>
          </a:prstGeom>
        </p:spPr>
      </p:pic>
    </p:spTree>
    <p:extLst>
      <p:ext uri="{BB962C8B-B14F-4D97-AF65-F5344CB8AC3E}">
        <p14:creationId xmlns:p14="http://schemas.microsoft.com/office/powerpoint/2010/main" val="1222144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Obdélník 1">
            <a:extLst>
              <a:ext uri="{FF2B5EF4-FFF2-40B4-BE49-F238E27FC236}">
                <a16:creationId xmlns:a16="http://schemas.microsoft.com/office/drawing/2014/main" id="{9080A51D-02EC-48E4-A73E-B499E576CDF2}"/>
              </a:ext>
            </a:extLst>
          </p:cNvPr>
          <p:cNvSpPr/>
          <p:nvPr/>
        </p:nvSpPr>
        <p:spPr>
          <a:xfrm>
            <a:off x="517311" y="195486"/>
            <a:ext cx="4313297" cy="369332"/>
          </a:xfrm>
          <a:prstGeom prst="rect">
            <a:avLst/>
          </a:prstGeom>
        </p:spPr>
        <p:txBody>
          <a:bodyPr wrap="none">
            <a:spAutoFit/>
          </a:bodyPr>
          <a:lstStyle/>
          <a:p>
            <a:r>
              <a:rPr lang="cs-CZ" b="1" dirty="0"/>
              <a:t>Nákupní procesy v podniku : ŘÍZENÍ ZÁSOB </a:t>
            </a:r>
          </a:p>
        </p:txBody>
      </p:sp>
      <p:pic>
        <p:nvPicPr>
          <p:cNvPr id="5" name="Obrázek 4">
            <a:extLst>
              <a:ext uri="{FF2B5EF4-FFF2-40B4-BE49-F238E27FC236}">
                <a16:creationId xmlns:a16="http://schemas.microsoft.com/office/drawing/2014/main" id="{54BB8AFA-EA53-4F54-B54E-0D1A78D07DFE}"/>
              </a:ext>
            </a:extLst>
          </p:cNvPr>
          <p:cNvPicPr>
            <a:picLocks noChangeAspect="1"/>
          </p:cNvPicPr>
          <p:nvPr/>
        </p:nvPicPr>
        <p:blipFill>
          <a:blip r:embed="rId3"/>
          <a:stretch>
            <a:fillRect/>
          </a:stretch>
        </p:blipFill>
        <p:spPr>
          <a:xfrm>
            <a:off x="5707474" y="1864426"/>
            <a:ext cx="6484526" cy="3679625"/>
          </a:xfrm>
          <a:prstGeom prst="rect">
            <a:avLst/>
          </a:prstGeom>
        </p:spPr>
      </p:pic>
      <p:sp>
        <p:nvSpPr>
          <p:cNvPr id="7" name="Obdélník 6">
            <a:extLst>
              <a:ext uri="{FF2B5EF4-FFF2-40B4-BE49-F238E27FC236}">
                <a16:creationId xmlns:a16="http://schemas.microsoft.com/office/drawing/2014/main" id="{0BCCB5B3-9EDC-4A6D-81FD-97A864AA91CA}"/>
              </a:ext>
            </a:extLst>
          </p:cNvPr>
          <p:cNvSpPr/>
          <p:nvPr/>
        </p:nvSpPr>
        <p:spPr>
          <a:xfrm>
            <a:off x="251520" y="1027164"/>
            <a:ext cx="6096000" cy="5632311"/>
          </a:xfrm>
          <a:prstGeom prst="rect">
            <a:avLst/>
          </a:prstGeom>
        </p:spPr>
        <p:txBody>
          <a:bodyPr>
            <a:spAutoFit/>
          </a:bodyPr>
          <a:lstStyle/>
          <a:p>
            <a:r>
              <a:rPr lang="cs-CZ" dirty="0"/>
              <a:t>Druhy zásob:</a:t>
            </a:r>
          </a:p>
          <a:p>
            <a:pPr marL="285750" indent="-285750" algn="just">
              <a:buFont typeface="Arial" panose="020B0604020202020204" pitchFamily="34" charset="0"/>
              <a:buChar char="•"/>
            </a:pPr>
            <a:r>
              <a:rPr lang="cs-CZ" b="1" dirty="0"/>
              <a:t>běžná zásoba </a:t>
            </a:r>
            <a:r>
              <a:rPr lang="cs-CZ" dirty="0"/>
              <a:t>– slouží k zajištění předpokládané spotřeby v období mezi dvěma dodávkami, její výše se mění od maximálního stavu v den dodávky k minimálnímu stavu těsně před dodávkou</a:t>
            </a:r>
          </a:p>
          <a:p>
            <a:pPr marL="285750" indent="-285750" algn="just">
              <a:buFont typeface="Arial" panose="020B0604020202020204" pitchFamily="34" charset="0"/>
              <a:buChar char="•"/>
            </a:pPr>
            <a:r>
              <a:rPr lang="cs-CZ" b="1" dirty="0"/>
              <a:t>pojistná zásoba </a:t>
            </a:r>
            <a:r>
              <a:rPr lang="cs-CZ" dirty="0"/>
              <a:t>(</a:t>
            </a:r>
            <a:r>
              <a:rPr lang="cs-CZ" dirty="0" err="1"/>
              <a:t>Zp</a:t>
            </a:r>
            <a:r>
              <a:rPr lang="cs-CZ" dirty="0"/>
              <a:t>) – slouží k pokrytí případných odchylek v dodávkách (velikost a interval dodávek) nebo ve spotřebě</a:t>
            </a:r>
          </a:p>
          <a:p>
            <a:pPr marL="285750" indent="-285750" algn="just">
              <a:buFont typeface="Arial" panose="020B0604020202020204" pitchFamily="34" charset="0"/>
              <a:buChar char="•"/>
            </a:pPr>
            <a:r>
              <a:rPr lang="cs-CZ" b="1" dirty="0"/>
              <a:t>technická (technologická) zásoba </a:t>
            </a:r>
            <a:r>
              <a:rPr lang="cs-CZ" b="1" dirty="0" err="1"/>
              <a:t>Zt</a:t>
            </a:r>
            <a:r>
              <a:rPr lang="cs-CZ" b="1" dirty="0"/>
              <a:t> </a:t>
            </a:r>
            <a:r>
              <a:rPr lang="cs-CZ" dirty="0"/>
              <a:t>– vytváří se tam, kde je třeba materiál před výdejem do spotřeby upravit (třídit, sušit, chladit apod.), její výše vyplývá z technických parametrů technologického procesu.</a:t>
            </a:r>
          </a:p>
          <a:p>
            <a:pPr marL="285750" indent="-285750" algn="just">
              <a:buFont typeface="Arial" panose="020B0604020202020204" pitchFamily="34" charset="0"/>
              <a:buChar char="•"/>
            </a:pPr>
            <a:r>
              <a:rPr lang="cs-CZ" b="1" dirty="0"/>
              <a:t>sezónní (příležitostná) zásoba </a:t>
            </a:r>
            <a:r>
              <a:rPr lang="cs-CZ" dirty="0"/>
              <a:t>– vyrovnává předpokládané výkyvy v dodávkách (např. sezonní dostupnost zemědělských produktů) nebo ve spotřebě.</a:t>
            </a:r>
          </a:p>
          <a:p>
            <a:pPr marL="285750" indent="-285750" algn="just">
              <a:buFont typeface="Arial" panose="020B0604020202020204" pitchFamily="34" charset="0"/>
              <a:buChar char="•"/>
            </a:pPr>
            <a:r>
              <a:rPr lang="cs-CZ" b="1" dirty="0"/>
              <a:t>spekulativní zásoba </a:t>
            </a:r>
            <a:r>
              <a:rPr lang="cs-CZ" dirty="0"/>
              <a:t>– vytváří se za účelem dosažení mimořádného zisku vhodným nákupem, její držba je značně riziková.</a:t>
            </a:r>
          </a:p>
          <a:p>
            <a:pPr marL="285750" indent="-285750" algn="just">
              <a:buFont typeface="Arial" panose="020B0604020202020204" pitchFamily="34" charset="0"/>
              <a:buChar char="•"/>
            </a:pPr>
            <a:r>
              <a:rPr lang="cs-CZ" b="1" dirty="0"/>
              <a:t>havarijní zásoba </a:t>
            </a:r>
            <a:r>
              <a:rPr lang="cs-CZ" dirty="0"/>
              <a:t>– zajišťuje přežití podniku při nepředvídaných událostech (kalamity, stávky, havárie).</a:t>
            </a:r>
          </a:p>
          <a:p>
            <a:pPr marL="285750" indent="-285750" algn="just">
              <a:buFont typeface="Arial" panose="020B0604020202020204" pitchFamily="34" charset="0"/>
              <a:buChar char="•"/>
            </a:pPr>
            <a:endParaRPr lang="cs-CZ" dirty="0"/>
          </a:p>
        </p:txBody>
      </p:sp>
    </p:spTree>
    <p:extLst>
      <p:ext uri="{BB962C8B-B14F-4D97-AF65-F5344CB8AC3E}">
        <p14:creationId xmlns:p14="http://schemas.microsoft.com/office/powerpoint/2010/main" val="343052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TextovéPole 1">
            <a:extLst>
              <a:ext uri="{FF2B5EF4-FFF2-40B4-BE49-F238E27FC236}">
                <a16:creationId xmlns:a16="http://schemas.microsoft.com/office/drawing/2014/main" id="{AEA95F31-DFB3-45BB-9626-83E0D159847A}"/>
              </a:ext>
            </a:extLst>
          </p:cNvPr>
          <p:cNvSpPr txBox="1"/>
          <p:nvPr/>
        </p:nvSpPr>
        <p:spPr>
          <a:xfrm>
            <a:off x="451262" y="274187"/>
            <a:ext cx="7422078" cy="369332"/>
          </a:xfrm>
          <a:prstGeom prst="rect">
            <a:avLst/>
          </a:prstGeom>
          <a:noFill/>
        </p:spPr>
        <p:txBody>
          <a:bodyPr wrap="square" rtlCol="0">
            <a:spAutoFit/>
          </a:bodyPr>
          <a:lstStyle/>
          <a:p>
            <a:r>
              <a:rPr lang="cs-CZ" b="1" dirty="0"/>
              <a:t>Propočty k zásobám</a:t>
            </a:r>
          </a:p>
        </p:txBody>
      </p:sp>
      <p:sp>
        <p:nvSpPr>
          <p:cNvPr id="5" name="Obdélník 4">
            <a:extLst>
              <a:ext uri="{FF2B5EF4-FFF2-40B4-BE49-F238E27FC236}">
                <a16:creationId xmlns:a16="http://schemas.microsoft.com/office/drawing/2014/main" id="{D6C65845-5975-4A69-B042-9AA9304E1C18}"/>
              </a:ext>
            </a:extLst>
          </p:cNvPr>
          <p:cNvSpPr/>
          <p:nvPr/>
        </p:nvSpPr>
        <p:spPr>
          <a:xfrm>
            <a:off x="451261" y="696973"/>
            <a:ext cx="9690265" cy="369332"/>
          </a:xfrm>
          <a:prstGeom prst="rect">
            <a:avLst/>
          </a:prstGeom>
        </p:spPr>
        <p:txBody>
          <a:bodyPr wrap="square">
            <a:spAutoFit/>
          </a:bodyPr>
          <a:lstStyle/>
          <a:p>
            <a:pPr marL="285750" indent="-285750">
              <a:buFont typeface="Arial" panose="020B0604020202020204" pitchFamily="34" charset="0"/>
              <a:buChar char="•"/>
            </a:pPr>
            <a:r>
              <a:rPr lang="cs-CZ" b="1" dirty="0"/>
              <a:t>průměrná běžná zásoba </a:t>
            </a:r>
            <a:r>
              <a:rPr lang="cs-CZ" dirty="0" err="1"/>
              <a:t>Zb</a:t>
            </a:r>
            <a:r>
              <a:rPr lang="cs-CZ" dirty="0"/>
              <a:t>, kde D je velikost dodávky v naturálních jednotkách </a:t>
            </a:r>
          </a:p>
        </p:txBody>
      </p:sp>
      <p:pic>
        <p:nvPicPr>
          <p:cNvPr id="7" name="Obrázek 6">
            <a:extLst>
              <a:ext uri="{FF2B5EF4-FFF2-40B4-BE49-F238E27FC236}">
                <a16:creationId xmlns:a16="http://schemas.microsoft.com/office/drawing/2014/main" id="{D6EC9C6C-B2D5-494A-B7E4-10089663C2A5}"/>
              </a:ext>
            </a:extLst>
          </p:cNvPr>
          <p:cNvPicPr>
            <a:picLocks noChangeAspect="1"/>
          </p:cNvPicPr>
          <p:nvPr/>
        </p:nvPicPr>
        <p:blipFill>
          <a:blip r:embed="rId3"/>
          <a:stretch>
            <a:fillRect/>
          </a:stretch>
        </p:blipFill>
        <p:spPr>
          <a:xfrm>
            <a:off x="5046403" y="1186609"/>
            <a:ext cx="1133333" cy="685714"/>
          </a:xfrm>
          <a:prstGeom prst="rect">
            <a:avLst/>
          </a:prstGeom>
        </p:spPr>
      </p:pic>
      <p:sp>
        <p:nvSpPr>
          <p:cNvPr id="8" name="Obdélník 7">
            <a:extLst>
              <a:ext uri="{FF2B5EF4-FFF2-40B4-BE49-F238E27FC236}">
                <a16:creationId xmlns:a16="http://schemas.microsoft.com/office/drawing/2014/main" id="{8EF0195F-A70D-4CF8-AD76-8F814C874444}"/>
              </a:ext>
            </a:extLst>
          </p:cNvPr>
          <p:cNvSpPr/>
          <p:nvPr/>
        </p:nvSpPr>
        <p:spPr>
          <a:xfrm>
            <a:off x="451262" y="1872323"/>
            <a:ext cx="5358903" cy="369332"/>
          </a:xfrm>
          <a:prstGeom prst="rect">
            <a:avLst/>
          </a:prstGeom>
        </p:spPr>
        <p:txBody>
          <a:bodyPr wrap="none">
            <a:spAutoFit/>
          </a:bodyPr>
          <a:lstStyle/>
          <a:p>
            <a:pPr marL="285750" indent="-285750">
              <a:buFont typeface="Arial" panose="020B0604020202020204" pitchFamily="34" charset="0"/>
              <a:buChar char="•"/>
            </a:pPr>
            <a:r>
              <a:rPr lang="cs-CZ" dirty="0"/>
              <a:t>celkové náklady na objednávání a doplňování skladu</a:t>
            </a:r>
          </a:p>
        </p:txBody>
      </p:sp>
      <p:pic>
        <p:nvPicPr>
          <p:cNvPr id="9" name="Obrázek 8">
            <a:extLst>
              <a:ext uri="{FF2B5EF4-FFF2-40B4-BE49-F238E27FC236}">
                <a16:creationId xmlns:a16="http://schemas.microsoft.com/office/drawing/2014/main" id="{D6AE38F8-7159-45DC-9677-20632AD5528B}"/>
              </a:ext>
            </a:extLst>
          </p:cNvPr>
          <p:cNvPicPr>
            <a:picLocks noChangeAspect="1"/>
          </p:cNvPicPr>
          <p:nvPr/>
        </p:nvPicPr>
        <p:blipFill>
          <a:blip r:embed="rId4"/>
          <a:stretch>
            <a:fillRect/>
          </a:stretch>
        </p:blipFill>
        <p:spPr>
          <a:xfrm>
            <a:off x="2908308" y="2764169"/>
            <a:ext cx="5409524" cy="2828571"/>
          </a:xfrm>
          <a:prstGeom prst="rect">
            <a:avLst/>
          </a:prstGeom>
        </p:spPr>
      </p:pic>
    </p:spTree>
    <p:extLst>
      <p:ext uri="{BB962C8B-B14F-4D97-AF65-F5344CB8AC3E}">
        <p14:creationId xmlns:p14="http://schemas.microsoft.com/office/powerpoint/2010/main" val="367936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TextovéPole 1">
            <a:extLst>
              <a:ext uri="{FF2B5EF4-FFF2-40B4-BE49-F238E27FC236}">
                <a16:creationId xmlns:a16="http://schemas.microsoft.com/office/drawing/2014/main" id="{AEA95F31-DFB3-45BB-9626-83E0D159847A}"/>
              </a:ext>
            </a:extLst>
          </p:cNvPr>
          <p:cNvSpPr txBox="1"/>
          <p:nvPr/>
        </p:nvSpPr>
        <p:spPr>
          <a:xfrm>
            <a:off x="451262" y="274187"/>
            <a:ext cx="7422078" cy="369332"/>
          </a:xfrm>
          <a:prstGeom prst="rect">
            <a:avLst/>
          </a:prstGeom>
          <a:noFill/>
        </p:spPr>
        <p:txBody>
          <a:bodyPr wrap="square" rtlCol="0">
            <a:spAutoFit/>
          </a:bodyPr>
          <a:lstStyle/>
          <a:p>
            <a:r>
              <a:rPr lang="cs-CZ" b="1" dirty="0"/>
              <a:t>Propočty k zásobám 2</a:t>
            </a:r>
          </a:p>
        </p:txBody>
      </p:sp>
      <p:sp>
        <p:nvSpPr>
          <p:cNvPr id="5" name="Obdélník 4">
            <a:extLst>
              <a:ext uri="{FF2B5EF4-FFF2-40B4-BE49-F238E27FC236}">
                <a16:creationId xmlns:a16="http://schemas.microsoft.com/office/drawing/2014/main" id="{D6C65845-5975-4A69-B042-9AA9304E1C18}"/>
              </a:ext>
            </a:extLst>
          </p:cNvPr>
          <p:cNvSpPr/>
          <p:nvPr/>
        </p:nvSpPr>
        <p:spPr>
          <a:xfrm>
            <a:off x="451261" y="696973"/>
            <a:ext cx="9690265" cy="369332"/>
          </a:xfrm>
          <a:prstGeom prst="rect">
            <a:avLst/>
          </a:prstGeom>
        </p:spPr>
        <p:txBody>
          <a:bodyPr wrap="square">
            <a:spAutoFit/>
          </a:bodyPr>
          <a:lstStyle/>
          <a:p>
            <a:pPr marL="285750" indent="-285750">
              <a:buFont typeface="Arial" panose="020B0604020202020204" pitchFamily="34" charset="0"/>
              <a:buChar char="•"/>
            </a:pPr>
            <a:r>
              <a:rPr lang="cs-CZ" b="1" dirty="0"/>
              <a:t>optimální velikost dodávky</a:t>
            </a:r>
            <a:endParaRPr lang="cs-CZ" dirty="0"/>
          </a:p>
        </p:txBody>
      </p:sp>
      <p:sp>
        <p:nvSpPr>
          <p:cNvPr id="8" name="Obdélník 7">
            <a:extLst>
              <a:ext uri="{FF2B5EF4-FFF2-40B4-BE49-F238E27FC236}">
                <a16:creationId xmlns:a16="http://schemas.microsoft.com/office/drawing/2014/main" id="{8EF0195F-A70D-4CF8-AD76-8F814C874444}"/>
              </a:ext>
            </a:extLst>
          </p:cNvPr>
          <p:cNvSpPr/>
          <p:nvPr/>
        </p:nvSpPr>
        <p:spPr>
          <a:xfrm>
            <a:off x="451262" y="1872323"/>
            <a:ext cx="8670194" cy="369332"/>
          </a:xfrm>
          <a:prstGeom prst="rect">
            <a:avLst/>
          </a:prstGeom>
        </p:spPr>
        <p:txBody>
          <a:bodyPr wrap="none">
            <a:spAutoFit/>
          </a:bodyPr>
          <a:lstStyle/>
          <a:p>
            <a:pPr marL="285750" indent="-285750">
              <a:buFont typeface="Arial" panose="020B0604020202020204" pitchFamily="34" charset="0"/>
              <a:buChar char="•"/>
            </a:pPr>
            <a:r>
              <a:rPr lang="cs-CZ" dirty="0"/>
              <a:t>Dosazením </a:t>
            </a:r>
            <a:r>
              <a:rPr lang="cs-CZ" dirty="0" err="1"/>
              <a:t>Dopt</a:t>
            </a:r>
            <a:r>
              <a:rPr lang="cs-CZ" dirty="0"/>
              <a:t> do nákladové funkce lze získat vztah pro optimální (minimální) náklady:</a:t>
            </a:r>
          </a:p>
        </p:txBody>
      </p:sp>
      <p:pic>
        <p:nvPicPr>
          <p:cNvPr id="3" name="Obrázek 2">
            <a:extLst>
              <a:ext uri="{FF2B5EF4-FFF2-40B4-BE49-F238E27FC236}">
                <a16:creationId xmlns:a16="http://schemas.microsoft.com/office/drawing/2014/main" id="{7EA83688-BDDD-443D-B744-A0E5EED724A0}"/>
              </a:ext>
            </a:extLst>
          </p:cNvPr>
          <p:cNvPicPr>
            <a:picLocks noChangeAspect="1"/>
          </p:cNvPicPr>
          <p:nvPr/>
        </p:nvPicPr>
        <p:blipFill>
          <a:blip r:embed="rId3"/>
          <a:stretch>
            <a:fillRect/>
          </a:stretch>
        </p:blipFill>
        <p:spPr>
          <a:xfrm>
            <a:off x="4599113" y="881639"/>
            <a:ext cx="2115000" cy="1015875"/>
          </a:xfrm>
          <a:prstGeom prst="rect">
            <a:avLst/>
          </a:prstGeom>
        </p:spPr>
      </p:pic>
      <p:pic>
        <p:nvPicPr>
          <p:cNvPr id="10" name="Obrázek 9">
            <a:extLst>
              <a:ext uri="{FF2B5EF4-FFF2-40B4-BE49-F238E27FC236}">
                <a16:creationId xmlns:a16="http://schemas.microsoft.com/office/drawing/2014/main" id="{6B653325-5932-41D0-8709-10EC8C64EBCD}"/>
              </a:ext>
            </a:extLst>
          </p:cNvPr>
          <p:cNvPicPr>
            <a:picLocks noChangeAspect="1"/>
          </p:cNvPicPr>
          <p:nvPr/>
        </p:nvPicPr>
        <p:blipFill>
          <a:blip r:embed="rId4"/>
          <a:stretch>
            <a:fillRect/>
          </a:stretch>
        </p:blipFill>
        <p:spPr>
          <a:xfrm>
            <a:off x="4911600" y="2442406"/>
            <a:ext cx="2368800" cy="761906"/>
          </a:xfrm>
          <a:prstGeom prst="rect">
            <a:avLst/>
          </a:prstGeom>
        </p:spPr>
      </p:pic>
      <p:pic>
        <p:nvPicPr>
          <p:cNvPr id="12" name="Obrázek 11">
            <a:extLst>
              <a:ext uri="{FF2B5EF4-FFF2-40B4-BE49-F238E27FC236}">
                <a16:creationId xmlns:a16="http://schemas.microsoft.com/office/drawing/2014/main" id="{0967242E-0860-4CD0-9A83-52652F2A0506}"/>
              </a:ext>
            </a:extLst>
          </p:cNvPr>
          <p:cNvPicPr>
            <a:picLocks noChangeAspect="1"/>
          </p:cNvPicPr>
          <p:nvPr/>
        </p:nvPicPr>
        <p:blipFill>
          <a:blip r:embed="rId5"/>
          <a:stretch>
            <a:fillRect/>
          </a:stretch>
        </p:blipFill>
        <p:spPr>
          <a:xfrm>
            <a:off x="4711435" y="3283461"/>
            <a:ext cx="6323809" cy="3323809"/>
          </a:xfrm>
          <a:prstGeom prst="rect">
            <a:avLst/>
          </a:prstGeom>
        </p:spPr>
      </p:pic>
    </p:spTree>
    <p:extLst>
      <p:ext uri="{BB962C8B-B14F-4D97-AF65-F5344CB8AC3E}">
        <p14:creationId xmlns:p14="http://schemas.microsoft.com/office/powerpoint/2010/main" val="3437530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Obdélník 1">
            <a:extLst>
              <a:ext uri="{FF2B5EF4-FFF2-40B4-BE49-F238E27FC236}">
                <a16:creationId xmlns:a16="http://schemas.microsoft.com/office/drawing/2014/main" id="{B9258C88-8072-451C-BD66-2404EE83DC1E}"/>
              </a:ext>
            </a:extLst>
          </p:cNvPr>
          <p:cNvSpPr/>
          <p:nvPr/>
        </p:nvSpPr>
        <p:spPr>
          <a:xfrm>
            <a:off x="346085" y="118414"/>
            <a:ext cx="3234603" cy="584775"/>
          </a:xfrm>
          <a:prstGeom prst="rect">
            <a:avLst/>
          </a:prstGeom>
        </p:spPr>
        <p:txBody>
          <a:bodyPr wrap="none">
            <a:spAutoFit/>
          </a:bodyPr>
          <a:lstStyle/>
          <a:p>
            <a:r>
              <a:rPr lang="cs-CZ" sz="3200" b="1" dirty="0">
                <a:solidFill>
                  <a:srgbClr val="000000"/>
                </a:solidFill>
                <a:latin typeface="Arial" panose="020B0604020202020204" pitchFamily="34" charset="0"/>
              </a:rPr>
              <a:t>T</a:t>
            </a:r>
            <a:r>
              <a:rPr lang="cs-CZ" b="1" dirty="0">
                <a:solidFill>
                  <a:srgbClr val="000000"/>
                </a:solidFill>
                <a:latin typeface="Arial" panose="020B0604020202020204" pitchFamily="34" charset="0"/>
              </a:rPr>
              <a:t>VORBA PLÁNU NÁKUPU </a:t>
            </a:r>
            <a:endParaRPr lang="cs-CZ" dirty="0"/>
          </a:p>
        </p:txBody>
      </p:sp>
      <p:sp>
        <p:nvSpPr>
          <p:cNvPr id="5" name="Obdélník 4">
            <a:extLst>
              <a:ext uri="{FF2B5EF4-FFF2-40B4-BE49-F238E27FC236}">
                <a16:creationId xmlns:a16="http://schemas.microsoft.com/office/drawing/2014/main" id="{0C3EEAC9-9D71-443B-AD5B-A3336BCFA8BE}"/>
              </a:ext>
            </a:extLst>
          </p:cNvPr>
          <p:cNvSpPr/>
          <p:nvPr/>
        </p:nvSpPr>
        <p:spPr>
          <a:xfrm>
            <a:off x="346085" y="838133"/>
            <a:ext cx="10161408" cy="3139321"/>
          </a:xfrm>
          <a:prstGeom prst="rect">
            <a:avLst/>
          </a:prstGeom>
        </p:spPr>
        <p:txBody>
          <a:bodyPr wrap="square">
            <a:spAutoFit/>
          </a:bodyPr>
          <a:lstStyle/>
          <a:p>
            <a:pPr algn="just"/>
            <a:r>
              <a:rPr lang="cs-CZ" dirty="0"/>
              <a:t>Základní metodou tvorby plánu nákupu, jehož cílem je určit potřebu materiálu (velikost dodávek) zajišťovaného nákupem pro splnění požadavků výroby, eventuálně dalších míst spotřeby v podniku, je bilanční metoda, která řeší bilance mezi zdroji a potřebami materiálových vstupů:</a:t>
            </a:r>
          </a:p>
          <a:p>
            <a:pPr algn="ctr"/>
            <a:endParaRPr lang="cs-CZ" b="1" dirty="0"/>
          </a:p>
          <a:p>
            <a:pPr algn="ctr"/>
            <a:r>
              <a:rPr lang="cs-CZ" b="1" dirty="0"/>
              <a:t>Zdroje = Potřeba.</a:t>
            </a:r>
          </a:p>
          <a:p>
            <a:pPr algn="just"/>
            <a:endParaRPr lang="cs-CZ" dirty="0"/>
          </a:p>
          <a:p>
            <a:pPr algn="just"/>
            <a:r>
              <a:rPr lang="cs-CZ" dirty="0"/>
              <a:t>Na straně zdrojů je počáteční zásoba </a:t>
            </a:r>
            <a:r>
              <a:rPr lang="cs-CZ" dirty="0" err="1"/>
              <a:t>Zpoč</a:t>
            </a:r>
            <a:r>
              <a:rPr lang="cs-CZ" dirty="0"/>
              <a:t>., která je pro dané období k dispozici (zpravidla očekávaná zásoba k počátku plánovacího období) a dodávky D příslušné materiálové položky od dodavatele. Na straně potřeb je celková spotřeba materiálu So v daném plánovacím období a požadavek na vytvoření zásoby </a:t>
            </a:r>
            <a:r>
              <a:rPr lang="cs-CZ" dirty="0" err="1"/>
              <a:t>Zkon</a:t>
            </a:r>
            <a:r>
              <a:rPr lang="cs-CZ" dirty="0"/>
              <a:t>., tj. požadovaná výše zásob na konci sledovaného období, která má zajišťovat plynulý průběh výroby v následujícím období. Platí tedy:</a:t>
            </a:r>
          </a:p>
        </p:txBody>
      </p:sp>
      <p:sp>
        <p:nvSpPr>
          <p:cNvPr id="7" name="Obdélník 6">
            <a:extLst>
              <a:ext uri="{FF2B5EF4-FFF2-40B4-BE49-F238E27FC236}">
                <a16:creationId xmlns:a16="http://schemas.microsoft.com/office/drawing/2014/main" id="{1C6E56A6-9A1B-4167-99C5-B5096B013E84}"/>
              </a:ext>
            </a:extLst>
          </p:cNvPr>
          <p:cNvSpPr/>
          <p:nvPr/>
        </p:nvSpPr>
        <p:spPr>
          <a:xfrm>
            <a:off x="435429" y="4970398"/>
            <a:ext cx="6096000" cy="1477328"/>
          </a:xfrm>
          <a:prstGeom prst="rect">
            <a:avLst/>
          </a:prstGeom>
        </p:spPr>
        <p:txBody>
          <a:bodyPr>
            <a:spAutoFit/>
          </a:bodyPr>
          <a:lstStyle/>
          <a:p>
            <a:pPr algn="just"/>
            <a:r>
              <a:rPr lang="cs-CZ" dirty="0"/>
              <a:t>kde</a:t>
            </a:r>
          </a:p>
          <a:p>
            <a:pPr algn="just"/>
            <a:r>
              <a:rPr lang="cs-CZ" dirty="0" err="1"/>
              <a:t>Zpoč</a:t>
            </a:r>
            <a:r>
              <a:rPr lang="cs-CZ" dirty="0"/>
              <a:t>. … zásoba na počátku plánovacího období [ks, l, kg, …],</a:t>
            </a:r>
          </a:p>
          <a:p>
            <a:pPr algn="just"/>
            <a:r>
              <a:rPr lang="cs-CZ" dirty="0"/>
              <a:t>D … velikost dodávky [ks, l, kg, …],</a:t>
            </a:r>
          </a:p>
          <a:p>
            <a:pPr algn="just"/>
            <a:r>
              <a:rPr lang="cs-CZ" dirty="0"/>
              <a:t>So … očekávaná spotřeba [ks, l, kg, …],</a:t>
            </a:r>
          </a:p>
          <a:p>
            <a:pPr algn="just"/>
            <a:r>
              <a:rPr lang="cs-CZ" dirty="0" err="1"/>
              <a:t>Zkon</a:t>
            </a:r>
            <a:r>
              <a:rPr lang="cs-CZ" dirty="0"/>
              <a:t>. … zásoba na konci plánovacího období [ks, l, kg, …].</a:t>
            </a:r>
          </a:p>
        </p:txBody>
      </p:sp>
      <p:pic>
        <p:nvPicPr>
          <p:cNvPr id="9" name="Obrázek 8">
            <a:extLst>
              <a:ext uri="{FF2B5EF4-FFF2-40B4-BE49-F238E27FC236}">
                <a16:creationId xmlns:a16="http://schemas.microsoft.com/office/drawing/2014/main" id="{8F145CC9-ED95-45BD-B157-D2F4D2CC86CC}"/>
              </a:ext>
            </a:extLst>
          </p:cNvPr>
          <p:cNvPicPr>
            <a:picLocks noChangeAspect="1"/>
          </p:cNvPicPr>
          <p:nvPr/>
        </p:nvPicPr>
        <p:blipFill>
          <a:blip r:embed="rId3"/>
          <a:stretch>
            <a:fillRect/>
          </a:stretch>
        </p:blipFill>
        <p:spPr>
          <a:xfrm>
            <a:off x="4788024" y="4284257"/>
            <a:ext cx="2571429" cy="514286"/>
          </a:xfrm>
          <a:prstGeom prst="rect">
            <a:avLst/>
          </a:prstGeom>
        </p:spPr>
      </p:pic>
    </p:spTree>
    <p:extLst>
      <p:ext uri="{BB962C8B-B14F-4D97-AF65-F5344CB8AC3E}">
        <p14:creationId xmlns:p14="http://schemas.microsoft.com/office/powerpoint/2010/main" val="1775668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TextovéPole 1">
            <a:extLst>
              <a:ext uri="{FF2B5EF4-FFF2-40B4-BE49-F238E27FC236}">
                <a16:creationId xmlns:a16="http://schemas.microsoft.com/office/drawing/2014/main" id="{DBBFE07E-59DB-4A4E-A797-6AA13F798A84}"/>
              </a:ext>
            </a:extLst>
          </p:cNvPr>
          <p:cNvSpPr txBox="1"/>
          <p:nvPr/>
        </p:nvSpPr>
        <p:spPr>
          <a:xfrm>
            <a:off x="463138" y="274187"/>
            <a:ext cx="5177641" cy="461665"/>
          </a:xfrm>
          <a:prstGeom prst="rect">
            <a:avLst/>
          </a:prstGeom>
          <a:noFill/>
        </p:spPr>
        <p:txBody>
          <a:bodyPr wrap="square" rtlCol="0">
            <a:spAutoFit/>
          </a:bodyPr>
          <a:lstStyle/>
          <a:p>
            <a:r>
              <a:rPr lang="cs-CZ" sz="2400" b="1" dirty="0"/>
              <a:t>Další propočty v zásobách</a:t>
            </a:r>
          </a:p>
        </p:txBody>
      </p:sp>
      <p:sp>
        <p:nvSpPr>
          <p:cNvPr id="3" name="Obdélník 2">
            <a:extLst>
              <a:ext uri="{FF2B5EF4-FFF2-40B4-BE49-F238E27FC236}">
                <a16:creationId xmlns:a16="http://schemas.microsoft.com/office/drawing/2014/main" id="{4B223A27-E4A3-45E5-BB07-9F2BE6A67503}"/>
              </a:ext>
            </a:extLst>
          </p:cNvPr>
          <p:cNvSpPr/>
          <p:nvPr/>
        </p:nvSpPr>
        <p:spPr>
          <a:xfrm>
            <a:off x="455223" y="735852"/>
            <a:ext cx="6800600" cy="1754326"/>
          </a:xfrm>
          <a:prstGeom prst="rect">
            <a:avLst/>
          </a:prstGeom>
        </p:spPr>
        <p:txBody>
          <a:bodyPr wrap="square">
            <a:spAutoFit/>
          </a:bodyPr>
          <a:lstStyle/>
          <a:p>
            <a:r>
              <a:rPr lang="cs-CZ" b="1" dirty="0"/>
              <a:t>ČASOVÁ NORMA ZÁSOB</a:t>
            </a:r>
          </a:p>
          <a:p>
            <a:pPr algn="just"/>
            <a:r>
              <a:rPr lang="cs-CZ" dirty="0"/>
              <a:t>Časová norma zásob </a:t>
            </a:r>
            <a:r>
              <a:rPr lang="cs-CZ" dirty="0" err="1"/>
              <a:t>CNZ</a:t>
            </a:r>
            <a:r>
              <a:rPr lang="cs-CZ" dirty="0"/>
              <a:t> je udávána ve dnech a vyjadřuje dobu, kterou je v průměru držená zásoba schopna z hlediska spotřeby pokrýt kde </a:t>
            </a:r>
            <a:r>
              <a:rPr lang="cs-CZ" dirty="0" err="1"/>
              <a:t>td</a:t>
            </a:r>
            <a:r>
              <a:rPr lang="cs-CZ" dirty="0"/>
              <a:t> … délka dodávkového cyklu materiálu [dny], </a:t>
            </a:r>
            <a:r>
              <a:rPr lang="cs-CZ" dirty="0" err="1"/>
              <a:t>tt</a:t>
            </a:r>
            <a:r>
              <a:rPr lang="cs-CZ" dirty="0"/>
              <a:t> … doba, po kterou je držena technická zásoba materiálu [dny], </a:t>
            </a:r>
            <a:r>
              <a:rPr lang="cs-CZ" dirty="0" err="1"/>
              <a:t>tp</a:t>
            </a:r>
            <a:r>
              <a:rPr lang="cs-CZ" dirty="0"/>
              <a:t> … doba, kterou pokryje pojistná zásoba materiálu [dny].</a:t>
            </a:r>
          </a:p>
        </p:txBody>
      </p:sp>
      <p:pic>
        <p:nvPicPr>
          <p:cNvPr id="5" name="Obrázek 4">
            <a:extLst>
              <a:ext uri="{FF2B5EF4-FFF2-40B4-BE49-F238E27FC236}">
                <a16:creationId xmlns:a16="http://schemas.microsoft.com/office/drawing/2014/main" id="{4FC90DC1-4046-4B7A-A5CE-DB711113DF6C}"/>
              </a:ext>
            </a:extLst>
          </p:cNvPr>
          <p:cNvPicPr>
            <a:picLocks noChangeAspect="1"/>
          </p:cNvPicPr>
          <p:nvPr/>
        </p:nvPicPr>
        <p:blipFill>
          <a:blip r:embed="rId3"/>
          <a:stretch>
            <a:fillRect/>
          </a:stretch>
        </p:blipFill>
        <p:spPr>
          <a:xfrm>
            <a:off x="8000705" y="1402080"/>
            <a:ext cx="1761905" cy="619048"/>
          </a:xfrm>
          <a:prstGeom prst="rect">
            <a:avLst/>
          </a:prstGeom>
        </p:spPr>
      </p:pic>
      <p:sp>
        <p:nvSpPr>
          <p:cNvPr id="7" name="Obdélník 6">
            <a:extLst>
              <a:ext uri="{FF2B5EF4-FFF2-40B4-BE49-F238E27FC236}">
                <a16:creationId xmlns:a16="http://schemas.microsoft.com/office/drawing/2014/main" id="{8C76D1E5-57D7-4D0B-9973-8F392A25A326}"/>
              </a:ext>
            </a:extLst>
          </p:cNvPr>
          <p:cNvSpPr/>
          <p:nvPr/>
        </p:nvSpPr>
        <p:spPr>
          <a:xfrm>
            <a:off x="455224" y="2628677"/>
            <a:ext cx="6800600" cy="923330"/>
          </a:xfrm>
          <a:prstGeom prst="rect">
            <a:avLst/>
          </a:prstGeom>
        </p:spPr>
        <p:txBody>
          <a:bodyPr wrap="square">
            <a:spAutoFit/>
          </a:bodyPr>
          <a:lstStyle/>
          <a:p>
            <a:r>
              <a:rPr lang="cs-CZ" b="1" dirty="0"/>
              <a:t>NORMA ZÁSOB </a:t>
            </a:r>
          </a:p>
          <a:p>
            <a:r>
              <a:rPr lang="cs-CZ" dirty="0"/>
              <a:t>Tato norma udává průměrný stav zásob v naturálních jednotách, kde s je spotřeba</a:t>
            </a:r>
          </a:p>
        </p:txBody>
      </p:sp>
      <p:pic>
        <p:nvPicPr>
          <p:cNvPr id="8" name="Obrázek 7">
            <a:extLst>
              <a:ext uri="{FF2B5EF4-FFF2-40B4-BE49-F238E27FC236}">
                <a16:creationId xmlns:a16="http://schemas.microsoft.com/office/drawing/2014/main" id="{4786A301-3DAB-4823-8B1B-B5C07426EBA0}"/>
              </a:ext>
            </a:extLst>
          </p:cNvPr>
          <p:cNvPicPr>
            <a:picLocks noChangeAspect="1"/>
          </p:cNvPicPr>
          <p:nvPr/>
        </p:nvPicPr>
        <p:blipFill>
          <a:blip r:embed="rId4"/>
          <a:stretch>
            <a:fillRect/>
          </a:stretch>
        </p:blipFill>
        <p:spPr>
          <a:xfrm>
            <a:off x="8291255" y="2873522"/>
            <a:ext cx="1776600" cy="497356"/>
          </a:xfrm>
          <a:prstGeom prst="rect">
            <a:avLst/>
          </a:prstGeom>
        </p:spPr>
      </p:pic>
      <p:sp>
        <p:nvSpPr>
          <p:cNvPr id="9" name="Obdélník 8">
            <a:extLst>
              <a:ext uri="{FF2B5EF4-FFF2-40B4-BE49-F238E27FC236}">
                <a16:creationId xmlns:a16="http://schemas.microsoft.com/office/drawing/2014/main" id="{7F7A95A5-C639-450C-875C-A25DCFE711C3}"/>
              </a:ext>
            </a:extLst>
          </p:cNvPr>
          <p:cNvSpPr/>
          <p:nvPr/>
        </p:nvSpPr>
        <p:spPr>
          <a:xfrm>
            <a:off x="463138" y="3552007"/>
            <a:ext cx="6096000" cy="646331"/>
          </a:xfrm>
          <a:prstGeom prst="rect">
            <a:avLst/>
          </a:prstGeom>
        </p:spPr>
        <p:txBody>
          <a:bodyPr>
            <a:spAutoFit/>
          </a:bodyPr>
          <a:lstStyle/>
          <a:p>
            <a:r>
              <a:rPr lang="cs-CZ" b="1" dirty="0"/>
              <a:t>NORMATIV ZÁSOB</a:t>
            </a:r>
          </a:p>
          <a:p>
            <a:r>
              <a:rPr lang="cs-CZ" dirty="0"/>
              <a:t>Normativ udává průměrný stav zásob ve finančních jednotkách </a:t>
            </a:r>
          </a:p>
        </p:txBody>
      </p:sp>
      <p:pic>
        <p:nvPicPr>
          <p:cNvPr id="10" name="Obrázek 9">
            <a:extLst>
              <a:ext uri="{FF2B5EF4-FFF2-40B4-BE49-F238E27FC236}">
                <a16:creationId xmlns:a16="http://schemas.microsoft.com/office/drawing/2014/main" id="{C9300981-1D67-4A8B-97FE-8FF30485D6F3}"/>
              </a:ext>
            </a:extLst>
          </p:cNvPr>
          <p:cNvPicPr>
            <a:picLocks noChangeAspect="1"/>
          </p:cNvPicPr>
          <p:nvPr/>
        </p:nvPicPr>
        <p:blipFill>
          <a:blip r:embed="rId5"/>
          <a:stretch>
            <a:fillRect/>
          </a:stretch>
        </p:blipFill>
        <p:spPr>
          <a:xfrm>
            <a:off x="8475024" y="3827370"/>
            <a:ext cx="1818900" cy="507938"/>
          </a:xfrm>
          <a:prstGeom prst="rect">
            <a:avLst/>
          </a:prstGeom>
        </p:spPr>
      </p:pic>
      <p:sp>
        <p:nvSpPr>
          <p:cNvPr id="11" name="Obdélník 10">
            <a:extLst>
              <a:ext uri="{FF2B5EF4-FFF2-40B4-BE49-F238E27FC236}">
                <a16:creationId xmlns:a16="http://schemas.microsoft.com/office/drawing/2014/main" id="{54E9869E-3796-4A59-A562-D4A324EB007E}"/>
              </a:ext>
            </a:extLst>
          </p:cNvPr>
          <p:cNvSpPr/>
          <p:nvPr/>
        </p:nvSpPr>
        <p:spPr>
          <a:xfrm>
            <a:off x="463138" y="4244390"/>
            <a:ext cx="8011886" cy="2308324"/>
          </a:xfrm>
          <a:prstGeom prst="rect">
            <a:avLst/>
          </a:prstGeom>
        </p:spPr>
        <p:txBody>
          <a:bodyPr wrap="square">
            <a:spAutoFit/>
          </a:bodyPr>
          <a:lstStyle/>
          <a:p>
            <a:r>
              <a:rPr lang="cs-CZ" b="1" dirty="0"/>
              <a:t>POČET OBRÁTEK ZÁSOB</a:t>
            </a:r>
          </a:p>
          <a:p>
            <a:r>
              <a:rPr lang="cs-CZ" dirty="0"/>
              <a:t>Tento ukazatel vyjadřuje, kolikrát se zásoba materiálu obrátí za sledované období ve</a:t>
            </a:r>
          </a:p>
          <a:p>
            <a:r>
              <a:rPr lang="cs-CZ" dirty="0"/>
              <a:t>spotřebě, kde So … spotřeba za sledované období [Kč],</a:t>
            </a:r>
            <a:r>
              <a:rPr lang="cs-CZ" dirty="0" err="1"/>
              <a:t>Zc</a:t>
            </a:r>
            <a:r>
              <a:rPr lang="cs-CZ" dirty="0"/>
              <a:t> … celková průměrná zásoba [Kč].</a:t>
            </a:r>
          </a:p>
          <a:p>
            <a:r>
              <a:rPr lang="cs-CZ" b="1" dirty="0"/>
              <a:t>DOBA OBRATU ZÁSOB</a:t>
            </a:r>
          </a:p>
          <a:p>
            <a:r>
              <a:rPr lang="cs-CZ" dirty="0"/>
              <a:t>Tento ukazatel vyjadřuje čas potřebný k tomu, aby se zásoba materiálu přeměnila v následující formu, tj. nedokončenou výrobu, kde To … délka sledovaného období [dny],Oz … počet obrátek zásob.</a:t>
            </a:r>
          </a:p>
        </p:txBody>
      </p:sp>
      <p:pic>
        <p:nvPicPr>
          <p:cNvPr id="12" name="Obrázek 11">
            <a:extLst>
              <a:ext uri="{FF2B5EF4-FFF2-40B4-BE49-F238E27FC236}">
                <a16:creationId xmlns:a16="http://schemas.microsoft.com/office/drawing/2014/main" id="{B23F8F44-584B-4E40-B688-212B45EED2FB}"/>
              </a:ext>
            </a:extLst>
          </p:cNvPr>
          <p:cNvPicPr>
            <a:picLocks noChangeAspect="1"/>
          </p:cNvPicPr>
          <p:nvPr/>
        </p:nvPicPr>
        <p:blipFill>
          <a:blip r:embed="rId6"/>
          <a:stretch>
            <a:fillRect/>
          </a:stretch>
        </p:blipFill>
        <p:spPr>
          <a:xfrm>
            <a:off x="8705110" y="4791800"/>
            <a:ext cx="1057500" cy="804234"/>
          </a:xfrm>
          <a:prstGeom prst="rect">
            <a:avLst/>
          </a:prstGeom>
        </p:spPr>
      </p:pic>
      <p:pic>
        <p:nvPicPr>
          <p:cNvPr id="13" name="Obrázek 12">
            <a:extLst>
              <a:ext uri="{FF2B5EF4-FFF2-40B4-BE49-F238E27FC236}">
                <a16:creationId xmlns:a16="http://schemas.microsoft.com/office/drawing/2014/main" id="{0668373B-98C1-4D35-84AD-3E2F8F4C991F}"/>
              </a:ext>
            </a:extLst>
          </p:cNvPr>
          <p:cNvPicPr>
            <a:picLocks noChangeAspect="1"/>
          </p:cNvPicPr>
          <p:nvPr/>
        </p:nvPicPr>
        <p:blipFill>
          <a:blip r:embed="rId7"/>
          <a:stretch>
            <a:fillRect/>
          </a:stretch>
        </p:blipFill>
        <p:spPr>
          <a:xfrm>
            <a:off x="8705110" y="5793566"/>
            <a:ext cx="1269000" cy="761906"/>
          </a:xfrm>
          <a:prstGeom prst="rect">
            <a:avLst/>
          </a:prstGeom>
        </p:spPr>
      </p:pic>
    </p:spTree>
    <p:extLst>
      <p:ext uri="{BB962C8B-B14F-4D97-AF65-F5344CB8AC3E}">
        <p14:creationId xmlns:p14="http://schemas.microsoft.com/office/powerpoint/2010/main" val="90797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Obdélník 1">
            <a:extLst>
              <a:ext uri="{FF2B5EF4-FFF2-40B4-BE49-F238E27FC236}">
                <a16:creationId xmlns:a16="http://schemas.microsoft.com/office/drawing/2014/main" id="{5216E4B7-A6D4-4157-9339-67CBF06D4950}"/>
              </a:ext>
            </a:extLst>
          </p:cNvPr>
          <p:cNvSpPr/>
          <p:nvPr/>
        </p:nvSpPr>
        <p:spPr>
          <a:xfrm>
            <a:off x="651502" y="333857"/>
            <a:ext cx="3293530" cy="461665"/>
          </a:xfrm>
          <a:prstGeom prst="rect">
            <a:avLst/>
          </a:prstGeom>
        </p:spPr>
        <p:txBody>
          <a:bodyPr wrap="none">
            <a:spAutoFit/>
          </a:bodyPr>
          <a:lstStyle/>
          <a:p>
            <a:r>
              <a:rPr lang="cs-CZ" sz="2400" b="1" dirty="0"/>
              <a:t>Výrobní činnost podniku</a:t>
            </a:r>
          </a:p>
        </p:txBody>
      </p:sp>
      <p:sp>
        <p:nvSpPr>
          <p:cNvPr id="3" name="Obdélník 2">
            <a:extLst>
              <a:ext uri="{FF2B5EF4-FFF2-40B4-BE49-F238E27FC236}">
                <a16:creationId xmlns:a16="http://schemas.microsoft.com/office/drawing/2014/main" id="{6EF0B575-DE3E-484E-95DC-34E72281C4C4}"/>
              </a:ext>
            </a:extLst>
          </p:cNvPr>
          <p:cNvSpPr/>
          <p:nvPr/>
        </p:nvSpPr>
        <p:spPr>
          <a:xfrm>
            <a:off x="777813" y="1550996"/>
            <a:ext cx="10717501" cy="5170646"/>
          </a:xfrm>
          <a:prstGeom prst="rect">
            <a:avLst/>
          </a:prstGeom>
        </p:spPr>
        <p:txBody>
          <a:bodyPr wrap="square">
            <a:spAutoFit/>
          </a:bodyPr>
          <a:lstStyle/>
          <a:p>
            <a:r>
              <a:rPr lang="cs-CZ" sz="2200" dirty="0"/>
              <a:t>Ve výrobním procesu lze vypozorovat tyto formy dílčích procesů:</a:t>
            </a:r>
          </a:p>
          <a:p>
            <a:pPr marL="285750" indent="-285750">
              <a:buFont typeface="Arial" panose="020B0604020202020204" pitchFamily="34" charset="0"/>
              <a:buChar char="•"/>
            </a:pPr>
            <a:r>
              <a:rPr lang="cs-CZ" sz="2200" dirty="0"/>
              <a:t>procesy pracovní (člověk se procesu účastní aktivně),</a:t>
            </a:r>
          </a:p>
          <a:p>
            <a:pPr marL="285750" indent="-285750">
              <a:buFont typeface="Arial" panose="020B0604020202020204" pitchFamily="34" charset="0"/>
              <a:buChar char="•"/>
            </a:pPr>
            <a:r>
              <a:rPr lang="cs-CZ" sz="2200" dirty="0"/>
              <a:t>procesy s využitím prvků automatizace (bez přímé, aktivní účasti člověka, člověk vykonává funkci odborného dozoru),</a:t>
            </a:r>
          </a:p>
          <a:p>
            <a:pPr marL="285750" indent="-285750">
              <a:buFont typeface="Arial" panose="020B0604020202020204" pitchFamily="34" charset="0"/>
              <a:buChar char="•"/>
            </a:pPr>
            <a:r>
              <a:rPr lang="cs-CZ" sz="2200" dirty="0"/>
              <a:t>přírodní procesy (proces se odehrává v podmínkách působení přírodních sil, člověk je prvkem nezúčastněným v roli pozorovatele).</a:t>
            </a:r>
          </a:p>
          <a:p>
            <a:endParaRPr lang="cs-CZ" sz="2200" dirty="0"/>
          </a:p>
          <a:p>
            <a:r>
              <a:rPr lang="cs-CZ" sz="2200" dirty="0"/>
              <a:t>Z pohledu uplatňované technologie lze identifikovat následující výrobní procesy:</a:t>
            </a:r>
          </a:p>
          <a:p>
            <a:pPr marL="285750" indent="-285750">
              <a:buFont typeface="Arial" panose="020B0604020202020204" pitchFamily="34" charset="0"/>
              <a:buChar char="•"/>
            </a:pPr>
            <a:r>
              <a:rPr lang="cs-CZ" sz="2200" dirty="0"/>
              <a:t>fyzikální procesy (látková podstata vstupů se během procesu nemění, např. výroba dřevěných hraček z dřevěných polotovarů, lisování ocelových nádob, šití oděvů atd.),</a:t>
            </a:r>
          </a:p>
          <a:p>
            <a:pPr marL="285750" indent="-285750">
              <a:buFont typeface="Arial" panose="020B0604020202020204" pitchFamily="34" charset="0"/>
              <a:buChar char="•"/>
            </a:pPr>
            <a:r>
              <a:rPr lang="cs-CZ" sz="2200" dirty="0"/>
              <a:t>chemické procesy (zde dochází ke změně látkové podstaty vstupu při jeho pře-měně na výsledný produkt jako je např. hašení vápna, výroba surového železa z rud, využití malty jako pojiva při zdění, spalování zemního plynu při výrobě tepla atd.),</a:t>
            </a:r>
          </a:p>
          <a:p>
            <a:pPr marL="285750" indent="-285750">
              <a:buFont typeface="Arial" panose="020B0604020202020204" pitchFamily="34" charset="0"/>
              <a:buChar char="•"/>
            </a:pPr>
            <a:r>
              <a:rPr lang="cs-CZ" sz="2200" dirty="0"/>
              <a:t>výrobní procesy biologické povahy (vstupy mění svou látkovou podstatu vlivem působení přírodních vlivů, např. kvašení vína, sušení ovoce, výroba některých léků).</a:t>
            </a:r>
          </a:p>
        </p:txBody>
      </p:sp>
    </p:spTree>
    <p:extLst>
      <p:ext uri="{BB962C8B-B14F-4D97-AF65-F5344CB8AC3E}">
        <p14:creationId xmlns:p14="http://schemas.microsoft.com/office/powerpoint/2010/main" val="18785238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1947</Words>
  <Application>Microsoft Office PowerPoint</Application>
  <PresentationFormat>Širokoúhlá obrazovka</PresentationFormat>
  <Paragraphs>138</Paragraphs>
  <Slides>20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Arial</vt:lpstr>
      <vt:lpstr>Calibri</vt:lpstr>
      <vt:lpstr>Calibri Light</vt:lpstr>
      <vt:lpstr>Times New Roman</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Jarka</cp:lastModifiedBy>
  <cp:revision>100</cp:revision>
  <dcterms:created xsi:type="dcterms:W3CDTF">2016-11-25T20:36:16Z</dcterms:created>
  <dcterms:modified xsi:type="dcterms:W3CDTF">2018-03-02T08:13:36Z</dcterms:modified>
</cp:coreProperties>
</file>