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63" r:id="rId3"/>
    <p:sldId id="295" r:id="rId4"/>
    <p:sldId id="296" r:id="rId5"/>
    <p:sldId id="292" r:id="rId6"/>
    <p:sldId id="289" r:id="rId7"/>
    <p:sldId id="290" r:id="rId8"/>
    <p:sldId id="288" r:id="rId9"/>
    <p:sldId id="298" r:id="rId10"/>
    <p:sldId id="297" r:id="rId11"/>
    <p:sldId id="294" r:id="rId12"/>
    <p:sldId id="299" r:id="rId13"/>
    <p:sldId id="293" r:id="rId14"/>
    <p:sldId id="300" r:id="rId15"/>
    <p:sldId id="301" r:id="rId16"/>
    <p:sldId id="291" r:id="rId17"/>
    <p:sldId id="287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B0DC4-11E0-4C8F-B50A-881966C9779A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45E70-153E-4D61-8594-65EDE62783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562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endParaRPr lang="cs-CZ" sz="4000" b="1" cap="all" dirty="0"/>
          </a:p>
          <a:p>
            <a:pPr lvl="0"/>
            <a:r>
              <a:rPr lang="cs-CZ" sz="4000" dirty="0"/>
              <a:t>PODNIKOVÉ POČETNICTVÍ, KALKULACE A METODY TVORBY ROZPOČTU</a:t>
            </a:r>
            <a:endParaRPr lang="cs-CZ" sz="40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776144"/>
            <a:ext cx="4806091" cy="33458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2400" b="1" i="1" dirty="0">
                <a:solidFill>
                  <a:srgbClr val="002060"/>
                </a:solidFill>
              </a:rPr>
              <a:t>Seznámit se s podnikovým početnictvím a jeho prvky</a:t>
            </a:r>
          </a:p>
          <a:p>
            <a:r>
              <a:rPr lang="cs-CZ" sz="2400" b="1" i="1" dirty="0">
                <a:solidFill>
                  <a:srgbClr val="002060"/>
                </a:solidFill>
              </a:rPr>
              <a:t> Seznámit se se základní tvorbou rozpočtu</a:t>
            </a:r>
          </a:p>
          <a:p>
            <a:r>
              <a:rPr lang="cs-CZ" sz="2400" b="1" i="1" dirty="0">
                <a:solidFill>
                  <a:srgbClr val="002060"/>
                </a:solidFill>
              </a:rPr>
              <a:t>Zvládnout základní typy kalkulačních technik (poměrová čísla a přirážky)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Jarmila Šebestová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2C48DAF-0FD2-4201-8A65-375AB7B700BB}"/>
              </a:ext>
            </a:extLst>
          </p:cNvPr>
          <p:cNvSpPr/>
          <p:nvPr/>
        </p:nvSpPr>
        <p:spPr>
          <a:xfrm>
            <a:off x="564022" y="449337"/>
            <a:ext cx="29418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</a:rPr>
              <a:t>KALKULAČNÍ SYSTÉM </a:t>
            </a:r>
            <a:endParaRPr lang="cs-CZ" sz="2400" b="1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79915E7-DC1F-42B6-ADB1-157427507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772" y="1402080"/>
            <a:ext cx="5567324" cy="516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678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578069" y="274187"/>
            <a:ext cx="9480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Všeobecný  kalkulační  vzorce</a:t>
            </a:r>
          </a:p>
        </p:txBody>
      </p:sp>
      <p:pic>
        <p:nvPicPr>
          <p:cNvPr id="5" name="Picture 2" descr="G:\2013_vyuka\NP_PNKS\seminare\s2\vseobecnyKalk_vzore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9502" y="838133"/>
            <a:ext cx="6280061" cy="55674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852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5C128E3-4596-4FC4-A39B-C74D72DEF2E2}"/>
              </a:ext>
            </a:extLst>
          </p:cNvPr>
          <p:cNvSpPr/>
          <p:nvPr/>
        </p:nvSpPr>
        <p:spPr>
          <a:xfrm>
            <a:off x="649184" y="272302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K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ALKULAČNÍ METODY </a:t>
            </a:r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NÁKLADY VE VZTAHU K JEDNICI VÝKONU 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27629A8-9A30-4C3D-8506-4994EC0666A0}"/>
              </a:ext>
            </a:extLst>
          </p:cNvPr>
          <p:cNvSpPr/>
          <p:nvPr/>
        </p:nvSpPr>
        <p:spPr>
          <a:xfrm>
            <a:off x="649184" y="1402080"/>
            <a:ext cx="95160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KALKULACE PROSTÝM DĚLENÍM</a:t>
            </a:r>
          </a:p>
          <a:p>
            <a:r>
              <a:rPr lang="cs-CZ" dirty="0"/>
              <a:t>Techniku využijeme v případě lineární závislosti nákladů při </a:t>
            </a:r>
            <a:r>
              <a:rPr lang="cs-CZ" dirty="0" err="1"/>
              <a:t>jednodruhové</a:t>
            </a:r>
            <a:r>
              <a:rPr lang="cs-CZ" dirty="0"/>
              <a:t> produkci výrobků</a:t>
            </a:r>
          </a:p>
          <a:p>
            <a:r>
              <a:rPr lang="cs-CZ" dirty="0"/>
              <a:t>či služeb. V tomto případě lze náklady na jednotku </a:t>
            </a:r>
            <a:r>
              <a:rPr lang="cs-CZ" dirty="0" err="1"/>
              <a:t>nj</a:t>
            </a:r>
            <a:r>
              <a:rPr lang="cs-CZ" dirty="0"/>
              <a:t> zjistit přímo vydělením celkových</a:t>
            </a:r>
          </a:p>
          <a:p>
            <a:r>
              <a:rPr lang="cs-CZ" dirty="0"/>
              <a:t>nákladů N celkovou produkcí Q: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F34014F-13C2-482A-986C-C3F3B4E56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9300" y="2931644"/>
            <a:ext cx="2453400" cy="99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320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97988" y="518523"/>
            <a:ext cx="37075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Kalkulace poměrovými čísly</a:t>
            </a:r>
          </a:p>
        </p:txBody>
      </p:sp>
      <p:sp>
        <p:nvSpPr>
          <p:cNvPr id="3" name="Obdélník 2"/>
          <p:cNvSpPr/>
          <p:nvPr/>
        </p:nvSpPr>
        <p:spPr>
          <a:xfrm>
            <a:off x="797988" y="1246690"/>
            <a:ext cx="96282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Technikou rozdělujeme JEN náklady režijní!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Používá se  zejména u „sériové“ produkce, kdy se poskytuje několik druhů obdobných služeb, výrobků, které se liší velikostí, výkonem, rozměrem, hmotností….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Jeden výrobek, který považujeme rozhodující, zvolíme jako základnu a na tento výrobek přepočteme režijní náklady na ostatní výrobky/služby pomocí poměrových čísel</a:t>
            </a:r>
          </a:p>
        </p:txBody>
      </p:sp>
    </p:spTree>
    <p:extLst>
      <p:ext uri="{BB962C8B-B14F-4D97-AF65-F5344CB8AC3E}">
        <p14:creationId xmlns:p14="http://schemas.microsoft.com/office/powerpoint/2010/main" val="907974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D9EC020-885B-47C8-9507-97BC1A7BE75B}"/>
              </a:ext>
            </a:extLst>
          </p:cNvPr>
          <p:cNvSpPr txBox="1"/>
          <p:nvPr/>
        </p:nvSpPr>
        <p:spPr>
          <a:xfrm>
            <a:off x="605642" y="439387"/>
            <a:ext cx="4346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Postup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A0E100B-2698-475B-B737-C735917989FE}"/>
              </a:ext>
            </a:extLst>
          </p:cNvPr>
          <p:cNvSpPr/>
          <p:nvPr/>
        </p:nvSpPr>
        <p:spPr>
          <a:xfrm>
            <a:off x="783770" y="1305342"/>
            <a:ext cx="10438411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vypočteme poměrová čísla (</a:t>
            </a:r>
            <a:r>
              <a:rPr lang="cs-CZ" sz="2200" dirty="0" err="1"/>
              <a:t>Pč</a:t>
            </a:r>
            <a:r>
              <a:rPr lang="cs-CZ" sz="22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i="1" dirty="0"/>
              <a:t>Liší-li se výkonem: (km/h; počet/hod…)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cs-CZ" sz="2200" dirty="0" err="1">
                <a:solidFill>
                  <a:srgbClr val="FF0000"/>
                </a:solidFill>
              </a:rPr>
              <a:t>Pč</a:t>
            </a:r>
            <a:r>
              <a:rPr lang="cs-CZ" sz="2200" dirty="0">
                <a:solidFill>
                  <a:srgbClr val="FF0000"/>
                </a:solidFill>
              </a:rPr>
              <a:t>=Výkon A/výkon jiného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i="1" dirty="0"/>
              <a:t>Liší—</a:t>
            </a:r>
            <a:r>
              <a:rPr lang="cs-CZ" sz="2200" i="1" dirty="0" err="1"/>
              <a:t>li</a:t>
            </a:r>
            <a:r>
              <a:rPr lang="cs-CZ" sz="2200" i="1" dirty="0"/>
              <a:t> se pracností, rozměrem, hmotností (km, kg,…)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cs-CZ" sz="2200" dirty="0" err="1">
                <a:solidFill>
                  <a:srgbClr val="FF0000"/>
                </a:solidFill>
              </a:rPr>
              <a:t>Pč</a:t>
            </a:r>
            <a:r>
              <a:rPr lang="cs-CZ" sz="2200" dirty="0">
                <a:solidFill>
                  <a:srgbClr val="FF0000"/>
                </a:solidFill>
              </a:rPr>
              <a:t> pracnost= pracnost jiného/pracnost 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Přepočteme objem celé produkce (Q*)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objem režijních nákladů (</a:t>
            </a:r>
            <a:r>
              <a:rPr lang="cs-CZ" sz="2200" dirty="0" err="1"/>
              <a:t>RN</a:t>
            </a:r>
            <a:r>
              <a:rPr lang="cs-CZ" sz="2200" dirty="0"/>
              <a:t>) vydělíme rozvrhovou základnou tj. objemem produkce přepočteným přes poměrová čísla (Q*)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vypočítáme sazbu režijních nákladů na přepočítaný výkon v Kč/Q*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zjistíme režijní náklady na skutečné výkony (</a:t>
            </a:r>
            <a:r>
              <a:rPr lang="cs-CZ" sz="2200" dirty="0" err="1"/>
              <a:t>Pč</a:t>
            </a:r>
            <a:r>
              <a:rPr lang="cs-CZ" sz="2200" dirty="0"/>
              <a:t> x sazba)</a:t>
            </a:r>
          </a:p>
        </p:txBody>
      </p:sp>
    </p:spTree>
    <p:extLst>
      <p:ext uri="{BB962C8B-B14F-4D97-AF65-F5344CB8AC3E}">
        <p14:creationId xmlns:p14="http://schemas.microsoft.com/office/powerpoint/2010/main" val="4290754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DB0AEA4-9C52-41BA-A655-9944859D3B34}"/>
              </a:ext>
            </a:extLst>
          </p:cNvPr>
          <p:cNvSpPr/>
          <p:nvPr/>
        </p:nvSpPr>
        <p:spPr>
          <a:xfrm>
            <a:off x="742964" y="449337"/>
            <a:ext cx="2660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Kalkulace přirážkou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427CB21-9893-49E2-AA8D-72DC1586D306}"/>
              </a:ext>
            </a:extLst>
          </p:cNvPr>
          <p:cNvSpPr/>
          <p:nvPr/>
        </p:nvSpPr>
        <p:spPr>
          <a:xfrm>
            <a:off x="859528" y="1289186"/>
            <a:ext cx="1056453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Přímé náklady - vypočítáváme přímo na kalkulační jednici,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Režijní náklady - se zjišťují pomocí zvolené základny a zúčtovací přirážky (sazby) jako přirážka k přímým nákladům.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Základna může být: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 peněžní – přímý náklad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Naturální – spotřeba času, energie…v </a:t>
            </a:r>
            <a:r>
              <a:rPr lang="cs-CZ" sz="2200" dirty="0" err="1"/>
              <a:t>hod.,kWh</a:t>
            </a: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Strojové přirážky – při automatizovaném provozu, (např. pražení kávy,…) sazba na 1 hod práce stroje.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C584B78-3D2D-46DF-A18E-5F8480E231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5872" y="3943047"/>
            <a:ext cx="5295238" cy="23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52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CF968398-B27E-4B3B-9E02-33F78A815D5F}"/>
              </a:ext>
            </a:extLst>
          </p:cNvPr>
          <p:cNvSpPr/>
          <p:nvPr/>
        </p:nvSpPr>
        <p:spPr>
          <a:xfrm>
            <a:off x="426948" y="333857"/>
            <a:ext cx="7678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Kalkulace přirážková existuje ve dvou základních podobách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839E5BC-B286-4F75-9F70-7A48C3EAAC6B}"/>
              </a:ext>
            </a:extLst>
          </p:cNvPr>
          <p:cNvSpPr/>
          <p:nvPr/>
        </p:nvSpPr>
        <p:spPr>
          <a:xfrm>
            <a:off x="617517" y="1443841"/>
            <a:ext cx="988997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kalkulace s jednou přirážkou – všechny nepřímé (režijní) náklady se rozpočítají dle jedné přirážky či sazby, je to metoda rychlejší, méně náročná, ale také méně přesná.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kalkulace s více přirážkami – v praxi více používaná, volí se více rozvrhových základen dle místa vzniku režijního nákladu.</a:t>
            </a:r>
          </a:p>
          <a:p>
            <a:endParaRPr lang="cs-CZ" sz="2200" dirty="0"/>
          </a:p>
          <a:p>
            <a:r>
              <a:rPr lang="cs-CZ" sz="2200" dirty="0"/>
              <a:t>Postup výpočtu režijních nákladů na kalkulační jednici:</a:t>
            </a:r>
          </a:p>
          <a:p>
            <a:r>
              <a:rPr lang="cs-CZ" sz="2200" dirty="0"/>
              <a:t>1. Stanovíme rozvrhovou základnu.</a:t>
            </a:r>
          </a:p>
          <a:p>
            <a:r>
              <a:rPr lang="cs-CZ" sz="2200" dirty="0"/>
              <a:t>2. Vypočítáme výši režijní sazby.</a:t>
            </a:r>
          </a:p>
          <a:p>
            <a:r>
              <a:rPr lang="cs-CZ" sz="2200" dirty="0"/>
              <a:t>3. Rozpočítáme režijní náklady na jednotlivé typy služeb.</a:t>
            </a:r>
          </a:p>
          <a:p>
            <a:r>
              <a:rPr lang="cs-CZ" sz="2200" dirty="0"/>
              <a:t>4. Sestavíme kalkulaci uspořádáním a sečtením jednotlivých položek nákladů.</a:t>
            </a:r>
          </a:p>
        </p:txBody>
      </p:sp>
    </p:spTree>
    <p:extLst>
      <p:ext uri="{BB962C8B-B14F-4D97-AF65-F5344CB8AC3E}">
        <p14:creationId xmlns:p14="http://schemas.microsoft.com/office/powerpoint/2010/main" val="2234043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827234" y="576523"/>
            <a:ext cx="30716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7049" y="1548711"/>
            <a:ext cx="10156504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Pojem podnikové početnictví zahrnuje postupy, pomocí kterých jsou zachyceny a kontrolovány peněžní a výkonové toky v podniku. Tato pravidelná zjišťování mají sloužit především ke kontrole hospodárnosti a rentability a současně poskytovat podklady pro rozhodování vedení podniku (dispoziční úloha).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Kalkulace dělením poměrovým číslem umožňuje výrobkům a službám, které mají podobný průběh, přiřadit režijní náklady dle výkonu nebo pracnosti. Přirážkové kalkulace jsou nejčastěji využívanými kalkulacemi, protože jsou jednoduché na propočet, avšak je nutné najít správnou rozvrhovou základnu.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dirty="0"/>
              <a:t>Podnikové početnictví, kalkulace a metody tvorby rozpočtu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0"/>
            <a:ext cx="4806091" cy="29647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Jaké jsou základní prvky podnikového početnictví?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Jak se tvoří rozpočty?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Kalkulace dělením poměrovým číslem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Přirážková kalkulace</a:t>
            </a: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ADDC62B-785E-4F60-BF59-4CC48676088E}"/>
              </a:ext>
            </a:extLst>
          </p:cNvPr>
          <p:cNvSpPr/>
          <p:nvPr/>
        </p:nvSpPr>
        <p:spPr>
          <a:xfrm>
            <a:off x="396969" y="274187"/>
            <a:ext cx="58166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Z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ÁKLADNÍ POJMY PODNIKOVÉHO POČETNICTVÍ 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39D19C0-C281-4292-B388-977685D7EC10}"/>
              </a:ext>
            </a:extLst>
          </p:cNvPr>
          <p:cNvSpPr/>
          <p:nvPr/>
        </p:nvSpPr>
        <p:spPr>
          <a:xfrm>
            <a:off x="981693" y="1402080"/>
            <a:ext cx="38063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finanční účetnictví,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manažerské účetnictví,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vnitropodnikové účetnictví a kalkulace,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 rozpočetnictví,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podniková statistika a rozbory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850AD63-881E-4CAA-9EFE-12A1DD15D3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0774" y="859630"/>
            <a:ext cx="5056719" cy="556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222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AEEDFA1-25CF-4066-958F-631EF975F634}"/>
              </a:ext>
            </a:extLst>
          </p:cNvPr>
          <p:cNvSpPr/>
          <p:nvPr/>
        </p:nvSpPr>
        <p:spPr>
          <a:xfrm>
            <a:off x="577910" y="333857"/>
            <a:ext cx="21216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</a:rPr>
              <a:t>Rozpočetnictví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endParaRPr lang="cs-CZ" sz="24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3D8E565-78E8-48DB-B7C8-3FBD57B847D3}"/>
              </a:ext>
            </a:extLst>
          </p:cNvPr>
          <p:cNvSpPr/>
          <p:nvPr/>
        </p:nvSpPr>
        <p:spPr>
          <a:xfrm>
            <a:off x="577910" y="933893"/>
            <a:ext cx="98367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Rozpočet definujeme jako plán, „jehož pomocí zjišťujeme náklady a výnosy podniku nebo vnitropodnikových útvarů na jejich plánovanou činnost v určitém období“. </a:t>
            </a:r>
            <a:endParaRPr lang="cs-CZ" sz="2200" i="1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B64B5A1-711A-4BB0-BB9E-7195E5D211A1}"/>
              </a:ext>
            </a:extLst>
          </p:cNvPr>
          <p:cNvSpPr/>
          <p:nvPr/>
        </p:nvSpPr>
        <p:spPr>
          <a:xfrm>
            <a:off x="577910" y="1748834"/>
            <a:ext cx="1089365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/>
              <a:t>Rozpočtový proces se může rozdělit do několika fází (</a:t>
            </a:r>
            <a:r>
              <a:rPr lang="cs-CZ" sz="2200" dirty="0" err="1"/>
              <a:t>Popesko</a:t>
            </a:r>
            <a:r>
              <a:rPr lang="cs-CZ" sz="2200" dirty="0"/>
              <a:t>, 2009):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/>
              <a:t>Příprava rozpočtů </a:t>
            </a:r>
            <a:r>
              <a:rPr lang="cs-CZ" sz="2200" dirty="0"/>
              <a:t>– tato fáze se vyznačuje zejména sběrem dat a informací, které jsou nezbytné pro tvorbu rozpočtů, základem jsou kalkulace služeb, odhady poptávky apod.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/>
              <a:t>Sestavení rozpočtů </a:t>
            </a:r>
            <a:r>
              <a:rPr lang="cs-CZ" sz="2200" dirty="0"/>
              <a:t>– jedná se o fázi sestavování jednotlivých základních rozpočtů a souhrnných celopodnikových rozpočtů.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/>
              <a:t>Kontrola plnění </a:t>
            </a:r>
            <a:r>
              <a:rPr lang="cs-CZ" sz="2200" dirty="0"/>
              <a:t>a zjištění případných odchylek – fáze spočívající v porovnávání skutečných a rozpočtovaných hodnot a zjištění případných odchylek a jejich pří-čin, a to jak v průběhu rozpočtovaného období, tak i po jeho skončení.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/>
              <a:t>Eliminace odchylek </a:t>
            </a:r>
            <a:r>
              <a:rPr lang="cs-CZ" sz="2200" dirty="0"/>
              <a:t>– fáze vyznačující se identifikací příčin a vzniku negativních odchylek rozpočtů a přijímání takových opatření, které mají hlavní úkol eliminaci jejich budoucího vzniku.</a:t>
            </a:r>
          </a:p>
        </p:txBody>
      </p:sp>
    </p:spTree>
    <p:extLst>
      <p:ext uri="{BB962C8B-B14F-4D97-AF65-F5344CB8AC3E}">
        <p14:creationId xmlns:p14="http://schemas.microsoft.com/office/powerpoint/2010/main" val="1317658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DB151E2-7C91-4341-A3CE-556126480C8B}"/>
              </a:ext>
            </a:extLst>
          </p:cNvPr>
          <p:cNvSpPr txBox="1"/>
          <p:nvPr/>
        </p:nvSpPr>
        <p:spPr>
          <a:xfrm>
            <a:off x="558140" y="439387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Metody tvorby rozpočtu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F964062-3D2E-4567-BC61-EFAF7CCEDF03}"/>
              </a:ext>
            </a:extLst>
          </p:cNvPr>
          <p:cNvSpPr/>
          <p:nvPr/>
        </p:nvSpPr>
        <p:spPr>
          <a:xfrm>
            <a:off x="495094" y="1402080"/>
            <a:ext cx="1062021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b="1" dirty="0"/>
              <a:t>Metoda shora dolů (top-</a:t>
            </a:r>
            <a:r>
              <a:rPr lang="cs-CZ" sz="2200" b="1" dirty="0" err="1"/>
              <a:t>down</a:t>
            </a:r>
            <a:r>
              <a:rPr lang="cs-CZ" sz="2200" dirty="0"/>
              <a:t>), kdy nositelem rozpočtu je vedení podniku nebo útvar odpovědný za </a:t>
            </a:r>
            <a:r>
              <a:rPr lang="cs-CZ" sz="2200" dirty="0" err="1"/>
              <a:t>rozpočtovací</a:t>
            </a:r>
            <a:r>
              <a:rPr lang="cs-CZ" sz="2200" dirty="0"/>
              <a:t> proces. Tato metoda uplatňuje direktivní způsob tvorby rozpočtů, kdy jsou sestavovány celopodnikové rozpočty, které jsou dále rozepisovány na jednotlivé útvary v rámci organizační struktury.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b="1" dirty="0"/>
              <a:t>Metoda zdola nahoru (</a:t>
            </a:r>
            <a:r>
              <a:rPr lang="cs-CZ" sz="2200" b="1" dirty="0" err="1"/>
              <a:t>bottom</a:t>
            </a:r>
            <a:r>
              <a:rPr lang="cs-CZ" sz="2200" b="1" dirty="0"/>
              <a:t>-up</a:t>
            </a:r>
            <a:r>
              <a:rPr lang="cs-CZ" sz="2200" dirty="0"/>
              <a:t>), která je založena na sestavování jednotlivých rozpočtů na nižších úrovních, které se dále spojují v souhrnný rozpočet podniku. Rizikem takto sestavovaných rozpočtů je jednak majetková zainteresovanost odpovědných pracovníků na plnění rozpočtu a jednak možné odchylky od strategických cílů podniku.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b="1" dirty="0"/>
              <a:t>Metoda proti proudu </a:t>
            </a:r>
            <a:r>
              <a:rPr lang="cs-CZ" sz="2200" dirty="0"/>
              <a:t>– je určitou kombinací předchozích metod. Je charakteristická předáváním limitů rozpočtů vedením podniku nositelům rozpočtů na niž-ších úrovních organizační struktury</a:t>
            </a:r>
          </a:p>
        </p:txBody>
      </p:sp>
    </p:spTree>
    <p:extLst>
      <p:ext uri="{BB962C8B-B14F-4D97-AF65-F5344CB8AC3E}">
        <p14:creationId xmlns:p14="http://schemas.microsoft.com/office/powerpoint/2010/main" val="4197310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251520" y="274187"/>
            <a:ext cx="7104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Tvorba rozpočtů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515007" y="1028343"/>
            <a:ext cx="973257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Základem je kalkulace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/>
              <a:t>Plánová metoda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Vychází z předchozího období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Vychází z finančního plánu v podnikatelském záměru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/>
              <a:t>Normová metoda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Operativní kalkulace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Minimalizace odchylek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/>
              <a:t>Jednorázová metoda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Vychází z ročního plánu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Pro zakázkovou činnost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Propojena s postupem projektu a limity (cílové náklady etap)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/>
              <a:t>Metoda rozpočtového odhadu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Základ: průměrné náklady minulých období zvýšené o procenta růstu/poklesu</a:t>
            </a:r>
          </a:p>
        </p:txBody>
      </p:sp>
    </p:spTree>
    <p:extLst>
      <p:ext uri="{BB962C8B-B14F-4D97-AF65-F5344CB8AC3E}">
        <p14:creationId xmlns:p14="http://schemas.microsoft.com/office/powerpoint/2010/main" val="3679367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09903" y="838133"/>
            <a:ext cx="98061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Flexibilní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Závislé na kolísání výrobní kapacity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Analýza nákladů na variabilní a fixní složky</a:t>
            </a:r>
          </a:p>
          <a:p>
            <a:endParaRPr lang="cs-CZ" sz="2400" dirty="0"/>
          </a:p>
          <a:p>
            <a:r>
              <a:rPr lang="cs-CZ" sz="2400" dirty="0"/>
              <a:t>Rozpočet má 2 části: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Rozpočet přímých nákladů na celkový objem produkce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Rozpočet nákladů režijních v celkové odhadnuté hodnotě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09903" y="274187"/>
            <a:ext cx="3205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Tvorba variant rozpočtů</a:t>
            </a:r>
          </a:p>
        </p:txBody>
      </p:sp>
    </p:spTree>
    <p:extLst>
      <p:ext uri="{BB962C8B-B14F-4D97-AF65-F5344CB8AC3E}">
        <p14:creationId xmlns:p14="http://schemas.microsoft.com/office/powerpoint/2010/main" val="1775668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251520" y="917910"/>
            <a:ext cx="1107863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Rozpočet  má vždy 2 části: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Část nákladů přímých- výpočet dle změny produkce)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Část nákladů nepřímých (např. výpočet variátorem)</a:t>
            </a:r>
          </a:p>
          <a:p>
            <a:endParaRPr lang="cs-CZ" sz="2000" dirty="0"/>
          </a:p>
          <a:p>
            <a:r>
              <a:rPr lang="cs-CZ" sz="2000" b="1" dirty="0"/>
              <a:t>Rozpočet přímých 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Dle změny objemu služeb-vynásobíme změněným objemem (snížíme/zvýšíme)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Přímý náklad na jednici se nemění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Počet jednotek x přímé náklady na jednotku</a:t>
            </a:r>
          </a:p>
          <a:p>
            <a:endParaRPr lang="cs-CZ" sz="2000" dirty="0"/>
          </a:p>
          <a:p>
            <a:r>
              <a:rPr lang="cs-CZ" sz="2000" b="1" dirty="0"/>
              <a:t>Rozpočet režijních nákladů-metody sestavení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Normování individuální propočtem = pomocí vztažné veličiny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Na základě skutečného vývoje v minulosti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i="1" dirty="0"/>
              <a:t>např. režijní energie byla 65 000 Kč, odpracované hodiny byly 80 000 hodin,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i="1" dirty="0"/>
              <a:t>norma je 65 000/80000=0,8125 Kč/</a:t>
            </a:r>
            <a:r>
              <a:rPr lang="cs-CZ" sz="2000" i="1" dirty="0" err="1"/>
              <a:t>odpr.hodinu</a:t>
            </a:r>
            <a:endParaRPr lang="cs-CZ" sz="20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Indexová metoda-vyjadřuje míru poklesu či růstu jednotlivé položky v závislosti na objemu produkce</a:t>
            </a:r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3317" y="300502"/>
            <a:ext cx="671611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Praktická tvorba rozpočtů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520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593651D-F7B6-497D-94C0-69F0283CE4C4}"/>
              </a:ext>
            </a:extLst>
          </p:cNvPr>
          <p:cNvSpPr/>
          <p:nvPr/>
        </p:nvSpPr>
        <p:spPr>
          <a:xfrm>
            <a:off x="345419" y="333857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</a:rPr>
              <a:t>Kalkulace nákladů </a:t>
            </a:r>
            <a:endParaRPr lang="cs-CZ" sz="2400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4B74FDC-729C-4FA0-B1B2-D6BF9895D546}"/>
              </a:ext>
            </a:extLst>
          </p:cNvPr>
          <p:cNvSpPr/>
          <p:nvPr/>
        </p:nvSpPr>
        <p:spPr>
          <a:xfrm>
            <a:off x="653143" y="1056904"/>
            <a:ext cx="9642763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200" dirty="0"/>
              <a:t>Předmětem kalkulace je stanovení nákladů všech výkonů v podniku vyráběných, prováděných nebo poskytovaných. Podle toho, co bude předmětem kalkulace, rozlišujeme tyto druhy: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b="1" dirty="0"/>
              <a:t>kalkulaci nákupní </a:t>
            </a:r>
            <a:r>
              <a:rPr lang="cs-CZ" sz="2200" dirty="0"/>
              <a:t>– v rámci této kalkulace provádíme výpočty, které souvisí s hledáním nejvýhodnějšího dodavatele, s pořízením kapitálu, materiálu apod.,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b="1" dirty="0"/>
              <a:t>kalkulaci prodejní </a:t>
            </a:r>
            <a:r>
              <a:rPr lang="cs-CZ" sz="2200" dirty="0"/>
              <a:t>– provádíme výpočty související s hledáním nejvýhodnějšího odběratele,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b="1" dirty="0"/>
              <a:t>kalkulaci výrobní </a:t>
            </a:r>
            <a:r>
              <a:rPr lang="cs-CZ" sz="2200" dirty="0"/>
              <a:t>– v rámci této kalkulace sestavujeme kalkulaci nákladů a kal-kulaci ceny.</a:t>
            </a:r>
          </a:p>
          <a:p>
            <a:pPr algn="just"/>
            <a:endParaRPr lang="cs-CZ" sz="2200" dirty="0"/>
          </a:p>
          <a:p>
            <a:pPr algn="just"/>
            <a:r>
              <a:rPr lang="cs-CZ" sz="2200" b="1" dirty="0"/>
              <a:t>Jednotkou kalkulace je kalkulační jednice.</a:t>
            </a:r>
          </a:p>
        </p:txBody>
      </p:sp>
    </p:spTree>
    <p:extLst>
      <p:ext uri="{BB962C8B-B14F-4D97-AF65-F5344CB8AC3E}">
        <p14:creationId xmlns:p14="http://schemas.microsoft.com/office/powerpoint/2010/main" val="679234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1121</Words>
  <Application>Microsoft Office PowerPoint</Application>
  <PresentationFormat>Širokoúhlá obrazovka</PresentationFormat>
  <Paragraphs>127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Jarka</cp:lastModifiedBy>
  <cp:revision>95</cp:revision>
  <dcterms:created xsi:type="dcterms:W3CDTF">2016-11-25T20:36:16Z</dcterms:created>
  <dcterms:modified xsi:type="dcterms:W3CDTF">2018-03-02T06:01:33Z</dcterms:modified>
</cp:coreProperties>
</file>