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278" r:id="rId44"/>
    <p:sldId id="279" r:id="rId45"/>
    <p:sldId id="280" r:id="rId46"/>
    <p:sldId id="281" r:id="rId47"/>
    <p:sldId id="282" r:id="rId4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57" autoAdjust="0"/>
  </p:normalViewPr>
  <p:slideViewPr>
    <p:cSldViewPr>
      <p:cViewPr varScale="1">
        <p:scale>
          <a:sx n="110" d="100"/>
          <a:sy n="110" d="100"/>
        </p:scale>
        <p:origin x="-65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93A6B-D283-456A-A601-A23995BC16BB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7007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00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7734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/>
          <a:lstStyle/>
          <a:p>
            <a:fld id="{B41E5FC9-5AC0-4DED-B3EF-14D5A714ED95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1552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/>
          <a:lstStyle/>
          <a:p>
            <a:fld id="{B41E5FC9-5AC0-4DED-B3EF-14D5A714ED95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825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000" b="1" dirty="0">
                <a:solidFill>
                  <a:schemeClr val="bg1"/>
                </a:solidFill>
              </a:rPr>
              <a:t>Základní pojmy z teorie řízení a </a:t>
            </a:r>
            <a:r>
              <a:rPr lang="cs-CZ" sz="3000" b="1" dirty="0" smtClean="0">
                <a:solidFill>
                  <a:schemeClr val="bg1"/>
                </a:solidFill>
              </a:rPr>
              <a:t>manažerské </a:t>
            </a:r>
            <a:r>
              <a:rPr lang="cs-CZ" sz="3000" b="1" dirty="0">
                <a:solidFill>
                  <a:schemeClr val="bg1"/>
                </a:solidFill>
              </a:rPr>
              <a:t>kompetence v řízení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576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Jaké jsou základní manažerské funkce?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 je strategické řízení?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Jaké potřebujeme kompetence?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Tutoriál 2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5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manažerské funkce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z="3200" dirty="0">
                <a:highlight>
                  <a:srgbClr val="FFFF00"/>
                </a:highlight>
              </a:rPr>
              <a:t>Organizování </a:t>
            </a:r>
          </a:p>
        </p:txBody>
      </p:sp>
    </p:spTree>
    <p:extLst>
      <p:ext uri="{BB962C8B-B14F-4D97-AF65-F5344CB8AC3E}">
        <p14:creationId xmlns="" xmlns:p14="http://schemas.microsoft.com/office/powerpoint/2010/main" val="346196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588A9F-F536-4AAB-A986-B20B9D64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4282" y="3429006"/>
            <a:ext cx="6172200" cy="11588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cs-CZ" dirty="0"/>
              <a:t>Vytvoření hierarchie organizace</a:t>
            </a:r>
          </a:p>
          <a:p>
            <a:r>
              <a:rPr lang="cs-CZ" dirty="0"/>
              <a:t>Vytvoření pravidel</a:t>
            </a:r>
          </a:p>
          <a:p>
            <a:r>
              <a:rPr lang="cs-CZ" dirty="0"/>
              <a:t>síť rolí a vztahů</a:t>
            </a:r>
          </a:p>
          <a:p>
            <a:r>
              <a:rPr lang="cs-CZ" dirty="0"/>
              <a:t>Popis rolí</a:t>
            </a:r>
          </a:p>
          <a:p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56"/>
          <a:stretch/>
        </p:blipFill>
        <p:spPr bwMode="auto">
          <a:xfrm>
            <a:off x="3911203" y="1131590"/>
            <a:ext cx="4521994" cy="2770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94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5AA281A6-E65B-47CA-A7CB-4C10523D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Výsledkem organizování je organizační struktura, která představuje vnitřní uspořádání organizace (vnitřní hierarchii).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70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manažerské funkce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z="3200" dirty="0">
                <a:highlight>
                  <a:srgbClr val="FFFF00"/>
                </a:highlight>
              </a:rPr>
              <a:t>Vedení lidí, řízení lidských zdrojů</a:t>
            </a:r>
          </a:p>
        </p:txBody>
      </p:sp>
    </p:spTree>
    <p:extLst>
      <p:ext uri="{BB962C8B-B14F-4D97-AF65-F5344CB8AC3E}">
        <p14:creationId xmlns="" xmlns:p14="http://schemas.microsoft.com/office/powerpoint/2010/main" val="23478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9CB4EB-C2CE-460D-BCE7-28B7FB41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5105400" y="1200150"/>
            <a:ext cx="4038600" cy="3394075"/>
          </a:xfrm>
        </p:spPr>
        <p:txBody>
          <a:bodyPr/>
          <a:lstStyle/>
          <a:p>
            <a:r>
              <a:rPr lang="cs-CZ" dirty="0"/>
              <a:t>Motivace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Kritika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885" y="710804"/>
            <a:ext cx="3481145" cy="3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661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DDDFA0-D356-40B8-B030-6AEF83C3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142844" y="928676"/>
            <a:ext cx="7886700" cy="32623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dirty="0"/>
              <a:t>Výběr, rozmisťování a hodnocení pracovníků</a:t>
            </a:r>
          </a:p>
          <a:p>
            <a:r>
              <a:rPr lang="cs-CZ" dirty="0"/>
              <a:t>Vedení a motivace</a:t>
            </a:r>
          </a:p>
          <a:p>
            <a:r>
              <a:rPr lang="cs-CZ" b="1" dirty="0"/>
              <a:t>Složitá personální situace</a:t>
            </a:r>
            <a:r>
              <a:rPr lang="cs-CZ" dirty="0"/>
              <a:t> je také jeden z důvodů rozvoje managementu, souvisí to především s tím, že v neziskovém sektoru je často boj o dobrovolníky, některé organizace jsou dokonce na dobrovolnicích závislé, tudíž je opět nutným úkolem managementu uvažovat o tom, jak motivovat pracovníky k jejich aktivitě a činnosti.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7520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Situační vedení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873625" y="3165475"/>
            <a:ext cx="4270375" cy="164465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Respektuje osobnost a situaci pracovníka</a:t>
            </a:r>
          </a:p>
          <a:p>
            <a:r>
              <a:rPr lang="cs-CZ" dirty="0"/>
              <a:t>Cílená práce s podřízenými</a:t>
            </a:r>
          </a:p>
          <a:p>
            <a:r>
              <a:rPr lang="cs-CZ" dirty="0"/>
              <a:t>Rozvoj pracovníků</a:t>
            </a:r>
          </a:p>
          <a:p>
            <a:r>
              <a:rPr lang="cs-CZ" dirty="0"/>
              <a:t>Nástroj motivace</a:t>
            </a:r>
          </a:p>
          <a:p>
            <a:r>
              <a:rPr lang="cs-CZ"/>
              <a:t>Zvyšování </a:t>
            </a:r>
            <a:r>
              <a:rPr lang="cs-CZ" dirty="0"/>
              <a:t>efektivity</a:t>
            </a:r>
          </a:p>
          <a:p>
            <a:endParaRPr lang="cs-CZ" dirty="0"/>
          </a:p>
        </p:txBody>
      </p:sp>
      <p:pic>
        <p:nvPicPr>
          <p:cNvPr id="4098" name="Picture 2" descr="http://docplayer.cz/docs-images/25/5612436/images/8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681540"/>
            <a:ext cx="4914546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231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manažerské funkce IV.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z="4000" dirty="0">
                <a:highlight>
                  <a:srgbClr val="FFFF00"/>
                </a:highlight>
              </a:rPr>
              <a:t>Kontrola </a:t>
            </a:r>
            <a:r>
              <a:rPr lang="cs-CZ" sz="40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7493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kontrol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předběžná</a:t>
            </a:r>
          </a:p>
          <a:p>
            <a:r>
              <a:rPr lang="cs-CZ" dirty="0"/>
              <a:t>průběžná</a:t>
            </a:r>
          </a:p>
        </p:txBody>
      </p:sp>
      <p:pic>
        <p:nvPicPr>
          <p:cNvPr id="3080" name="Picture 8" descr="http://www.vedeme.cz/images/stories/kapitoly/pro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76" y="1329612"/>
            <a:ext cx="3593972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773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cs-CZ" dirty="0"/>
              <a:t>stanovení cílů kontroly (účel kontroly), </a:t>
            </a:r>
          </a:p>
          <a:p>
            <a:r>
              <a:rPr lang="cs-CZ" dirty="0"/>
              <a:t>stanovení standardů (kontrolních kritérií/norem) za účelem zjištění odchylek, </a:t>
            </a:r>
          </a:p>
          <a:p>
            <a:r>
              <a:rPr lang="cs-CZ" dirty="0"/>
              <a:t>porovnání dosažených výsledků se standardy (hodnotí se účelnost, kvalita, hospodárnost), </a:t>
            </a:r>
          </a:p>
          <a:p>
            <a:r>
              <a:rPr lang="cs-CZ" dirty="0"/>
              <a:t>korekce odchylek (přijetí závěrů a zajištění jejich realizace) </a:t>
            </a:r>
          </a:p>
          <a:p>
            <a:r>
              <a:rPr lang="cs-CZ" dirty="0"/>
              <a:t>nová kontrola (kontrola kontroly, náměty ke zlepšení budoucích činností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4724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Základní manažerské funkce v podnicích </a:t>
            </a:r>
            <a:r>
              <a:rPr lang="cs-CZ" dirty="0" err="1"/>
              <a:t>soc.služeb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="" xmlns:a16="http://schemas.microsoft.com/office/drawing/2014/main" id="{CE6CC33E-C79C-4930-B61D-6A0999690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41992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Mise, vize a hodnoty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2482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mise-poslání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Poslání je elementární informace, kterou o sobě organizace poskytuje, kterou se</a:t>
            </a:r>
            <a:r>
              <a:rPr lang="cs-CZ" dirty="0"/>
              <a:t> představuje veřejnosti. V poslání organizace sděluje kým je, o co usiluje, jak toho dosahuje.</a:t>
            </a:r>
          </a:p>
        </p:txBody>
      </p:sp>
    </p:spTree>
    <p:extLst>
      <p:ext uri="{BB962C8B-B14F-4D97-AF65-F5344CB8AC3E}">
        <p14:creationId xmlns="" xmlns:p14="http://schemas.microsoft.com/office/powerpoint/2010/main" val="221238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7072362" cy="32861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Kvalitní mise zahrnuje odlišení od jiných organizací podnikajících ve stejné oblasti.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Coca-Cola </a:t>
            </a:r>
            <a:r>
              <a:rPr lang="cs-CZ" dirty="0" err="1"/>
              <a:t>Company</a:t>
            </a:r>
            <a:r>
              <a:rPr lang="cs-CZ" dirty="0"/>
              <a:t>: „Osvěžit svět. Inspirovat okamžiky optimismu a štěstí. Vytvářet hodnotu a odlišnost.“</a:t>
            </a:r>
          </a:p>
          <a:p>
            <a:r>
              <a:rPr lang="cs-CZ" dirty="0"/>
              <a:t>Poslání neziskové organizace Open </a:t>
            </a:r>
            <a:r>
              <a:rPr lang="cs-CZ" dirty="0" err="1"/>
              <a:t>Family</a:t>
            </a:r>
            <a:r>
              <a:rPr lang="cs-CZ" dirty="0"/>
              <a:t>, o.p.s. zní: „Open </a:t>
            </a:r>
            <a:r>
              <a:rPr lang="cs-CZ" dirty="0" err="1"/>
              <a:t>Family</a:t>
            </a:r>
            <a:r>
              <a:rPr lang="cs-CZ" dirty="0"/>
              <a:t>, o.p.s. šíří myšlenku náhradní rodinné péče mezi veřejnost, nabízí odbornou podporu rodinám s dětmi v pěstounské péči a osvojení na území ČR s cílem podporovat přirozené rodinné prostředí pro vývoj dítěte.“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4929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Odpovídáme na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785800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Proč jsme tady?</a:t>
            </a:r>
          </a:p>
          <a:p>
            <a:r>
              <a:rPr lang="cs-CZ" dirty="0"/>
              <a:t>Kam směřujeme?</a:t>
            </a:r>
          </a:p>
          <a:p>
            <a:r>
              <a:rPr lang="cs-CZ" dirty="0"/>
              <a:t>Čemu, komu sloužíme?</a:t>
            </a:r>
          </a:p>
          <a:p>
            <a:r>
              <a:rPr lang="cs-CZ" dirty="0"/>
              <a:t>Jaká je naše historie (co jsme v minulosti dokázali)?</a:t>
            </a:r>
          </a:p>
          <a:p>
            <a:r>
              <a:rPr lang="pl-PL" dirty="0"/>
              <a:t>Na jakých hodnotách stavíme?</a:t>
            </a:r>
          </a:p>
          <a:p>
            <a:r>
              <a:rPr lang="cs-CZ" dirty="0"/>
              <a:t>V čem jsme jedineční?</a:t>
            </a:r>
          </a:p>
        </p:txBody>
      </p:sp>
    </p:spTree>
    <p:extLst>
      <p:ext uri="{BB962C8B-B14F-4D97-AF65-F5344CB8AC3E}">
        <p14:creationId xmlns="" xmlns:p14="http://schemas.microsoft.com/office/powerpoint/2010/main" val="39146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785800"/>
            <a:ext cx="7143800" cy="3571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cs-CZ" dirty="0"/>
              <a:t>Jedná se už o formu vyjmenování klíčových faktorů organizace.</a:t>
            </a:r>
          </a:p>
          <a:p>
            <a:r>
              <a:rPr lang="cs-CZ" dirty="0"/>
              <a:t>Vize poukazuje, jak přistupovat k jednotlivým aspektům, které jsou pro organizaci klíčové.</a:t>
            </a:r>
          </a:p>
          <a:p>
            <a:r>
              <a:rPr lang="cs-CZ" dirty="0"/>
              <a:t>Vize shrnuje to čím chce společnost být, popisuje budoucnost jako významně odlišnou od současnosti tím, že identifikuje hlavní dlouhodobé změny v organizaci. Je zdrojem inspirace. Poskytuje jasná rozhodovací kritéria pro následnou tvorbu základních strategických směrů a cílů. </a:t>
            </a:r>
          </a:p>
        </p:txBody>
      </p:sp>
    </p:spTree>
    <p:extLst>
      <p:ext uri="{BB962C8B-B14F-4D97-AF65-F5344CB8AC3E}">
        <p14:creationId xmlns="" xmlns:p14="http://schemas.microsoft.com/office/powerpoint/2010/main" val="2393784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7215238" cy="35719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dirty="0"/>
              <a:t>Pojmenováním preferovaných a respektovaných hodnot organizace označuje, čeho si cení,</a:t>
            </a:r>
          </a:p>
          <a:p>
            <a:r>
              <a:rPr lang="cs-CZ" dirty="0"/>
              <a:t>jaké principy ctí, jakými zásadami se řídí. Organizace vymezuje svůj vztah ke klientům,</a:t>
            </a:r>
          </a:p>
          <a:p>
            <a:r>
              <a:rPr lang="cs-CZ" dirty="0"/>
              <a:t>k zaměstnancům, ke svému okolí, ke konkurentům atd. Hodnoty vyjadřují „ducha“</a:t>
            </a:r>
          </a:p>
          <a:p>
            <a:r>
              <a:rPr lang="cs-CZ" dirty="0"/>
              <a:t>organizace, její etické postoje a její vztah ke společnosti</a:t>
            </a:r>
          </a:p>
        </p:txBody>
      </p:sp>
    </p:spTree>
    <p:extLst>
      <p:ext uri="{BB962C8B-B14F-4D97-AF65-F5344CB8AC3E}">
        <p14:creationId xmlns="" xmlns:p14="http://schemas.microsoft.com/office/powerpoint/2010/main" val="3818262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285720" y="1000114"/>
            <a:ext cx="3087688" cy="29098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Klíčové hodnoty, které jsou důležité pro organizaci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143372" y="928676"/>
            <a:ext cx="3089275" cy="2909887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Sociální kapitál</a:t>
            </a:r>
          </a:p>
          <a:p>
            <a:r>
              <a:rPr lang="cs-CZ" sz="2800" dirty="0"/>
              <a:t>Sociální inovace</a:t>
            </a:r>
          </a:p>
          <a:p>
            <a:r>
              <a:rPr lang="cs-CZ" sz="2800" dirty="0"/>
              <a:t>Udržitelnost</a:t>
            </a:r>
          </a:p>
          <a:p>
            <a:r>
              <a:rPr lang="cs-CZ" sz="2800" dirty="0"/>
              <a:t>Rovné příležitosti</a:t>
            </a:r>
          </a:p>
          <a:p>
            <a:r>
              <a:rPr lang="cs-CZ" sz="2800" dirty="0"/>
              <a:t>Etika v podnikání</a:t>
            </a:r>
          </a:p>
        </p:txBody>
      </p:sp>
    </p:spTree>
    <p:extLst>
      <p:ext uri="{BB962C8B-B14F-4D97-AF65-F5344CB8AC3E}">
        <p14:creationId xmlns="" xmlns:p14="http://schemas.microsoft.com/office/powerpoint/2010/main" val="907314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031" y="228600"/>
            <a:ext cx="407193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971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785800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Vytvářím i já přidanou společenskou hodnotu?“</a:t>
            </a:r>
          </a:p>
          <a:p>
            <a:r>
              <a:rPr lang="cs-CZ" dirty="0"/>
              <a:t>cíl jako konkrétní stav, kterého dosáhneme ve stanoveném časovém období prostřednictvím jasně vymezených činností</a:t>
            </a:r>
          </a:p>
        </p:txBody>
      </p:sp>
    </p:spTree>
    <p:extLst>
      <p:ext uri="{BB962C8B-B14F-4D97-AF65-F5344CB8AC3E}">
        <p14:creationId xmlns="" xmlns:p14="http://schemas.microsoft.com/office/powerpoint/2010/main" val="1031393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Příklad- co byste změnili?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357158" y="928676"/>
            <a:ext cx="7429552" cy="3802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Fokus (www.fokus-praha.cz)</a:t>
            </a:r>
          </a:p>
          <a:p>
            <a:r>
              <a:rPr lang="cs-CZ" sz="2550" dirty="0" smtClean="0"/>
              <a:t>Jsme </a:t>
            </a:r>
            <a:r>
              <a:rPr lang="cs-CZ" sz="2550" dirty="0"/>
              <a:t>nestátní nezisková organizace s tradicí od roku 1990 </a:t>
            </a:r>
            <a:r>
              <a:rPr lang="cs-CZ" sz="2550" dirty="0" smtClean="0"/>
              <a:t>sdružující psychoterapeuty</a:t>
            </a:r>
            <a:r>
              <a:rPr lang="cs-CZ" sz="2550" dirty="0"/>
              <a:t>, socioterapeuty, pracovní terapeuty, psychology, </a:t>
            </a:r>
            <a:r>
              <a:rPr lang="cs-CZ" sz="2550" dirty="0" smtClean="0"/>
              <a:t>sociální pracovníky </a:t>
            </a:r>
            <a:r>
              <a:rPr lang="cs-CZ" sz="2550" dirty="0"/>
              <a:t>a další pracovníky včetně dobrovolníků.</a:t>
            </a:r>
          </a:p>
          <a:p>
            <a:r>
              <a:rPr lang="cs-CZ" sz="2550" dirty="0" smtClean="0"/>
              <a:t>Nabízíme </a:t>
            </a:r>
            <a:r>
              <a:rPr lang="cs-CZ" sz="2550" dirty="0"/>
              <a:t>komplexní komunitní péči o lidi s dlouhodobým duševním </a:t>
            </a:r>
            <a:r>
              <a:rPr lang="cs-CZ" sz="2550" dirty="0" smtClean="0"/>
              <a:t>onemocněním v </a:t>
            </a:r>
            <a:r>
              <a:rPr lang="cs-CZ" sz="2550" dirty="0"/>
              <a:t>neústavních podmínkách.</a:t>
            </a:r>
          </a:p>
          <a:p>
            <a:r>
              <a:rPr lang="cs-CZ" sz="2550" dirty="0" smtClean="0"/>
              <a:t>Hájíme </a:t>
            </a:r>
            <a:r>
              <a:rPr lang="cs-CZ" sz="2550" dirty="0"/>
              <a:t>práva a zájmy lidí s duševní nemocí.</a:t>
            </a:r>
          </a:p>
          <a:p>
            <a:r>
              <a:rPr lang="cs-CZ" sz="2550" dirty="0" smtClean="0"/>
              <a:t>Snažíme </a:t>
            </a:r>
            <a:r>
              <a:rPr lang="cs-CZ" sz="2550" dirty="0"/>
              <a:t>se, aby od nás každý klient odcházel vyrovnanější, silnější ve </a:t>
            </a:r>
            <a:r>
              <a:rPr lang="cs-CZ" sz="2550" dirty="0" smtClean="0"/>
              <a:t>svých vlastních </a:t>
            </a:r>
            <a:r>
              <a:rPr lang="cs-CZ" sz="2550" dirty="0"/>
              <a:t>schopnostech a lépe vybavený pro praktický život.</a:t>
            </a:r>
          </a:p>
          <a:p>
            <a:r>
              <a:rPr lang="cs-CZ" sz="2550" dirty="0" smtClean="0"/>
              <a:t>Svoji </a:t>
            </a:r>
            <a:r>
              <a:rPr lang="cs-CZ" sz="2550" dirty="0"/>
              <a:t>práci děláme profesionálně a s úctou a respektem ke každému.</a:t>
            </a:r>
          </a:p>
        </p:txBody>
      </p:sp>
    </p:spTree>
    <p:extLst>
      <p:ext uri="{BB962C8B-B14F-4D97-AF65-F5344CB8AC3E}">
        <p14:creationId xmlns="" xmlns:p14="http://schemas.microsoft.com/office/powerpoint/2010/main" val="309024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="" xmlns:a16="http://schemas.microsoft.com/office/drawing/2014/main" id="{6DDC0450-6551-4E7E-B974-FDE06718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43075" y="1933575"/>
          <a:ext cx="5692469" cy="1599891"/>
        </p:xfrm>
        <a:graphic>
          <a:graphicData uri="http://schemas.openxmlformats.org/drawingml/2006/table">
            <a:tbl>
              <a:tblPr/>
              <a:tblGrid>
                <a:gridCol w="1395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5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7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2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2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7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Plánování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Organizování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Řízení lidských zdrojů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Kontrola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Analýza problémů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Rozhodování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Implementace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082404" y="1927622"/>
            <a:ext cx="1096565" cy="4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825" dirty="0">
                <a:cs typeface="Times New Roman" pitchFamily="18" charset="0"/>
              </a:rPr>
              <a:t> Základní typy                                </a:t>
            </a:r>
          </a:p>
          <a:p>
            <a:pPr eaLnBrk="0" hangingPunct="0"/>
            <a:r>
              <a:rPr lang="cs-CZ" sz="825" dirty="0">
                <a:cs typeface="Times New Roman" pitchFamily="18" charset="0"/>
              </a:rPr>
              <a:t>         manažerských                    </a:t>
            </a:r>
          </a:p>
          <a:p>
            <a:pPr eaLnBrk="0" hangingPunct="0"/>
            <a:r>
              <a:rPr lang="cs-CZ" sz="825" dirty="0">
                <a:cs typeface="Times New Roman" pitchFamily="18" charset="0"/>
              </a:rPr>
              <a:t>                      funkcí</a:t>
            </a:r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1746648" y="1932385"/>
            <a:ext cx="5693569" cy="1600200"/>
            <a:chOff x="1308" y="1785"/>
            <a:chExt cx="9289" cy="2193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1308" y="1785"/>
              <a:ext cx="9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cs-CZ" sz="1350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10597" y="1787"/>
              <a:ext cx="0" cy="2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cs-CZ" sz="135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743076" y="2216689"/>
            <a:ext cx="891591" cy="34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825" dirty="0">
                <a:cs typeface="Times New Roman" pitchFamily="18" charset="0"/>
              </a:rPr>
              <a:t>Průběžné funkce</a:t>
            </a:r>
            <a:endParaRPr lang="en-US" sz="825" dirty="0">
              <a:cs typeface="Times New Roman" pitchFamily="18" charset="0"/>
            </a:endParaRPr>
          </a:p>
          <a:p>
            <a:pPr>
              <a:defRPr/>
            </a:pPr>
            <a:endParaRPr lang="en-US" sz="825" dirty="0"/>
          </a:p>
        </p:txBody>
      </p:sp>
      <p:cxnSp>
        <p:nvCxnSpPr>
          <p:cNvPr id="10" name="Přímá spojovací čára 15"/>
          <p:cNvCxnSpPr>
            <a:cxnSpLocks noChangeShapeType="1"/>
          </p:cNvCxnSpPr>
          <p:nvPr/>
        </p:nvCxnSpPr>
        <p:spPr bwMode="auto">
          <a:xfrm>
            <a:off x="1743076" y="1932385"/>
            <a:ext cx="1393031" cy="61079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2254783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strategického řízení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2431149" cy="49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035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Strategické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4282" y="928676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Strategické řízení je procesem, který zahrnují základní tři fáze - </a:t>
            </a:r>
            <a:r>
              <a:rPr lang="cs-CZ" b="1" dirty="0"/>
              <a:t>plánování, implementaci a kontrolu.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8889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A. Fáze strategického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857238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cs-CZ" sz="2400" b="1" dirty="0"/>
              <a:t>Identifikace poslání, cílů, vizí, hodnot</a:t>
            </a:r>
          </a:p>
          <a:p>
            <a:r>
              <a:rPr lang="cs-CZ" sz="2400" b="1" dirty="0"/>
              <a:t>Strategická analýza</a:t>
            </a:r>
          </a:p>
          <a:p>
            <a:r>
              <a:rPr lang="cs-CZ" sz="2400" b="1" dirty="0"/>
              <a:t>Formulace strategie. </a:t>
            </a:r>
            <a:r>
              <a:rPr lang="cs-CZ" sz="2400" dirty="0"/>
              <a:t>Na základě předcházejících zjištění formuluje organizace komplex změn. Ty zahrnují konkrétní </a:t>
            </a:r>
            <a:r>
              <a:rPr lang="cs-CZ" sz="2400" b="1" dirty="0"/>
              <a:t>cíle </a:t>
            </a:r>
            <a:r>
              <a:rPr lang="cs-CZ" sz="2400" dirty="0"/>
              <a:t>(globální a dílčí) a stanovení cesty, jak jich dosáhnout (</a:t>
            </a:r>
            <a:r>
              <a:rPr lang="cs-CZ" sz="2400" b="1" dirty="0"/>
              <a:t>strategie</a:t>
            </a:r>
            <a:r>
              <a:rPr lang="cs-CZ" sz="2400" dirty="0"/>
              <a:t>).</a:t>
            </a:r>
          </a:p>
          <a:p>
            <a:r>
              <a:rPr lang="cs-CZ" sz="2400" dirty="0"/>
              <a:t>Výstupem strategický plán</a:t>
            </a:r>
          </a:p>
        </p:txBody>
      </p:sp>
    </p:spTree>
    <p:extLst>
      <p:ext uri="{BB962C8B-B14F-4D97-AF65-F5344CB8AC3E}">
        <p14:creationId xmlns="" xmlns:p14="http://schemas.microsoft.com/office/powerpoint/2010/main" val="199680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749372" cy="507703"/>
          </a:xfrm>
        </p:spPr>
        <p:txBody>
          <a:bodyPr>
            <a:normAutofit/>
          </a:bodyPr>
          <a:lstStyle/>
          <a:p>
            <a:r>
              <a:rPr lang="pt-BR" b="1" dirty="0"/>
              <a:t>Strategické plánování a jeho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7858180" cy="378621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cs-CZ" dirty="0"/>
              <a:t>rozsah strategického plánování (organizace, část organizace, hlavní programy,</a:t>
            </a:r>
          </a:p>
          <a:p>
            <a:r>
              <a:rPr lang="cs-CZ" dirty="0"/>
              <a:t>speciální programy, jiné)</a:t>
            </a:r>
          </a:p>
          <a:p>
            <a:r>
              <a:rPr lang="cs-CZ" dirty="0"/>
              <a:t>časové období plánu (počet let, na které je plán připravován)</a:t>
            </a:r>
          </a:p>
          <a:p>
            <a:r>
              <a:rPr lang="cs-CZ" dirty="0"/>
              <a:t>klíčové problémy organizace řešené v rámci strategického plánování</a:t>
            </a:r>
          </a:p>
          <a:p>
            <a:r>
              <a:rPr lang="cs-CZ" dirty="0"/>
              <a:t>(3 – 5 problémů)</a:t>
            </a:r>
          </a:p>
          <a:p>
            <a:r>
              <a:rPr lang="cs-CZ" dirty="0"/>
              <a:t>čas věnovaný na strategické plánování (počet hodin)</a:t>
            </a:r>
          </a:p>
          <a:p>
            <a:r>
              <a:rPr lang="cs-CZ" dirty="0"/>
              <a:t>role odborného poradce (např. facilitace procesu nebo jeho částí, zpracování analýz, definování kritických faktorů úspěchu, jiné)</a:t>
            </a:r>
          </a:p>
          <a:p>
            <a:r>
              <a:rPr lang="cs-CZ" dirty="0"/>
              <a:t>rozsah plánovacího týmu (osvědčil se počet cca 5 osob)</a:t>
            </a:r>
          </a:p>
          <a:p>
            <a:r>
              <a:rPr lang="cs-CZ" dirty="0"/>
              <a:t>složení plánovacího týmu (pracovní pozice osob z organizace, osoby z vnějšku – klienti, sponzoři, experti, jiní)</a:t>
            </a:r>
          </a:p>
          <a:p>
            <a:r>
              <a:rPr lang="cs-CZ" dirty="0"/>
              <a:t>zapojení dalších osob do procesu (kdo bude zapojen, v jaké fázi procesu, jakou bude mít roli)</a:t>
            </a:r>
          </a:p>
        </p:txBody>
      </p:sp>
    </p:spTree>
    <p:extLst>
      <p:ext uri="{BB962C8B-B14F-4D97-AF65-F5344CB8AC3E}">
        <p14:creationId xmlns="" xmlns:p14="http://schemas.microsoft.com/office/powerpoint/2010/main" val="1794332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35124" cy="507703"/>
          </a:xfrm>
        </p:spPr>
        <p:txBody>
          <a:bodyPr>
            <a:normAutofit/>
          </a:bodyPr>
          <a:lstStyle/>
          <a:p>
            <a:r>
              <a:rPr lang="pt-BR" b="1" dirty="0"/>
              <a:t>Strategické plánování a jeho organizace</a:t>
            </a:r>
            <a:r>
              <a:rPr lang="cs-CZ" b="1" dirty="0"/>
              <a:t>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6929486" cy="35004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Personální zajištění</a:t>
            </a:r>
          </a:p>
          <a:p>
            <a:r>
              <a:rPr lang="cs-CZ" dirty="0"/>
              <a:t>kdo řídí celý proces strategického plánování</a:t>
            </a:r>
          </a:p>
          <a:p>
            <a:r>
              <a:rPr lang="cs-CZ" dirty="0"/>
              <a:t>kdo řídí schůzky plánovacího týmu</a:t>
            </a:r>
          </a:p>
          <a:p>
            <a:r>
              <a:rPr lang="cs-CZ" b="1" dirty="0"/>
              <a:t>Harmonogram</a:t>
            </a:r>
          </a:p>
          <a:p>
            <a:r>
              <a:rPr lang="cs-CZ" dirty="0"/>
              <a:t>předpokládaný termín dokončení strategického plánu</a:t>
            </a:r>
          </a:p>
          <a:p>
            <a:r>
              <a:rPr lang="cs-CZ" dirty="0"/>
              <a:t>předpokládaná doba prezentace a diskuse</a:t>
            </a:r>
          </a:p>
          <a:p>
            <a:r>
              <a:rPr lang="cs-CZ" dirty="0"/>
              <a:t>předpokládaný termín schválení</a:t>
            </a:r>
          </a:p>
        </p:txBody>
      </p:sp>
    </p:spTree>
    <p:extLst>
      <p:ext uri="{BB962C8B-B14F-4D97-AF65-F5344CB8AC3E}">
        <p14:creationId xmlns="" xmlns:p14="http://schemas.microsoft.com/office/powerpoint/2010/main" val="836782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63686" cy="507703"/>
          </a:xfrm>
        </p:spPr>
        <p:txBody>
          <a:bodyPr>
            <a:normAutofit/>
          </a:bodyPr>
          <a:lstStyle/>
          <a:p>
            <a:r>
              <a:rPr lang="pt-BR" b="1" dirty="0"/>
              <a:t>Strategické plánování a jeho organizace</a:t>
            </a:r>
            <a:r>
              <a:rPr lang="cs-CZ" b="1" dirty="0"/>
              <a:t>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785800"/>
            <a:ext cx="7286676" cy="378621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b="1" u="sng" dirty="0"/>
              <a:t>Provedení situační analýzy</a:t>
            </a:r>
          </a:p>
          <a:p>
            <a:r>
              <a:rPr lang="cs-CZ" b="1" dirty="0"/>
              <a:t>A. Analýza vnějšího prostředí </a:t>
            </a:r>
            <a:r>
              <a:rPr lang="cs-CZ" dirty="0"/>
              <a:t>upozorňuje organizaci na skutečnosti, které mohou v budoucnu významně ovlivnit její vývoj (PEST)</a:t>
            </a:r>
          </a:p>
          <a:p>
            <a:r>
              <a:rPr lang="cs-CZ" b="1" dirty="0"/>
              <a:t>B. Analýza odvětvového prostředí </a:t>
            </a:r>
            <a:r>
              <a:rPr lang="cs-CZ" dirty="0"/>
              <a:t>sleduje situaci přímo v oboru působnosti organizace.</a:t>
            </a:r>
          </a:p>
          <a:p>
            <a:r>
              <a:rPr lang="cs-CZ" b="1" dirty="0"/>
              <a:t>C. Interní analýza organizace </a:t>
            </a:r>
            <a:r>
              <a:rPr lang="cs-CZ" dirty="0"/>
              <a:t>komplexně vyhodnocuje současný stav organizace.</a:t>
            </a:r>
          </a:p>
          <a:p>
            <a:r>
              <a:rPr lang="cs-CZ" b="1" dirty="0"/>
              <a:t>D. Syntéza výsledků (</a:t>
            </a:r>
            <a:r>
              <a:rPr lang="cs-CZ" b="1" dirty="0" err="1"/>
              <a:t>SWOT</a:t>
            </a:r>
            <a:r>
              <a:rPr lang="cs-CZ" b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79593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037" y="640021"/>
            <a:ext cx="3528476" cy="38634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sz="2400" dirty="0"/>
              <a:t>Struktura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785800"/>
            <a:ext cx="3714776" cy="3571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Dlouhodobý cíl (D1)</a:t>
            </a:r>
            <a:r>
              <a:rPr lang="cs-CZ" dirty="0"/>
              <a:t>:</a:t>
            </a:r>
          </a:p>
          <a:p>
            <a:r>
              <a:rPr lang="cs-CZ" dirty="0"/>
              <a:t>Dosáhnout vícezdrojového financování v této struktuře zdrojů: 30 % veřejné rozpočty,</a:t>
            </a:r>
          </a:p>
          <a:p>
            <a:r>
              <a:rPr lang="cs-CZ" dirty="0"/>
              <a:t>15 % individuální osoby, 5 % nadace, 30 % firmy, 5 % veřejnost , 15 % prodej služeb.</a:t>
            </a:r>
          </a:p>
          <a:p>
            <a:r>
              <a:rPr lang="cs-CZ" b="1" dirty="0"/>
              <a:t>Horizont dosažení cíle: 5 let.</a:t>
            </a:r>
            <a:endParaRPr lang="cs-CZ" sz="1200" dirty="0"/>
          </a:p>
        </p:txBody>
      </p:sp>
    </p:spTree>
    <p:extLst>
      <p:ext uri="{BB962C8B-B14F-4D97-AF65-F5344CB8AC3E}">
        <p14:creationId xmlns="" xmlns:p14="http://schemas.microsoft.com/office/powerpoint/2010/main" val="3198648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B. Fáze implementace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Motivace pracovníků</a:t>
            </a:r>
          </a:p>
          <a:p>
            <a:r>
              <a:rPr lang="cs-CZ" dirty="0"/>
              <a:t>Dodržování harmonogramu</a:t>
            </a:r>
          </a:p>
        </p:txBody>
      </p:sp>
    </p:spTree>
    <p:extLst>
      <p:ext uri="{BB962C8B-B14F-4D97-AF65-F5344CB8AC3E}">
        <p14:creationId xmlns="" xmlns:p14="http://schemas.microsoft.com/office/powerpoint/2010/main" val="3108846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C. Fáze kontroly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0838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Kontrola by měla být průběžná</a:t>
            </a:r>
          </a:p>
          <a:p>
            <a:r>
              <a:rPr lang="cs-CZ" dirty="0"/>
              <a:t>Nutné nastavit </a:t>
            </a:r>
            <a:r>
              <a:rPr lang="cs-CZ" b="1" dirty="0"/>
              <a:t>pravidla kontroly a její četnost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12280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00232" y="2071684"/>
            <a:ext cx="4536504" cy="507703"/>
          </a:xfrm>
        </p:spPr>
        <p:txBody>
          <a:bodyPr/>
          <a:lstStyle/>
          <a:p>
            <a:r>
              <a:rPr lang="cs-CZ" sz="6000" dirty="0"/>
              <a:t>Typy strategií</a:t>
            </a:r>
          </a:p>
        </p:txBody>
      </p:sp>
    </p:spTree>
    <p:extLst>
      <p:ext uri="{BB962C8B-B14F-4D97-AF65-F5344CB8AC3E}">
        <p14:creationId xmlns="" xmlns:p14="http://schemas.microsoft.com/office/powerpoint/2010/main" val="12199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91461BC7-72FB-467B-8B04-FE7A30BF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i="1" dirty="0"/>
              <a:t>Management v sociální práci je nástrojem, který umožňuje organizacím a institucím poskytujícím sociální služby dosahovat svých cílu respektive plnit svá poslání</a:t>
            </a:r>
          </a:p>
          <a:p>
            <a:r>
              <a:rPr lang="cs-CZ" dirty="0"/>
              <a:t>Matoušek, 2003</a:t>
            </a:r>
          </a:p>
        </p:txBody>
      </p:sp>
    </p:spTree>
    <p:extLst>
      <p:ext uri="{BB962C8B-B14F-4D97-AF65-F5344CB8AC3E}">
        <p14:creationId xmlns="" xmlns:p14="http://schemas.microsoft.com/office/powerpoint/2010/main" val="3414370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strategie (</a:t>
            </a:r>
            <a:r>
              <a:rPr lang="cs-CZ" dirty="0" err="1"/>
              <a:t>Ansoff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285720" y="785800"/>
            <a:ext cx="7358114" cy="35719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Strategie růstu. </a:t>
            </a:r>
            <a:r>
              <a:rPr lang="cs-CZ" dirty="0"/>
              <a:t>Platí pro organizace, které jsou ve fázi úspěšného startu a viditelného rozvoje.</a:t>
            </a:r>
          </a:p>
          <a:p>
            <a:r>
              <a:rPr lang="cs-CZ" b="1" dirty="0"/>
              <a:t>Strategie stabilizace a udržení. </a:t>
            </a:r>
            <a:r>
              <a:rPr lang="cs-CZ" dirty="0"/>
              <a:t>Organizace je v zásadě spokojena se svou pozicí </a:t>
            </a:r>
            <a:r>
              <a:rPr lang="pl-PL" dirty="0"/>
              <a:t>a nehodlá na ní nic měnit</a:t>
            </a:r>
          </a:p>
          <a:p>
            <a:r>
              <a:rPr lang="cs-CZ" b="1" dirty="0"/>
              <a:t>Strategie zvratu. </a:t>
            </a:r>
            <a:r>
              <a:rPr lang="cs-CZ" dirty="0"/>
              <a:t>Organizace se k ní uchyluje zpravidla v období úpadku. </a:t>
            </a:r>
          </a:p>
          <a:p>
            <a:r>
              <a:rPr lang="cs-CZ" b="1" dirty="0"/>
              <a:t>Strategie likvidace (ukončení činnosti)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94577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neziskových organizací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285720" y="785800"/>
            <a:ext cx="7429552" cy="37147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Strategie spolupráce. </a:t>
            </a:r>
            <a:r>
              <a:rPr lang="cs-CZ" dirty="0"/>
              <a:t>Zaměřena na vytváření sítí, spojenectví, koalic.</a:t>
            </a:r>
          </a:p>
          <a:p>
            <a:r>
              <a:rPr lang="cs-CZ" b="1" dirty="0"/>
              <a:t>Strategie specializace. </a:t>
            </a:r>
            <a:r>
              <a:rPr lang="cs-CZ" dirty="0"/>
              <a:t>Zaměření na ty služby, jejichž poskytování je silnou stránkou organizace.</a:t>
            </a:r>
          </a:p>
          <a:p>
            <a:r>
              <a:rPr lang="cs-CZ" b="1" dirty="0"/>
              <a:t>Strategie podnikání. </a:t>
            </a:r>
            <a:r>
              <a:rPr lang="cs-CZ" dirty="0"/>
              <a:t>Zaměření na výdělečnou podnikatelskou činnost, jejíž výnosy kompenzují ztrátové služby poskytované zdarma.</a:t>
            </a:r>
          </a:p>
          <a:p>
            <a:r>
              <a:rPr lang="cs-CZ" b="1" dirty="0"/>
              <a:t>Strategie vládních zakázek. </a:t>
            </a:r>
            <a:r>
              <a:rPr lang="cs-CZ" dirty="0"/>
              <a:t>Zaměření organizace na výkon těch služeb, které jsou plně nebo z větší části financovány z veřejných rozpočtů.</a:t>
            </a:r>
          </a:p>
          <a:p>
            <a:r>
              <a:rPr lang="cs-CZ" b="1" dirty="0"/>
              <a:t>Strategie profesionalizace. </a:t>
            </a:r>
            <a:r>
              <a:rPr lang="cs-CZ" dirty="0"/>
              <a:t>Důraz na trvalý rozvoj znalostí a dovedností pracovníků.</a:t>
            </a:r>
          </a:p>
          <a:p>
            <a:r>
              <a:rPr lang="cs-CZ" b="1" dirty="0"/>
              <a:t>Strategie omezení profesionality. </a:t>
            </a:r>
            <a:r>
              <a:rPr lang="cs-CZ" dirty="0"/>
              <a:t>Snížení nákladů na profesionální služby zapojením brigádníků nebo dobrovolníků (v českém prostředí pouze tam, kde to zákon o </a:t>
            </a:r>
            <a:r>
              <a:rPr lang="cs-CZ" dirty="0" err="1"/>
              <a:t>sociálníchslužbách</a:t>
            </a:r>
            <a:r>
              <a:rPr lang="cs-CZ" dirty="0"/>
              <a:t> dovoluje).</a:t>
            </a:r>
          </a:p>
        </p:txBody>
      </p:sp>
    </p:spTree>
    <p:extLst>
      <p:ext uri="{BB962C8B-B14F-4D97-AF65-F5344CB8AC3E}">
        <p14:creationId xmlns="" xmlns:p14="http://schemas.microsoft.com/office/powerpoint/2010/main" val="2503283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48" y="-8867"/>
            <a:ext cx="5022558" cy="5152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2064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Manažerské kompetence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z="3200" dirty="0">
                <a:highlight>
                  <a:srgbClr val="FFFF00"/>
                </a:highlight>
              </a:rPr>
              <a:t>pomáhají k výkonu manažerských funkcí</a:t>
            </a:r>
          </a:p>
        </p:txBody>
      </p:sp>
    </p:spTree>
    <p:extLst>
      <p:ext uri="{BB962C8B-B14F-4D97-AF65-F5344CB8AC3E}">
        <p14:creationId xmlns="" xmlns:p14="http://schemas.microsoft.com/office/powerpoint/2010/main" val="4010564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2128B15D-9984-46CB-88C7-9FCB879C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7886700" cy="3262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kompetence definována jako trs znalostí, dovedností a zkušeností, který podporuje dosažení cíle (</a:t>
            </a:r>
            <a:r>
              <a:rPr lang="cs-CZ" i="1" dirty="0" err="1"/>
              <a:t>Hroník</a:t>
            </a:r>
            <a:r>
              <a:rPr lang="cs-CZ" i="1" dirty="0"/>
              <a:t>, 2006)</a:t>
            </a:r>
          </a:p>
          <a:p>
            <a:r>
              <a:rPr lang="cs-CZ" b="1" dirty="0"/>
              <a:t>americký model – </a:t>
            </a:r>
            <a:r>
              <a:rPr lang="cs-CZ" dirty="0"/>
              <a:t>osobnostní charakteristiky nositele profese, tedy „měkké“ dovednosti, </a:t>
            </a:r>
          </a:p>
          <a:p>
            <a:r>
              <a:rPr lang="cs-CZ" b="1" dirty="0"/>
              <a:t>britský model – </a:t>
            </a:r>
            <a:r>
              <a:rPr lang="cs-CZ" dirty="0"/>
              <a:t>funkční dovednosti – </a:t>
            </a:r>
            <a:r>
              <a:rPr lang="cs-CZ" dirty="0" err="1"/>
              <a:t>dovednosti</a:t>
            </a:r>
            <a:r>
              <a:rPr lang="cs-CZ" dirty="0"/>
              <a:t> „tvrdé“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99911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Kompetenční model 5C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4282" y="785800"/>
            <a:ext cx="7886700" cy="38576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Care (péče) </a:t>
            </a:r>
            <a:r>
              <a:rPr lang="cs-CZ" dirty="0" smtClean="0"/>
              <a:t>– představuje znalosti o péči, vzdělávání se v nových trendech v oblasti, ve které podniká, přispívání do databáze znalostí, účast na sympoziích a seminářích, celoživotní učení se</a:t>
            </a:r>
          </a:p>
          <a:p>
            <a:r>
              <a:rPr lang="cs-CZ" b="1" dirty="0" err="1" smtClean="0"/>
              <a:t>Competitiveness</a:t>
            </a:r>
            <a:r>
              <a:rPr lang="cs-CZ" b="1" dirty="0" smtClean="0"/>
              <a:t> (konkurenceschopnost) </a:t>
            </a:r>
            <a:r>
              <a:rPr lang="cs-CZ" dirty="0" smtClean="0"/>
              <a:t>– základní ekonomické znalosti a dovednosti, orientace základní v potřebách trhu, ve vedení podniku, otevřenost ke spolupráci, využívání synergie sítě, hledání cest snižování nákladů.</a:t>
            </a:r>
          </a:p>
          <a:p>
            <a:r>
              <a:rPr lang="cs-CZ" b="1" dirty="0" err="1" smtClean="0"/>
              <a:t>Communication</a:t>
            </a:r>
            <a:r>
              <a:rPr lang="cs-CZ" b="1" dirty="0" smtClean="0"/>
              <a:t> (komunikace) </a:t>
            </a:r>
            <a:r>
              <a:rPr lang="cs-CZ" dirty="0" smtClean="0"/>
              <a:t>– vzájemná výpomoc, budování vztahů se zákazníky, pochopení jejich potřeb, efektivní vyjednávání</a:t>
            </a:r>
          </a:p>
          <a:p>
            <a:r>
              <a:rPr lang="cs-CZ" b="1" dirty="0" err="1" smtClean="0"/>
              <a:t>Clarification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relationship</a:t>
            </a:r>
            <a:r>
              <a:rPr lang="cs-CZ" b="1" dirty="0" smtClean="0"/>
              <a:t> (vyjasnění vztahů) </a:t>
            </a:r>
            <a:r>
              <a:rPr lang="cs-CZ" dirty="0" smtClean="0"/>
              <a:t>– síťování, vzájemnost, spolupráce, sekvenčnost, dopomáhá k navazování služeb za sebou a plnění standardů kvality – standard č. 8 (viz kapitola 4)</a:t>
            </a:r>
          </a:p>
          <a:p>
            <a:r>
              <a:rPr lang="cs-CZ" b="1" dirty="0" err="1" smtClean="0"/>
              <a:t>Culture</a:t>
            </a:r>
            <a:r>
              <a:rPr lang="cs-CZ" b="1" dirty="0" smtClean="0"/>
              <a:t> (Kultura prostředí) </a:t>
            </a:r>
            <a:r>
              <a:rPr lang="cs-CZ" dirty="0" smtClean="0"/>
              <a:t>– vzájemná důvěra, podpora, boj proti syndromu vyhoření.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08105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FACETS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785800"/>
            <a:ext cx="6172200" cy="35353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b="1" i="1" dirty="0" err="1" smtClean="0"/>
              <a:t>Focus</a:t>
            </a:r>
            <a:r>
              <a:rPr lang="cs-CZ" b="1" i="1" dirty="0" smtClean="0"/>
              <a:t> </a:t>
            </a:r>
            <a:r>
              <a:rPr lang="cs-CZ" b="1" i="1" dirty="0"/>
              <a:t>(Zaměření) </a:t>
            </a:r>
          </a:p>
          <a:p>
            <a:r>
              <a:rPr lang="cs-CZ" b="1" i="1" dirty="0" err="1" smtClean="0"/>
              <a:t>Advantage</a:t>
            </a:r>
            <a:r>
              <a:rPr lang="cs-CZ" b="1" i="1" dirty="0" smtClean="0"/>
              <a:t> </a:t>
            </a:r>
            <a:r>
              <a:rPr lang="cs-CZ" b="1" i="1" dirty="0"/>
              <a:t>(Výhoda ) </a:t>
            </a:r>
            <a:r>
              <a:rPr lang="cs-CZ" dirty="0"/>
              <a:t>Schopnost využít příležitosti</a:t>
            </a:r>
          </a:p>
          <a:p>
            <a:r>
              <a:rPr lang="cs-CZ" b="1" i="1" dirty="0" err="1" smtClean="0"/>
              <a:t>Creativity</a:t>
            </a:r>
            <a:r>
              <a:rPr lang="cs-CZ" b="1" i="1" dirty="0" smtClean="0"/>
              <a:t> </a:t>
            </a:r>
            <a:r>
              <a:rPr lang="cs-CZ" b="1" i="1" dirty="0"/>
              <a:t>(Kreativita) </a:t>
            </a:r>
            <a:r>
              <a:rPr lang="cs-CZ" dirty="0"/>
              <a:t>Schopnost přicházet s novými nápady</a:t>
            </a:r>
            <a:endParaRPr lang="cs-CZ" b="1" i="1" dirty="0"/>
          </a:p>
          <a:p>
            <a:r>
              <a:rPr lang="cs-CZ" b="1" i="1" dirty="0" smtClean="0"/>
              <a:t>Ego </a:t>
            </a:r>
            <a:r>
              <a:rPr lang="cs-CZ" dirty="0"/>
              <a:t>, být iniciátorem </a:t>
            </a:r>
            <a:endParaRPr lang="cs-CZ" b="1" i="1" dirty="0"/>
          </a:p>
          <a:p>
            <a:r>
              <a:rPr lang="cs-CZ" b="1" i="1" dirty="0" smtClean="0"/>
              <a:t>Team </a:t>
            </a:r>
            <a:r>
              <a:rPr lang="cs-CZ" b="1" i="1" dirty="0"/>
              <a:t>(Tým) </a:t>
            </a:r>
            <a:r>
              <a:rPr lang="cs-CZ" dirty="0"/>
              <a:t>Schopnost najít správné lidi</a:t>
            </a:r>
          </a:p>
          <a:p>
            <a:r>
              <a:rPr lang="cs-CZ" b="1" i="1" dirty="0" err="1"/>
              <a:t>Social</a:t>
            </a:r>
            <a:r>
              <a:rPr lang="cs-CZ" b="1" i="1" dirty="0"/>
              <a:t> (Sociální)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07740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857238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Delegování</a:t>
            </a:r>
          </a:p>
          <a:p>
            <a:r>
              <a:rPr lang="cs-CZ" dirty="0"/>
              <a:t>Asertivita </a:t>
            </a:r>
          </a:p>
        </p:txBody>
      </p:sp>
    </p:spTree>
    <p:extLst>
      <p:ext uri="{BB962C8B-B14F-4D97-AF65-F5344CB8AC3E}">
        <p14:creationId xmlns="" xmlns:p14="http://schemas.microsoft.com/office/powerpoint/2010/main" val="323810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manažerské funkce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z="4000" dirty="0">
                <a:highlight>
                  <a:srgbClr val="FFFF00"/>
                </a:highlight>
              </a:rPr>
              <a:t>Plánování</a:t>
            </a:r>
            <a:r>
              <a:rPr lang="cs-CZ" sz="40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7673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je stanovení cíle dané organizace a vymezení postupu, jak vytyčených cílů dosáhnout</a:t>
            </a:r>
          </a:p>
          <a:p>
            <a:r>
              <a:rPr lang="cs-CZ" sz="2800" dirty="0"/>
              <a:t>vychází z formulace poslání a z potřeb daného kraje i obce, které jsou formulovány v rámci komunitního plánování sociálních služeb</a:t>
            </a:r>
          </a:p>
          <a:p>
            <a:r>
              <a:rPr lang="cs-CZ" sz="2800" dirty="0"/>
              <a:t>Zohledňuje zdroje, které má k dispozici</a:t>
            </a:r>
          </a:p>
          <a:p>
            <a:r>
              <a:rPr lang="cs-CZ" sz="2800" dirty="0"/>
              <a:t>Zohledňuje cílovou skupinu (segment)</a:t>
            </a:r>
          </a:p>
        </p:txBody>
      </p:sp>
    </p:spTree>
    <p:extLst>
      <p:ext uri="{BB962C8B-B14F-4D97-AF65-F5344CB8AC3E}">
        <p14:creationId xmlns="" xmlns:p14="http://schemas.microsoft.com/office/powerpoint/2010/main" val="122336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C408B6-289B-4473-8763-080E89C3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plánování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609C0A5-772E-41C6-BAB1-213BA0087D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844" y="928676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400" dirty="0"/>
              <a:t>Zvolit takové aktivity, které jsou zaměřeny na určování cílů a stanovení postupů pro jejich dosažení </a:t>
            </a:r>
          </a:p>
          <a:p>
            <a:r>
              <a:rPr lang="cs-CZ" sz="2400" dirty="0"/>
              <a:t>Výsledkem plánování je stanovení plánu</a:t>
            </a:r>
          </a:p>
          <a:p>
            <a:r>
              <a:rPr lang="cs-CZ" sz="2400" dirty="0"/>
              <a:t>Plán musí obsahovat: </a:t>
            </a:r>
          </a:p>
          <a:p>
            <a:pPr lvl="1"/>
            <a:r>
              <a:rPr lang="cs-CZ" sz="2400" dirty="0"/>
              <a:t>čeho chceme dosáhnout </a:t>
            </a:r>
          </a:p>
          <a:p>
            <a:pPr lvl="1"/>
            <a:r>
              <a:rPr lang="cs-CZ" sz="2400" dirty="0"/>
              <a:t> jak toho chceme dosáhnout</a:t>
            </a:r>
          </a:p>
        </p:txBody>
      </p:sp>
    </p:spTree>
    <p:extLst>
      <p:ext uri="{BB962C8B-B14F-4D97-AF65-F5344CB8AC3E}">
        <p14:creationId xmlns="" xmlns:p14="http://schemas.microsoft.com/office/powerpoint/2010/main" val="129915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Proces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3070225"/>
            <a:ext cx="3028950" cy="1774825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1. Východiska (příležitosti, potřeby)</a:t>
            </a:r>
          </a:p>
          <a:p>
            <a:r>
              <a:rPr lang="cs-CZ" dirty="0"/>
              <a:t>2. Stanovení cílů</a:t>
            </a:r>
          </a:p>
          <a:p>
            <a:r>
              <a:rPr lang="cs-CZ" dirty="0"/>
              <a:t>3. Přijetí plánovacích předpokladů</a:t>
            </a:r>
          </a:p>
          <a:p>
            <a:r>
              <a:rPr lang="cs-CZ" dirty="0"/>
              <a:t>4. Produkce alternativních postupů</a:t>
            </a:r>
          </a:p>
          <a:p>
            <a:r>
              <a:rPr lang="cs-CZ" dirty="0"/>
              <a:t>5. Hodnocení alternativ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6115050" y="3070225"/>
            <a:ext cx="3028950" cy="1524000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6. Výběr postupu</a:t>
            </a:r>
          </a:p>
          <a:p>
            <a:r>
              <a:rPr lang="cs-CZ" dirty="0"/>
              <a:t>7. Formulování návazných plánů</a:t>
            </a:r>
          </a:p>
          <a:p>
            <a:r>
              <a:rPr lang="cs-CZ" dirty="0"/>
              <a:t>8. Realizace a sledování</a:t>
            </a:r>
          </a:p>
          <a:p>
            <a:r>
              <a:rPr lang="cs-CZ" dirty="0"/>
              <a:t>9. Přijímání nápravných opatření</a:t>
            </a:r>
          </a:p>
          <a:p>
            <a:r>
              <a:rPr lang="cs-CZ" dirty="0"/>
              <a:t>10. Vyhodnocení</a:t>
            </a:r>
          </a:p>
          <a:p>
            <a:endParaRPr lang="cs-CZ" dirty="0"/>
          </a:p>
        </p:txBody>
      </p:sp>
      <p:sp>
        <p:nvSpPr>
          <p:cNvPr id="4" name="AutoShape 2" descr="Výsledek obrázku pro proces plánování"/>
          <p:cNvSpPr>
            <a:spLocks noChangeAspect="1" noChangeArrowheads="1"/>
          </p:cNvSpPr>
          <p:nvPr/>
        </p:nvSpPr>
        <p:spPr bwMode="auto">
          <a:xfrm>
            <a:off x="1259681" y="-1125141"/>
            <a:ext cx="6043613" cy="2350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sp>
        <p:nvSpPr>
          <p:cNvPr id="5" name="AutoShape 4" descr="Výsledek obrázku pro proces plánování"/>
          <p:cNvSpPr>
            <a:spLocks noChangeAspect="1" noChangeArrowheads="1"/>
          </p:cNvSpPr>
          <p:nvPr/>
        </p:nvSpPr>
        <p:spPr bwMode="auto">
          <a:xfrm>
            <a:off x="1373981" y="-1010841"/>
            <a:ext cx="6043613" cy="2350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4" y="720587"/>
            <a:ext cx="6043613" cy="2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613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62AD3EB0-1724-4E98-ACF0-A6A19D86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494E53"/>
                </a:solidFill>
                <a:latin typeface="Palanquin"/>
              </a:rPr>
              <a:t>Plánování sociálních služeb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7BD7A378-BC3D-4A56-9163-3C3C7BF1AB37}"/>
              </a:ext>
            </a:extLst>
          </p:cNvPr>
          <p:cNvSpPr/>
          <p:nvPr/>
        </p:nvSpPr>
        <p:spPr>
          <a:xfrm>
            <a:off x="357158" y="928676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494E53"/>
                </a:solidFill>
                <a:latin typeface="Palanquin"/>
              </a:rPr>
              <a:t>zajišťuje efektivní fungování sociálních služeb a umožňuje účelně využívat finančních prostředků.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494E53"/>
                </a:solidFill>
                <a:latin typeface="Palanquin"/>
              </a:rPr>
              <a:t>Hlavním charakteristickým znakem plánování je důraz kladený na zapojování všech, kterých se zpracovaná oblast týká - na partnerství, dialogu a vyjednávání a na dosažení výsledku, který je přijat a podporován většinou účastníků.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494E53"/>
                </a:solidFill>
                <a:latin typeface="Palanquin"/>
              </a:rPr>
              <a:t>Plánování sociálních služeb se účastní zejména obec nebo kraj, jako zadavatelé služby a dále poskytovatelé, uživatelé sociálních služeb a veřejnost.</a:t>
            </a:r>
          </a:p>
        </p:txBody>
      </p:sp>
    </p:spTree>
    <p:extLst>
      <p:ext uri="{BB962C8B-B14F-4D97-AF65-F5344CB8AC3E}">
        <p14:creationId xmlns="" xmlns:p14="http://schemas.microsoft.com/office/powerpoint/2010/main" val="180595300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1630</Words>
  <Application>Microsoft Office PowerPoint</Application>
  <PresentationFormat>Předvádění na obrazovce (16:9)</PresentationFormat>
  <Paragraphs>202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SLU</vt:lpstr>
      <vt:lpstr>Snímek 1</vt:lpstr>
      <vt:lpstr> Základní manažerské funkce v podnicích soc.služeb </vt:lpstr>
      <vt:lpstr>Snímek 3</vt:lpstr>
      <vt:lpstr>Snímek 4</vt:lpstr>
      <vt:lpstr>Základní manažerské funkce I.</vt:lpstr>
      <vt:lpstr>Podstata </vt:lpstr>
      <vt:lpstr>Cíle plánování</vt:lpstr>
      <vt:lpstr>Proces plánování</vt:lpstr>
      <vt:lpstr>Plánování sociálních služeb</vt:lpstr>
      <vt:lpstr>Základní manažerské funkce II.</vt:lpstr>
      <vt:lpstr>Snímek 11</vt:lpstr>
      <vt:lpstr>Snímek 12</vt:lpstr>
      <vt:lpstr>Základní manažerské funkce III.</vt:lpstr>
      <vt:lpstr>Snímek 14</vt:lpstr>
      <vt:lpstr>Snímek 15</vt:lpstr>
      <vt:lpstr>Situační vedení </vt:lpstr>
      <vt:lpstr>Základní manažerské funkce IV.</vt:lpstr>
      <vt:lpstr>Typy kontrol</vt:lpstr>
      <vt:lpstr>Fáze </vt:lpstr>
      <vt:lpstr>Mise, vize a hodnoty</vt:lpstr>
      <vt:lpstr>Tvorba mise-poslání</vt:lpstr>
      <vt:lpstr>Tvorba mise</vt:lpstr>
      <vt:lpstr>Odpovídáme na otázky</vt:lpstr>
      <vt:lpstr>Tvorba vize</vt:lpstr>
      <vt:lpstr>Hodnoty </vt:lpstr>
      <vt:lpstr>Hodnoty </vt:lpstr>
      <vt:lpstr>Snímek 27</vt:lpstr>
      <vt:lpstr>Cíle </vt:lpstr>
      <vt:lpstr>Příklad- co byste změnili?</vt:lpstr>
      <vt:lpstr>Proces strategického řízení</vt:lpstr>
      <vt:lpstr>Strategické řízení</vt:lpstr>
      <vt:lpstr>A. Fáze strategického plánování</vt:lpstr>
      <vt:lpstr>Strategické plánování a jeho organizace</vt:lpstr>
      <vt:lpstr>Strategické plánování a jeho organizace 2</vt:lpstr>
      <vt:lpstr>Strategické plánování a jeho organizace 3</vt:lpstr>
      <vt:lpstr>Struktura procesu</vt:lpstr>
      <vt:lpstr>B. Fáze implementace</vt:lpstr>
      <vt:lpstr>C. Fáze kontroly</vt:lpstr>
      <vt:lpstr>Typy strategií</vt:lpstr>
      <vt:lpstr>Obecné strategie (Ansoff)</vt:lpstr>
      <vt:lpstr>Strategie neziskových organizací</vt:lpstr>
      <vt:lpstr>Snímek 42</vt:lpstr>
      <vt:lpstr>Manažerské kompetence</vt:lpstr>
      <vt:lpstr>Snímek 44</vt:lpstr>
      <vt:lpstr>Kompetenční model 5C</vt:lpstr>
      <vt:lpstr>MODEL FACETS</vt:lpstr>
      <vt:lpstr>Další dovednosti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petra.krejci@centrum.cz</cp:lastModifiedBy>
  <cp:revision>67</cp:revision>
  <cp:lastPrinted>2018-03-27T09:30:31Z</cp:lastPrinted>
  <dcterms:created xsi:type="dcterms:W3CDTF">2016-07-06T15:42:34Z</dcterms:created>
  <dcterms:modified xsi:type="dcterms:W3CDTF">2022-10-20T12:30:30Z</dcterms:modified>
</cp:coreProperties>
</file>