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1"/>
  </p:notesMasterIdLst>
  <p:sldIdLst>
    <p:sldId id="258" r:id="rId2"/>
    <p:sldId id="263" r:id="rId3"/>
    <p:sldId id="315" r:id="rId4"/>
    <p:sldId id="337" r:id="rId5"/>
    <p:sldId id="336" r:id="rId6"/>
    <p:sldId id="335" r:id="rId7"/>
    <p:sldId id="334" r:id="rId8"/>
    <p:sldId id="333" r:id="rId9"/>
    <p:sldId id="338" r:id="rId10"/>
    <p:sldId id="332" r:id="rId11"/>
    <p:sldId id="345" r:id="rId12"/>
    <p:sldId id="342" r:id="rId13"/>
    <p:sldId id="331" r:id="rId14"/>
    <p:sldId id="343" r:id="rId15"/>
    <p:sldId id="340" r:id="rId16"/>
    <p:sldId id="330" r:id="rId17"/>
    <p:sldId id="329" r:id="rId18"/>
    <p:sldId id="344" r:id="rId19"/>
    <p:sldId id="328" r:id="rId20"/>
    <p:sldId id="327" r:id="rId21"/>
    <p:sldId id="326" r:id="rId22"/>
    <p:sldId id="325" r:id="rId23"/>
    <p:sldId id="341" r:id="rId24"/>
    <p:sldId id="324" r:id="rId25"/>
    <p:sldId id="323" r:id="rId26"/>
    <p:sldId id="339" r:id="rId27"/>
    <p:sldId id="322" r:id="rId28"/>
    <p:sldId id="321" r:id="rId29"/>
    <p:sldId id="287" r:id="rId30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902" autoAdjust="0"/>
  </p:normalViewPr>
  <p:slideViewPr>
    <p:cSldViewPr snapToGrid="0">
      <p:cViewPr varScale="1">
        <p:scale>
          <a:sx n="143" d="100"/>
          <a:sy n="143" d="100"/>
        </p:scale>
        <p:origin x="68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2000">
                <a:latin typeface="Arial"/>
              </a:rPr>
              <a:t>Klikněte pro úpravu formátu komentářů</a:t>
            </a:r>
            <a:endParaRPr/>
          </a:p>
        </p:txBody>
      </p:sp>
      <p:sp>
        <p:nvSpPr>
          <p:cNvPr id="78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1400">
                <a:latin typeface="Times New Roman"/>
              </a:rPr>
              <a:t>&lt;záhlaví&gt;</a:t>
            </a:r>
            <a:endParaRPr/>
          </a:p>
        </p:txBody>
      </p:sp>
      <p:sp>
        <p:nvSpPr>
          <p:cNvPr id="79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cs-CZ" sz="1400">
                <a:latin typeface="Times New Roman"/>
              </a:rPr>
              <a:t>&lt;datum/čas&gt;</a:t>
            </a:r>
            <a:endParaRPr/>
          </a:p>
        </p:txBody>
      </p:sp>
      <p:sp>
        <p:nvSpPr>
          <p:cNvPr id="80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cs-CZ" sz="1400">
                <a:latin typeface="Times New Roman"/>
              </a:rPr>
              <a:t>&lt;zápatí&gt;</a:t>
            </a:r>
            <a:endParaRPr/>
          </a:p>
        </p:txBody>
      </p:sp>
      <p:sp>
        <p:nvSpPr>
          <p:cNvPr id="81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B50A2ECB-C4ED-4CCD-B6F6-23C85EAE876C}" type="slidenum">
              <a:rPr lang="cs-CZ" sz="1400">
                <a:latin typeface="Times New Roman"/>
              </a:r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46972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11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173533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4" name="Obrázek 33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  <p:pic>
        <p:nvPicPr>
          <p:cNvPr id="35" name="Obrázek 34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18.10.2021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6721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251640" y="195480"/>
            <a:ext cx="4536000" cy="2352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cs-CZ">
                <a:latin typeface="Times New Roman"/>
              </a:rPr>
              <a:t>Klikněte pro úpravu formátu textu nadpisu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cs-CZ" sz="3200">
                <a:latin typeface="Times New Roman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400">
                <a:latin typeface="Times New Roman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000">
                <a:latin typeface="Times New Roman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Sedmá úroveň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7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/>
          </a:p>
          <a:p>
            <a:pPr algn="l"/>
            <a:endParaRPr lang="cs-CZ" sz="3000" b="1" dirty="0"/>
          </a:p>
          <a:p>
            <a:pPr lvl="0"/>
            <a:endParaRPr lang="cs-CZ" sz="3000" b="1" cap="all" dirty="0"/>
          </a:p>
          <a:p>
            <a:pPr lvl="0"/>
            <a:endParaRPr lang="cs-CZ" sz="3000" b="1" cap="all" dirty="0"/>
          </a:p>
          <a:p>
            <a:pPr lvl="0"/>
            <a:r>
              <a:rPr lang="cs-CZ" sz="3000" b="1" cap="all" dirty="0"/>
              <a:t>Nauka o podniku</a:t>
            </a:r>
          </a:p>
          <a:p>
            <a:pPr lvl="0"/>
            <a:r>
              <a:rPr lang="cs-CZ" sz="3000" b="1" cap="all" dirty="0"/>
              <a:t>-</a:t>
            </a:r>
          </a:p>
          <a:p>
            <a:pPr lvl="0"/>
            <a:r>
              <a:rPr lang="cs-CZ" sz="2600" b="1" cap="all" dirty="0"/>
              <a:t>Náklady podniku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931524"/>
            <a:ext cx="3604568" cy="145604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Cílem přednášky je seznámit se s náklady podniku a jejich klasifikací</a:t>
            </a:r>
          </a:p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 </a:t>
            </a:r>
            <a:endParaRPr lang="en-GB" sz="18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956047" y="3723879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Šárka </a:t>
            </a:r>
            <a:r>
              <a:rPr lang="cs-CZ" altLang="cs-CZ" sz="9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Čemerková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Přednášející </a:t>
            </a:r>
            <a:endParaRPr lang="en-GB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xmlns="" id="{017B8FFC-2E83-4543-89B3-417CFBCD15BD}"/>
              </a:ext>
            </a:extLst>
          </p:cNvPr>
          <p:cNvSpPr/>
          <p:nvPr/>
        </p:nvSpPr>
        <p:spPr>
          <a:xfrm>
            <a:off x="496800" y="527392"/>
            <a:ext cx="7293600" cy="3045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skupiny nákladů:</a:t>
            </a:r>
          </a:p>
          <a:p>
            <a:pPr marL="800100" lvl="1" indent="-342900" algn="just">
              <a:lnSpc>
                <a:spcPct val="10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provozní náklady:</a:t>
            </a:r>
          </a:p>
          <a:p>
            <a:pPr marL="1257300" lvl="2" indent="-342900" algn="just">
              <a:lnSpc>
                <a:spcPct val="10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spotřeba materiálu</a:t>
            </a:r>
          </a:p>
          <a:p>
            <a:pPr marL="1257300" lvl="2" indent="-342900" algn="just">
              <a:lnSpc>
                <a:spcPct val="10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spotřeba energie</a:t>
            </a:r>
          </a:p>
          <a:p>
            <a:pPr marL="1257300" lvl="2" indent="-342900" algn="just">
              <a:lnSpc>
                <a:spcPct val="10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spotřeba a použití externích prací a služeb</a:t>
            </a:r>
          </a:p>
          <a:p>
            <a:pPr marL="1257300" lvl="2" indent="-342900" algn="just">
              <a:lnSpc>
                <a:spcPct val="10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osobní náklady (mzdové náklady včetně zdravotního a sociálního pojištění)</a:t>
            </a:r>
          </a:p>
          <a:p>
            <a:pPr marL="1257300" lvl="2" indent="-342900" algn="just">
              <a:lnSpc>
                <a:spcPct val="10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odpisy</a:t>
            </a:r>
          </a:p>
          <a:p>
            <a:pPr marL="800100" lvl="1" indent="-342900" algn="just">
              <a:lnSpc>
                <a:spcPct val="10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finanční náklady (úroky, pojistné, daně)</a:t>
            </a:r>
          </a:p>
          <a:p>
            <a:pPr marL="800100" lvl="1" indent="-342900" algn="just">
              <a:lnSpc>
                <a:spcPct val="10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mimořádné náklady (manka, škody,…)</a:t>
            </a:r>
          </a:p>
        </p:txBody>
      </p:sp>
    </p:spTree>
    <p:extLst>
      <p:ext uri="{BB962C8B-B14F-4D97-AF65-F5344CB8AC3E}">
        <p14:creationId xmlns:p14="http://schemas.microsoft.com/office/powerpoint/2010/main" val="21523264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3881" y="710221"/>
            <a:ext cx="7074940" cy="4021619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336227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xmlns="" id="{EB63CA7D-7CAB-4C33-A460-46E75DF32529}"/>
              </a:ext>
            </a:extLst>
          </p:cNvPr>
          <p:cNvSpPr/>
          <p:nvPr/>
        </p:nvSpPr>
        <p:spPr>
          <a:xfrm>
            <a:off x="482400" y="527392"/>
            <a:ext cx="7228800" cy="2839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Příklad </a:t>
            </a:r>
            <a:r>
              <a:rPr lang="cs-CZ" sz="22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800100" lvl="1" indent="-342900" algn="just">
              <a:lnSpc>
                <a:spcPct val="105000"/>
              </a:lnSpc>
              <a:buFont typeface="Courier New" panose="02070309020205020404" pitchFamily="49" charset="0"/>
              <a:buChar char="o"/>
            </a:pPr>
            <a:r>
              <a:rPr lang="cs-CZ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Škody způsobené sněhovou kalamitou</a:t>
            </a:r>
          </a:p>
          <a:p>
            <a:pPr marL="800100" lvl="1" indent="-342900" algn="just">
              <a:lnSpc>
                <a:spcPct val="105000"/>
              </a:lnSpc>
              <a:buFont typeface="Courier New" panose="02070309020205020404" pitchFamily="49" charset="0"/>
              <a:buChar char="o"/>
            </a:pPr>
            <a:r>
              <a:rPr lang="cs-CZ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Krádeže zaměstnanců</a:t>
            </a:r>
          </a:p>
          <a:p>
            <a:pPr marL="800100" lvl="1" indent="-342900" algn="just">
              <a:lnSpc>
                <a:spcPct val="105000"/>
              </a:lnSpc>
              <a:buFont typeface="Courier New" panose="02070309020205020404" pitchFamily="49" charset="0"/>
              <a:buChar char="o"/>
            </a:pPr>
            <a:r>
              <a:rPr lang="cs-CZ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Ochranné pracovní prostředky</a:t>
            </a:r>
          </a:p>
          <a:p>
            <a:pPr marL="800100" lvl="1" indent="-342900" algn="just">
              <a:lnSpc>
                <a:spcPct val="105000"/>
              </a:lnSpc>
              <a:buFont typeface="Courier New" panose="02070309020205020404" pitchFamily="49" charset="0"/>
              <a:buChar char="o"/>
            </a:pPr>
            <a:r>
              <a:rPr lang="cs-CZ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PHM do služebních vozidel</a:t>
            </a:r>
          </a:p>
          <a:p>
            <a:pPr marL="800100" lvl="1" indent="-342900" algn="just">
              <a:lnSpc>
                <a:spcPct val="105000"/>
              </a:lnSpc>
              <a:buFont typeface="Courier New" panose="02070309020205020404" pitchFamily="49" charset="0"/>
              <a:buChar char="o"/>
            </a:pPr>
            <a:r>
              <a:rPr lang="cs-CZ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Náhradní díly</a:t>
            </a:r>
          </a:p>
          <a:p>
            <a:pPr marL="800100" lvl="1" indent="-342900" algn="just">
              <a:lnSpc>
                <a:spcPct val="105000"/>
              </a:lnSpc>
              <a:buFont typeface="Courier New" panose="02070309020205020404" pitchFamily="49" charset="0"/>
              <a:buChar char="o"/>
            </a:pPr>
            <a:r>
              <a:rPr lang="cs-CZ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Mimořádné odměny zaměstnanců</a:t>
            </a:r>
          </a:p>
          <a:p>
            <a:pPr marL="800100" lvl="1" indent="-342900" algn="just">
              <a:lnSpc>
                <a:spcPct val="105000"/>
              </a:lnSpc>
              <a:buFont typeface="Courier New" panose="02070309020205020404" pitchFamily="49" charset="0"/>
              <a:buChar char="o"/>
            </a:pPr>
            <a:r>
              <a:rPr lang="cs-CZ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Pojištění majetku</a:t>
            </a:r>
          </a:p>
          <a:p>
            <a:pPr marL="800100" lvl="1" indent="-342900" algn="just">
              <a:lnSpc>
                <a:spcPct val="105000"/>
              </a:lnSpc>
              <a:buFont typeface="Courier New" panose="02070309020205020404" pitchFamily="49" charset="0"/>
              <a:buChar char="o"/>
            </a:pPr>
            <a:endParaRPr lang="cs-CZ" sz="2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26127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xmlns="" id="{C5E17292-EB30-4650-8761-72AE6B4F719F}"/>
              </a:ext>
            </a:extLst>
          </p:cNvPr>
          <p:cNvSpPr/>
          <p:nvPr/>
        </p:nvSpPr>
        <p:spPr>
          <a:xfrm>
            <a:off x="547725" y="628601"/>
            <a:ext cx="7005600" cy="19465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fontAlgn="base">
              <a:lnSpc>
                <a:spcPct val="105000"/>
              </a:lnSpc>
            </a:pPr>
            <a:r>
              <a:rPr lang="cs-CZ" sz="2200" b="1" dirty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Účelové třídění nákladů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dvě roviny sledování nákladů:</a:t>
            </a:r>
          </a:p>
          <a:p>
            <a:pPr marL="800100" lvl="1" indent="-342900" algn="just">
              <a:lnSpc>
                <a:spcPct val="10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podle místa vzniku a odpovědnosti: Kde náklady vznikly a kdo je za ně zodpovědný a má možnost jejich výši ovlivnit?</a:t>
            </a:r>
          </a:p>
          <a:p>
            <a:pPr marL="800100" lvl="1" indent="-342900" algn="just">
              <a:lnSpc>
                <a:spcPct val="10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podle výkonů (kalkulační členění nákladů): Na co byly náklady vynaloženy?</a:t>
            </a:r>
            <a:endParaRPr lang="cs-CZ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30766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xmlns="" id="{EB63CA7D-7CAB-4C33-A460-46E75DF32529}"/>
              </a:ext>
            </a:extLst>
          </p:cNvPr>
          <p:cNvSpPr/>
          <p:nvPr/>
        </p:nvSpPr>
        <p:spPr>
          <a:xfrm>
            <a:off x="482400" y="742177"/>
            <a:ext cx="7228800" cy="23221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5000"/>
              </a:lnSpc>
            </a:pPr>
            <a:r>
              <a:rPr lang="cs-CZ" sz="2200" b="1" dirty="0">
                <a:latin typeface="+mj-lt"/>
                <a:cs typeface="Times New Roman" panose="02020603050405020304" pitchFamily="18" charset="0"/>
              </a:rPr>
              <a:t>Členění nákladů podle místa vzniku a </a:t>
            </a:r>
            <a:r>
              <a:rPr lang="cs-CZ" sz="2200" b="1" dirty="0" smtClean="0">
                <a:latin typeface="+mj-lt"/>
                <a:cs typeface="Times New Roman" panose="02020603050405020304" pitchFamily="18" charset="0"/>
              </a:rPr>
              <a:t>odpovědnosti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cs-CZ" sz="22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řídění 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podle vnitropodnikových </a:t>
            </a:r>
            <a:r>
              <a:rPr lang="cs-CZ" sz="22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útvarů</a:t>
            </a:r>
            <a:endParaRPr lang="cs-CZ" sz="2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b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jednicové</a:t>
            </a:r>
            <a:r>
              <a:rPr lang="cs-CZ" sz="22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náklady:</a:t>
            </a:r>
          </a:p>
          <a:p>
            <a:pPr marL="800100" lvl="1" indent="-342900" algn="just">
              <a:lnSpc>
                <a:spcPct val="105000"/>
              </a:lnSpc>
              <a:buFont typeface="Courier New" panose="02070309020205020404" pitchFamily="49" charset="0"/>
              <a:buChar char="o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výrobní technologické náklady, které lze spojit jednoznačně s určitým výkonem (výrobkem, službou</a:t>
            </a:r>
            <a:r>
              <a:rPr lang="cs-CZ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cs-CZ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 algn="just">
              <a:lnSpc>
                <a:spcPct val="105000"/>
              </a:lnSpc>
              <a:buFont typeface="Courier New" panose="02070309020205020404" pitchFamily="49" charset="0"/>
              <a:buChar char="o"/>
            </a:pPr>
            <a:r>
              <a:rPr lang="cs-CZ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přímo 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souvisí s jednotkou výkonu (t, kg, kus</a:t>
            </a:r>
            <a:r>
              <a:rPr lang="cs-CZ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,…)</a:t>
            </a:r>
          </a:p>
          <a:p>
            <a:pPr marL="800100" lvl="1" indent="-342900" algn="just">
              <a:lnSpc>
                <a:spcPct val="105000"/>
              </a:lnSpc>
              <a:buFont typeface="Courier New" panose="02070309020205020404" pitchFamily="49" charset="0"/>
              <a:buChar char="o"/>
            </a:pPr>
            <a:r>
              <a:rPr lang="cs-CZ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proporcionálně závislé 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na objemu </a:t>
            </a:r>
            <a:r>
              <a:rPr lang="cs-CZ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výroby</a:t>
            </a:r>
            <a:endParaRPr lang="cs-CZ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83544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xmlns="" id="{EB63CA7D-7CAB-4C33-A460-46E75DF32529}"/>
              </a:ext>
            </a:extLst>
          </p:cNvPr>
          <p:cNvSpPr/>
          <p:nvPr/>
        </p:nvSpPr>
        <p:spPr>
          <a:xfrm>
            <a:off x="462377" y="622037"/>
            <a:ext cx="7228800" cy="27746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režijní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náklady:</a:t>
            </a:r>
          </a:p>
          <a:p>
            <a:pPr marL="800100" lvl="1" indent="-342900" algn="just">
              <a:lnSpc>
                <a:spcPct val="105000"/>
              </a:lnSpc>
              <a:buFont typeface="Courier New" panose="02070309020205020404" pitchFamily="49" charset="0"/>
              <a:buChar char="o"/>
            </a:pPr>
            <a:r>
              <a:rPr lang="cs-CZ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nelze je jednoznačně 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přiřadit k určitému </a:t>
            </a:r>
            <a:r>
              <a:rPr lang="cs-CZ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výkonu:</a:t>
            </a:r>
          </a:p>
          <a:p>
            <a:pPr marL="1257300" lvl="2" indent="-342900" algn="just">
              <a:lnSpc>
                <a:spcPct val="105000"/>
              </a:lnSpc>
              <a:buFont typeface="Wingdings" panose="05000000000000000000" pitchFamily="2" charset="2"/>
              <a:buChar char="v"/>
            </a:pPr>
            <a:r>
              <a:rPr lang="cs-CZ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výrobní režie (technologické náklady, náklady na obsluhu, zajištění a řízení)</a:t>
            </a:r>
          </a:p>
          <a:p>
            <a:pPr marL="1257300" lvl="2" indent="-342900" algn="just">
              <a:lnSpc>
                <a:spcPct val="105000"/>
              </a:lnSpc>
              <a:buFont typeface="Wingdings" panose="05000000000000000000" pitchFamily="2" charset="2"/>
              <a:buChar char="v"/>
            </a:pPr>
            <a:r>
              <a:rPr lang="cs-CZ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odbytová režie</a:t>
            </a:r>
          </a:p>
          <a:p>
            <a:pPr marL="1257300" lvl="2" indent="-342900" algn="just">
              <a:lnSpc>
                <a:spcPct val="105000"/>
              </a:lnSpc>
              <a:buFont typeface="Wingdings" panose="05000000000000000000" pitchFamily="2" charset="2"/>
              <a:buChar char="v"/>
            </a:pPr>
            <a:r>
              <a:rPr lang="cs-CZ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správní režie</a:t>
            </a:r>
          </a:p>
          <a:p>
            <a:pPr marL="1257300" lvl="2" indent="-342900" algn="just">
              <a:lnSpc>
                <a:spcPct val="105000"/>
              </a:lnSpc>
              <a:buFont typeface="Wingdings" panose="05000000000000000000" pitchFamily="2" charset="2"/>
              <a:buChar char="v"/>
            </a:pPr>
            <a:r>
              <a:rPr lang="cs-CZ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zásobovací režie</a:t>
            </a:r>
            <a:endParaRPr lang="cs-CZ" sz="2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 algn="just">
              <a:lnSpc>
                <a:spcPct val="105000"/>
              </a:lnSpc>
              <a:buFont typeface="Courier New" panose="02070309020205020404" pitchFamily="49" charset="0"/>
              <a:buChar char="o"/>
            </a:pPr>
            <a:r>
              <a:rPr lang="cs-CZ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jejich řízení je 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obtížnější a méně </a:t>
            </a:r>
            <a:r>
              <a:rPr lang="cs-CZ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přesné než v případě jednicových nákladů</a:t>
            </a:r>
            <a:endParaRPr lang="cs-CZ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93276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xmlns="" id="{EB63CA7D-7CAB-4C33-A460-46E75DF32529}"/>
              </a:ext>
            </a:extLst>
          </p:cNvPr>
          <p:cNvSpPr/>
          <p:nvPr/>
        </p:nvSpPr>
        <p:spPr>
          <a:xfrm>
            <a:off x="495749" y="740974"/>
            <a:ext cx="7228800" cy="1869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Příklad 1: jednicové náklady při výrobě nábytku: dřevo, kování, tenkostěnné ocelové profily, plastové </a:t>
            </a:r>
            <a:r>
              <a:rPr lang="cs-CZ" sz="22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kryty, 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lak 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Příklad 2: </a:t>
            </a:r>
            <a:r>
              <a:rPr lang="cs-CZ" sz="22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jednicové 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náklady při malování kancelářských prostor: spotřeba barev, spotřeba </a:t>
            </a:r>
            <a:r>
              <a:rPr lang="cs-CZ" sz="22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vody</a:t>
            </a:r>
            <a:endParaRPr lang="cs-CZ" sz="2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48052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xmlns="" id="{548335B0-5EF5-44FF-B53E-411F28C90F20}"/>
              </a:ext>
            </a:extLst>
          </p:cNvPr>
          <p:cNvSpPr/>
          <p:nvPr/>
        </p:nvSpPr>
        <p:spPr>
          <a:xfrm>
            <a:off x="619200" y="527392"/>
            <a:ext cx="7261420" cy="36224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5000"/>
              </a:lnSpc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Kalkulační členění nákladů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sledujeme náklady v závislosti na způsobu přiřazování nákladů na nositele nákladů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přímé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náklady (jejich součástí jsou jednicové náklady)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nepřímé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náklady (režijní náklady, které nelze přiřadit na konkrétní výrobek)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vzhledem k existenci společných nepřímých nákladů pro skupinu výkonů je základní otázkou způsob přiřazování společných nákladů ke konkrétním výkonům</a:t>
            </a:r>
          </a:p>
        </p:txBody>
      </p:sp>
    </p:spTree>
    <p:extLst>
      <p:ext uri="{BB962C8B-B14F-4D97-AF65-F5344CB8AC3E}">
        <p14:creationId xmlns:p14="http://schemas.microsoft.com/office/powerpoint/2010/main" val="19447740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xmlns="" id="{EB63CA7D-7CAB-4C33-A460-46E75DF32529}"/>
              </a:ext>
            </a:extLst>
          </p:cNvPr>
          <p:cNvSpPr/>
          <p:nvPr/>
        </p:nvSpPr>
        <p:spPr>
          <a:xfrm>
            <a:off x="495749" y="740974"/>
            <a:ext cx="7228800" cy="30192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Příklad </a:t>
            </a:r>
            <a:r>
              <a:rPr lang="cs-CZ" sz="22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dirty="0" smtClean="0"/>
              <a:t>mzdy </a:t>
            </a:r>
            <a:r>
              <a:rPr lang="cs-CZ" dirty="0"/>
              <a:t>vedení společnosti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dirty="0"/>
              <a:t>spotřeba kancelářského papíru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dirty="0"/>
              <a:t>propagace značky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dirty="0"/>
              <a:t>spotřeba energie </a:t>
            </a:r>
            <a:r>
              <a:rPr lang="cs-CZ" dirty="0" smtClean="0"/>
              <a:t>ve výrobní hale</a:t>
            </a:r>
            <a:endParaRPr lang="cs-CZ" dirty="0"/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dirty="0" smtClean="0"/>
              <a:t>kursovní </a:t>
            </a:r>
            <a:r>
              <a:rPr lang="cs-CZ" dirty="0"/>
              <a:t>ztráty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dirty="0"/>
              <a:t>sociální pojištění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dirty="0" smtClean="0"/>
              <a:t>vodné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dirty="0" smtClean="0"/>
              <a:t>spotřeba látky na výrobu spacích pytlů</a:t>
            </a:r>
            <a:endParaRPr lang="cs-CZ" dirty="0"/>
          </a:p>
          <a:p>
            <a:pPr marL="800100" lvl="1" indent="-342900" algn="just">
              <a:lnSpc>
                <a:spcPct val="105000"/>
              </a:lnSpc>
              <a:buFont typeface="Courier New" panose="02070309020205020404" pitchFamily="49" charset="0"/>
              <a:buChar char="o"/>
            </a:pPr>
            <a:endParaRPr lang="cs-CZ" sz="2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004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xmlns="" id="{5DCD3CF5-8EFA-4A63-9E25-15408494CE1A}"/>
              </a:ext>
            </a:extLst>
          </p:cNvPr>
          <p:cNvSpPr/>
          <p:nvPr/>
        </p:nvSpPr>
        <p:spPr>
          <a:xfrm>
            <a:off x="511200" y="527392"/>
            <a:ext cx="7221600" cy="29115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fontAlgn="base">
              <a:lnSpc>
                <a:spcPct val="105000"/>
              </a:lnSpc>
            </a:pPr>
            <a:r>
              <a:rPr lang="cs-CZ" sz="2200" b="1" dirty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Členění nákladů v závislosti na změnách objemu výroby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variabilní náklady – jejich výše je závislá na objemu produkce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fixní náklady – jejich výše není svázána s objemem produkce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cs typeface="Times New Roman" panose="02020603050405020304" pitchFamily="18" charset="0"/>
              </a:rPr>
              <a:t>přiřazování fixních nákladů patří k nejobtížnější úkolům podnikové ekonomiky</a:t>
            </a:r>
          </a:p>
        </p:txBody>
      </p:sp>
    </p:spTree>
    <p:extLst>
      <p:ext uri="{BB962C8B-B14F-4D97-AF65-F5344CB8AC3E}">
        <p14:creationId xmlns:p14="http://schemas.microsoft.com/office/powerpoint/2010/main" val="1333544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/>
          </a:p>
          <a:p>
            <a:pPr lvl="0"/>
            <a:endParaRPr lang="cs-CZ" sz="3600" b="1" cap="all" dirty="0"/>
          </a:p>
          <a:p>
            <a:pPr lvl="0"/>
            <a:r>
              <a:rPr lang="cs-CZ" sz="3100" b="1" dirty="0"/>
              <a:t>Nauka o podniku</a:t>
            </a:r>
          </a:p>
          <a:p>
            <a:pPr lvl="0"/>
            <a:r>
              <a:rPr lang="cs-CZ" sz="3100" b="1" dirty="0"/>
              <a:t>-</a:t>
            </a:r>
          </a:p>
          <a:p>
            <a:pPr lvl="0"/>
            <a:r>
              <a:rPr lang="cs-CZ" sz="3100" b="1" dirty="0"/>
              <a:t>Náklady podniku</a:t>
            </a:r>
          </a:p>
          <a:p>
            <a:endParaRPr lang="en-GB" sz="3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34028" y="1302203"/>
            <a:ext cx="3604568" cy="345860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Výrobní faktory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Náklady podniku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Druhy nákladů</a:t>
            </a:r>
          </a:p>
          <a:p>
            <a:pPr marL="0" lvl="0" indent="0" algn="just">
              <a:lnSpc>
                <a:spcPct val="105000"/>
              </a:lnSpc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Účelové třídění nákladů</a:t>
            </a:r>
          </a:p>
          <a:p>
            <a:pPr marL="0" lvl="0" indent="0" algn="just">
              <a:lnSpc>
                <a:spcPct val="105000"/>
              </a:lnSpc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Členění nákladů v závislosti na změnách objemu</a:t>
            </a:r>
          </a:p>
          <a:p>
            <a:pPr marL="0" lvl="0" indent="0" algn="just">
              <a:lnSpc>
                <a:spcPct val="105000"/>
              </a:lnSpc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Vnitropodnikové řízení nákladů</a:t>
            </a:r>
          </a:p>
          <a:p>
            <a:pPr marL="0" indent="0">
              <a:lnSpc>
                <a:spcPct val="105000"/>
              </a:lnSpc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Náklady podle podnikových funkcí</a:t>
            </a:r>
          </a:p>
          <a:p>
            <a:pPr marL="0" indent="0" algn="just">
              <a:lnSpc>
                <a:spcPct val="105000"/>
              </a:lnSpc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Manažerské pojetí nákladů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645459" y="2904565"/>
            <a:ext cx="27028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Struktura přednášky</a:t>
            </a:r>
          </a:p>
        </p:txBody>
      </p:sp>
    </p:spTree>
    <p:extLst>
      <p:ext uri="{BB962C8B-B14F-4D97-AF65-F5344CB8AC3E}">
        <p14:creationId xmlns:p14="http://schemas.microsoft.com/office/powerpoint/2010/main" val="16285217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661554" y="670784"/>
            <a:ext cx="5796846" cy="380777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200" b="1" dirty="0"/>
              <a:t>Celkové a jednotkové variabilní náklady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15C30A53-8FF3-4B14-AEE7-FC100747CDD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5893" t="21977" r="3623" b="24129"/>
          <a:stretch/>
        </p:blipFill>
        <p:spPr>
          <a:xfrm>
            <a:off x="927748" y="1260000"/>
            <a:ext cx="7359451" cy="2772000"/>
          </a:xfrm>
          <a:prstGeom prst="rect">
            <a:avLst/>
          </a:prstGeom>
        </p:spPr>
      </p:pic>
      <p:sp>
        <p:nvSpPr>
          <p:cNvPr id="2" name="TextovéPole 1"/>
          <p:cNvSpPr txBox="1"/>
          <p:nvPr/>
        </p:nvSpPr>
        <p:spPr>
          <a:xfrm>
            <a:off x="3877341" y="1522655"/>
            <a:ext cx="9781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i="1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cs-CZ" sz="1600" i="1" baseline="-25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cs-CZ" sz="1600" i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[K</a:t>
            </a:r>
            <a:r>
              <a:rPr lang="cs-CZ" sz="16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</a:t>
            </a:r>
            <a:r>
              <a:rPr lang="en-GB" sz="16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endParaRPr lang="en-GB" sz="16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58784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xmlns="" id="{BBAD69D7-4A84-4EA8-9576-A1ADA0B8C116}"/>
              </a:ext>
            </a:extLst>
          </p:cNvPr>
          <p:cNvSpPr/>
          <p:nvPr/>
        </p:nvSpPr>
        <p:spPr>
          <a:xfrm>
            <a:off x="668412" y="628601"/>
            <a:ext cx="545158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000"/>
              </a:spcAft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Celkové a jednotkové fixní náklady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96635787-9E0D-49F6-BF85-C5E1343045F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9134" t="30796" r="10473" b="9151"/>
          <a:stretch/>
        </p:blipFill>
        <p:spPr>
          <a:xfrm>
            <a:off x="957600" y="1426099"/>
            <a:ext cx="7351200" cy="308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71574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Obdélník 2">
            <a:extLst>
              <a:ext uri="{FF2B5EF4-FFF2-40B4-BE49-F238E27FC236}">
                <a16:creationId xmlns:a16="http://schemas.microsoft.com/office/drawing/2014/main" xmlns="" id="{14F478F5-3CD4-471B-B822-66DAFD8848FC}"/>
              </a:ext>
            </a:extLst>
          </p:cNvPr>
          <p:cNvSpPr/>
          <p:nvPr/>
        </p:nvSpPr>
        <p:spPr>
          <a:xfrm>
            <a:off x="685067" y="527392"/>
            <a:ext cx="521173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000"/>
              </a:spcAft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Skoková změna výše fixních nákladů</a:t>
            </a:r>
          </a:p>
        </p:txBody>
      </p:sp>
      <p:grpSp>
        <p:nvGrpSpPr>
          <p:cNvPr id="10" name="Skupina 9"/>
          <p:cNvGrpSpPr/>
          <p:nvPr/>
        </p:nvGrpSpPr>
        <p:grpSpPr>
          <a:xfrm>
            <a:off x="1967023" y="1339056"/>
            <a:ext cx="5181600" cy="3105150"/>
            <a:chOff x="1967023" y="1339056"/>
            <a:chExt cx="5181600" cy="3105150"/>
          </a:xfrm>
        </p:grpSpPr>
        <p:pic>
          <p:nvPicPr>
            <p:cNvPr id="5" name="Obrázek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967023" y="1339056"/>
              <a:ext cx="5181600" cy="3105150"/>
            </a:xfrm>
            <a:prstGeom prst="rect">
              <a:avLst/>
            </a:prstGeom>
          </p:spPr>
        </p:pic>
        <p:cxnSp>
          <p:nvCxnSpPr>
            <p:cNvPr id="8" name="Přímá spojnice 7"/>
            <p:cNvCxnSpPr/>
            <p:nvPr/>
          </p:nvCxnSpPr>
          <p:spPr>
            <a:xfrm>
              <a:off x="2480930" y="3203944"/>
              <a:ext cx="1920949" cy="7089"/>
            </a:xfrm>
            <a:prstGeom prst="line">
              <a:avLst/>
            </a:prstGeom>
            <a:ln w="1905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Přímá spojnice 8"/>
            <p:cNvCxnSpPr/>
            <p:nvPr/>
          </p:nvCxnSpPr>
          <p:spPr>
            <a:xfrm>
              <a:off x="4401879" y="2580167"/>
              <a:ext cx="1920949" cy="7089"/>
            </a:xfrm>
            <a:prstGeom prst="line">
              <a:avLst/>
            </a:prstGeom>
            <a:ln w="1905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754477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xmlns="" id="{113E92B0-919B-4DEA-B4A0-EB191398C1AD}"/>
              </a:ext>
            </a:extLst>
          </p:cNvPr>
          <p:cNvSpPr/>
          <p:nvPr/>
        </p:nvSpPr>
        <p:spPr>
          <a:xfrm>
            <a:off x="432000" y="527392"/>
            <a:ext cx="7336800" cy="22252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fontAlgn="base">
              <a:lnSpc>
                <a:spcPct val="105000"/>
              </a:lnSpc>
            </a:pPr>
            <a:r>
              <a:rPr lang="cs-CZ" sz="2200" b="1" dirty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Členění nákladů z pohledu vnitropodnikového řízení nákladů 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primární (externí) náklady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- vznikají spotřebou zdrojů z externího okolí podniku 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sekundární </a:t>
            </a:r>
            <a:r>
              <a:rPr lang="cs-CZ" sz="2200" b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(interní) </a:t>
            </a: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náklady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 - vznikají spotřebou zdrojů vytvořených uvnitř podniku</a:t>
            </a:r>
          </a:p>
        </p:txBody>
      </p:sp>
    </p:spTree>
    <p:extLst>
      <p:ext uri="{BB962C8B-B14F-4D97-AF65-F5344CB8AC3E}">
        <p14:creationId xmlns:p14="http://schemas.microsoft.com/office/powerpoint/2010/main" val="3896997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xmlns="" id="{113E92B0-919B-4DEA-B4A0-EB191398C1AD}"/>
              </a:ext>
            </a:extLst>
          </p:cNvPr>
          <p:cNvSpPr/>
          <p:nvPr/>
        </p:nvSpPr>
        <p:spPr>
          <a:xfrm>
            <a:off x="432000" y="527392"/>
            <a:ext cx="7336800" cy="29361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Příklad 1: dopravní závod zajišťuje přepravu materiálu pro výrobní závod - výkon dopravního závodu je sekundárním nákladem výrobního závodu. Doprava zajištěna externím dopravcem je ale náklad primární.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Příklad 2: závod energetika zajišťuje vytápění ostatních podnikových provozů – jeho výkon je sekundární náklad každého </a:t>
            </a:r>
            <a:r>
              <a:rPr lang="cs-CZ" sz="2200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vnitropodnikového odběratele</a:t>
            </a:r>
            <a:endParaRPr lang="cs-CZ" sz="2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6037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xmlns="" id="{D8B47155-BD2D-43BD-A56A-F792EEE89D38}"/>
              </a:ext>
            </a:extLst>
          </p:cNvPr>
          <p:cNvSpPr/>
          <p:nvPr/>
        </p:nvSpPr>
        <p:spPr>
          <a:xfrm>
            <a:off x="432000" y="628601"/>
            <a:ext cx="7344000" cy="2200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fontAlgn="base">
              <a:lnSpc>
                <a:spcPct val="105000"/>
              </a:lnSpc>
            </a:pPr>
            <a:r>
              <a:rPr lang="cs-CZ" sz="2200" b="1" dirty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Náklady podle podnikových funkcí</a:t>
            </a:r>
          </a:p>
          <a:p>
            <a:pPr marL="342900" lvl="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náklady na pořízení (nákup)</a:t>
            </a:r>
          </a:p>
          <a:p>
            <a:pPr marL="342900" lvl="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náklady na skladování</a:t>
            </a:r>
          </a:p>
          <a:p>
            <a:pPr marL="342900" lvl="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náklady na výrobní proces</a:t>
            </a:r>
          </a:p>
          <a:p>
            <a:pPr marL="342900" lvl="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náklady na činnost správních útvarů</a:t>
            </a:r>
          </a:p>
          <a:p>
            <a:pPr marL="342900" lvl="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náklady na odbyt</a:t>
            </a:r>
            <a:endParaRPr lang="cs-CZ" sz="2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66312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xmlns="" id="{8AC1B4CC-B93A-4D6D-923C-88D7627490A0}"/>
              </a:ext>
            </a:extLst>
          </p:cNvPr>
          <p:cNvSpPr/>
          <p:nvPr/>
        </p:nvSpPr>
        <p:spPr>
          <a:xfrm>
            <a:off x="403200" y="527392"/>
            <a:ext cx="7372800" cy="39779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fontAlgn="base">
              <a:lnSpc>
                <a:spcPct val="105000"/>
              </a:lnSpc>
            </a:pPr>
            <a:r>
              <a:rPr lang="cs-CZ" sz="2200" b="1" dirty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Manažerské pojetí nákladů</a:t>
            </a:r>
          </a:p>
          <a:p>
            <a:pPr marL="342900" indent="-342900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pracuje s ekonomickými (skutečnými, relevantními) náklady</a:t>
            </a:r>
          </a:p>
          <a:p>
            <a:pPr marL="342900" indent="-342900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zahrnuje i tzv. oportunitní (alternativní) náklady (náklady obětované (ušlé) příležitosti) - ušlý výnos, který je ztracen, když není výrobní zdroj použit na nejlepší variantu. </a:t>
            </a:r>
          </a:p>
          <a:p>
            <a:pPr marL="342900" indent="-342900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ekonomický zisk = celkový výnos - ekonomické náklady</a:t>
            </a:r>
          </a:p>
          <a:p>
            <a:pPr marL="342900" indent="-342900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nulový ekonomický zisk neznamená, že účetně vykazuje zdanitelný základ v hodnotě 0!</a:t>
            </a:r>
          </a:p>
        </p:txBody>
      </p:sp>
    </p:spTree>
    <p:extLst>
      <p:ext uri="{BB962C8B-B14F-4D97-AF65-F5344CB8AC3E}">
        <p14:creationId xmlns:p14="http://schemas.microsoft.com/office/powerpoint/2010/main" val="6952272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Obdélník 2">
            <a:extLst>
              <a:ext uri="{FF2B5EF4-FFF2-40B4-BE49-F238E27FC236}">
                <a16:creationId xmlns:a16="http://schemas.microsoft.com/office/drawing/2014/main" xmlns="" id="{B4D41D6C-3DB2-4829-94EC-CD71612311BD}"/>
              </a:ext>
            </a:extLst>
          </p:cNvPr>
          <p:cNvSpPr/>
          <p:nvPr/>
        </p:nvSpPr>
        <p:spPr>
          <a:xfrm>
            <a:off x="432000" y="627051"/>
            <a:ext cx="7279200" cy="3266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05000"/>
              </a:lnSpc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Příklad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 Společnost </a:t>
            </a:r>
            <a:r>
              <a:rPr lang="cs-CZ" sz="22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Cemitex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v současnosti využívá kapacity svých skladů na 80 %. Na údržbu nevyužitých prostor vynakládá v průměru 10 000 Kč měsíčně. Společnost obdržela nabídku na pronájem těchto nevyužitých prostor za 15 000 Kč měsíčně. To by ale znamenalo zvýšení spotřeby energie o 2 000 Kč měsíčně a zaměstnat ostrahu za 10 000 Kč měsíčně. Náklady na údržbu se nezmění. Rozhodněte, zda bude efektivní volné prostory pronajmout.</a:t>
            </a:r>
          </a:p>
        </p:txBody>
      </p:sp>
    </p:spTree>
    <p:extLst>
      <p:ext uri="{BB962C8B-B14F-4D97-AF65-F5344CB8AC3E}">
        <p14:creationId xmlns:p14="http://schemas.microsoft.com/office/powerpoint/2010/main" val="102212701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28AD0EF5-0124-4246-B8BE-7DAF819511E3}"/>
              </a:ext>
            </a:extLst>
          </p:cNvPr>
          <p:cNvSpPr txBox="1"/>
          <p:nvPr/>
        </p:nvSpPr>
        <p:spPr>
          <a:xfrm>
            <a:off x="669600" y="705600"/>
            <a:ext cx="6984000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i="1" dirty="0"/>
              <a:t>Řešení:</a:t>
            </a:r>
          </a:p>
          <a:p>
            <a:r>
              <a:rPr lang="cs-CZ" sz="2200" dirty="0"/>
              <a:t>Bez pronájmu:</a:t>
            </a:r>
          </a:p>
          <a:p>
            <a:r>
              <a:rPr lang="cs-CZ" sz="2200" dirty="0"/>
              <a:t>	náklady: 10 000 Kč</a:t>
            </a:r>
          </a:p>
          <a:p>
            <a:r>
              <a:rPr lang="cs-CZ" sz="2200" dirty="0"/>
              <a:t>	výnos: 0 Kč</a:t>
            </a:r>
          </a:p>
          <a:p>
            <a:r>
              <a:rPr lang="cs-CZ" sz="2200" dirty="0"/>
              <a:t>	VH = -10 000 Kč</a:t>
            </a:r>
          </a:p>
          <a:p>
            <a:r>
              <a:rPr lang="cs-CZ" sz="2200" dirty="0"/>
              <a:t>S pronájmem:</a:t>
            </a:r>
          </a:p>
          <a:p>
            <a:r>
              <a:rPr lang="cs-CZ" sz="2200" dirty="0"/>
              <a:t>	náklady: 10 000 + 2 000 + 10 000 = 22 000 Kč</a:t>
            </a:r>
          </a:p>
          <a:p>
            <a:r>
              <a:rPr lang="cs-CZ" sz="2200" dirty="0"/>
              <a:t>	výnos: 15 000 Kč</a:t>
            </a:r>
          </a:p>
          <a:p>
            <a:r>
              <a:rPr lang="cs-CZ" sz="2200" dirty="0"/>
              <a:t>	VH = -7 000 Kč</a:t>
            </a:r>
          </a:p>
          <a:p>
            <a:endParaRPr lang="cs-CZ" sz="2200" dirty="0"/>
          </a:p>
          <a:p>
            <a:r>
              <a:rPr lang="cs-CZ" sz="2200" dirty="0"/>
              <a:t>Pronájem se vyplatí.</a:t>
            </a:r>
          </a:p>
        </p:txBody>
      </p:sp>
    </p:spTree>
    <p:extLst>
      <p:ext uri="{BB962C8B-B14F-4D97-AF65-F5344CB8AC3E}">
        <p14:creationId xmlns:p14="http://schemas.microsoft.com/office/powerpoint/2010/main" val="141606285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5" name="Obdélník 4"/>
          <p:cNvSpPr/>
          <p:nvPr/>
        </p:nvSpPr>
        <p:spPr>
          <a:xfrm>
            <a:off x="2850349" y="432392"/>
            <a:ext cx="2343911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2387" y="1160104"/>
            <a:ext cx="7617378" cy="20313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Umíte: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rgbClr val="002060"/>
                </a:solidFill>
                <a:cs typeface="Arial" panose="020B0604020202020204" pitchFamily="34" charset="0"/>
              </a:rPr>
              <a:t>Vyjmenovat výrobní faktory a stručně vysvětlit jejich vliv na výrobní proces</a:t>
            </a:r>
            <a:endParaRPr lang="cs-CZ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rgbClr val="002060"/>
                </a:solidFill>
                <a:cs typeface="Arial" panose="020B0604020202020204" pitchFamily="34" charset="0"/>
              </a:rPr>
              <a:t>Definovat náklady </a:t>
            </a: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podniku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rgbClr val="002060"/>
                </a:solidFill>
                <a:cs typeface="Arial" panose="020B0604020202020204" pitchFamily="34" charset="0"/>
              </a:rPr>
              <a:t>Klasifikovat náklady z různých úhlů pohledu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U</a:t>
            </a:r>
            <a:r>
              <a:rPr lang="cs-CZ" b="1" dirty="0" smtClean="0">
                <a:solidFill>
                  <a:srgbClr val="002060"/>
                </a:solidFill>
                <a:cs typeface="Arial" panose="020B0604020202020204" pitchFamily="34" charset="0"/>
              </a:rPr>
              <a:t>vést konkrétní příklady nákladů v reakci na jejich členění </a:t>
            </a:r>
            <a:endParaRPr lang="cs-CZ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440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xmlns="" id="{A514C136-9B14-41DB-B3C0-BEE9836E85AD}"/>
              </a:ext>
            </a:extLst>
          </p:cNvPr>
          <p:cNvSpPr/>
          <p:nvPr/>
        </p:nvSpPr>
        <p:spPr>
          <a:xfrm>
            <a:off x="417600" y="531433"/>
            <a:ext cx="7394400" cy="34331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lnSpc>
                <a:spcPct val="105000"/>
              </a:lnSpc>
            </a:pPr>
            <a:r>
              <a:rPr lang="cs-CZ" sz="2600" b="1" cap="all" dirty="0">
                <a:solidFill>
                  <a:srgbClr val="307871"/>
                </a:solidFill>
                <a:latin typeface="+mj-lt"/>
              </a:rPr>
              <a:t>Výrobní faktory a jejich klasifikace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vstupy při výrobě výrobků či při poskytování služeb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souhrnné vyjádření všech prostředků podílejících se na tvorbě výrobku nebo služby nebo tuto tvorbu ovlivňujících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ekonomická teorie:</a:t>
            </a:r>
          </a:p>
          <a:p>
            <a:pPr marL="800100" lvl="1" indent="-342900" algn="just">
              <a:lnSpc>
                <a:spcPct val="10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půda – veškeré přírodní zdroje</a:t>
            </a:r>
          </a:p>
          <a:p>
            <a:pPr marL="800100" lvl="1" indent="-342900" algn="just">
              <a:lnSpc>
                <a:spcPct val="10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práce – cílevědomá lidská činnost</a:t>
            </a:r>
          </a:p>
          <a:p>
            <a:pPr marL="800100" lvl="1" indent="-342900" algn="just">
              <a:lnSpc>
                <a:spcPct val="10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kapitál – výrobní prostředky, finance</a:t>
            </a:r>
          </a:p>
          <a:p>
            <a:pPr marL="800100" lvl="1" indent="-342900" algn="just">
              <a:lnSpc>
                <a:spcPct val="10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informace</a:t>
            </a:r>
            <a:endParaRPr lang="cs-CZ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83697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xmlns="" id="{7414B859-BDA7-46D6-BC36-85DC574E5F9F}"/>
              </a:ext>
            </a:extLst>
          </p:cNvPr>
          <p:cNvSpPr/>
          <p:nvPr/>
        </p:nvSpPr>
        <p:spPr>
          <a:xfrm>
            <a:off x="482400" y="791712"/>
            <a:ext cx="7214400" cy="18819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podnikové ekonomika:</a:t>
            </a:r>
          </a:p>
          <a:p>
            <a:pPr marL="800100" lvl="1" indent="-342900" algn="just">
              <a:lnSpc>
                <a:spcPct val="10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řídicí práce – podnikové řízení, výkon manažerské funkce</a:t>
            </a:r>
          </a:p>
          <a:p>
            <a:pPr marL="800100" lvl="1" indent="-342900" algn="just">
              <a:lnSpc>
                <a:spcPct val="10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výkonná práce – práce, která formuje budoucí výrobek</a:t>
            </a:r>
          </a:p>
          <a:p>
            <a:pPr marL="800100" lvl="1" indent="-342900" algn="just">
              <a:lnSpc>
                <a:spcPct val="10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dlouhodobý hmotný majetek – budovy, výrobní zařízení, nástroje</a:t>
            </a:r>
          </a:p>
          <a:p>
            <a:pPr marL="800100" lvl="1" indent="-342900" algn="just">
              <a:lnSpc>
                <a:spcPct val="10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materiál – suroviny, výchozí materiál, pomocné materiály</a:t>
            </a:r>
          </a:p>
        </p:txBody>
      </p:sp>
    </p:spTree>
    <p:extLst>
      <p:ext uri="{BB962C8B-B14F-4D97-AF65-F5344CB8AC3E}">
        <p14:creationId xmlns:p14="http://schemas.microsoft.com/office/powerpoint/2010/main" val="28637167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xmlns="" id="{638F268B-1D5A-4542-8E7A-634E2F067233}"/>
              </a:ext>
            </a:extLst>
          </p:cNvPr>
          <p:cNvSpPr/>
          <p:nvPr/>
        </p:nvSpPr>
        <p:spPr>
          <a:xfrm>
            <a:off x="486220" y="527392"/>
            <a:ext cx="7210580" cy="31745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podíl jednotlivých výrobních faktorů na výrobě se v čase mění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typy výroby podle převažujícího výrobního faktoru:</a:t>
            </a:r>
          </a:p>
          <a:p>
            <a:pPr marL="800100" lvl="1" indent="-342900" algn="just">
              <a:lnSpc>
                <a:spcPct val="105000"/>
              </a:lnSpc>
              <a:buFont typeface="Courier New" panose="02070309020205020404" pitchFamily="49" charset="0"/>
              <a:buChar char="o"/>
            </a:pPr>
            <a:r>
              <a:rPr lang="cs-CZ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kapitálově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náročná výroba – vysoký podíl dlouhodobého hmotného majetku (např. těžební průmysl, hutě, automobilky)</a:t>
            </a:r>
          </a:p>
          <a:p>
            <a:pPr marL="800100" lvl="1" indent="-342900" algn="just">
              <a:lnSpc>
                <a:spcPct val="105000"/>
              </a:lnSpc>
              <a:buFont typeface="Courier New" panose="02070309020205020404" pitchFamily="49" charset="0"/>
              <a:buChar char="o"/>
            </a:pPr>
            <a:r>
              <a:rPr lang="cs-CZ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pracovně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náročná výroba – výroba s vysokým podílem lidské práce (např. průmysl skla, keramiky, optický průmysl, služby)</a:t>
            </a:r>
          </a:p>
          <a:p>
            <a:pPr marL="800100" lvl="1" indent="-342900" algn="just">
              <a:lnSpc>
                <a:spcPct val="105000"/>
              </a:lnSpc>
              <a:buFont typeface="Courier New" panose="02070309020205020404" pitchFamily="49" charset="0"/>
              <a:buChar char="o"/>
            </a:pPr>
            <a:r>
              <a:rPr lang="cs-CZ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materiálově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náročná výroba – dominuje materiál (např. potravinářský průmysl, hutnictví neželezných kovů)</a:t>
            </a:r>
          </a:p>
        </p:txBody>
      </p:sp>
    </p:spTree>
    <p:extLst>
      <p:ext uri="{BB962C8B-B14F-4D97-AF65-F5344CB8AC3E}">
        <p14:creationId xmlns:p14="http://schemas.microsoft.com/office/powerpoint/2010/main" val="32835086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xmlns="" id="{EF5BEE27-06EE-4864-9903-0119CB564D57}"/>
              </a:ext>
            </a:extLst>
          </p:cNvPr>
          <p:cNvSpPr/>
          <p:nvPr/>
        </p:nvSpPr>
        <p:spPr>
          <a:xfrm>
            <a:off x="453600" y="527392"/>
            <a:ext cx="7344000" cy="30776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lnSpc>
                <a:spcPct val="105000"/>
              </a:lnSpc>
            </a:pPr>
            <a:r>
              <a:rPr lang="cs-CZ" sz="2600" b="1" cap="all" dirty="0">
                <a:solidFill>
                  <a:srgbClr val="307871"/>
                </a:solidFill>
                <a:latin typeface="+mj-lt"/>
              </a:rPr>
              <a:t>Náklady podniku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finanční ohodnocení spotřebovaných výrobních faktorů při tvorbě výrobku (služby) a jeho prodeji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ukazatel kvality vnitropodnikových procesů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dvojí pojetí nákladů:</a:t>
            </a:r>
          </a:p>
          <a:p>
            <a:pPr marL="800100" lvl="1" indent="-342900" algn="just">
              <a:lnSpc>
                <a:spcPct val="10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pohledu finančního účetnictví - pro externí uživatele (finanční úřad, banky, …),</a:t>
            </a:r>
          </a:p>
          <a:p>
            <a:pPr marL="800100" lvl="1" indent="-342900" algn="just">
              <a:lnSpc>
                <a:spcPct val="10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 pohledu manažerského účetnictví - pro interního uživatele, (vnitropodnikové účetnictví)</a:t>
            </a:r>
          </a:p>
        </p:txBody>
      </p:sp>
    </p:spTree>
    <p:extLst>
      <p:ext uri="{BB962C8B-B14F-4D97-AF65-F5344CB8AC3E}">
        <p14:creationId xmlns:p14="http://schemas.microsoft.com/office/powerpoint/2010/main" val="34682211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xmlns="" id="{B3788FDD-4D49-4BA2-A683-96931A93A698}"/>
              </a:ext>
            </a:extLst>
          </p:cNvPr>
          <p:cNvSpPr/>
          <p:nvPr/>
        </p:nvSpPr>
        <p:spPr>
          <a:xfrm>
            <a:off x="511200" y="527392"/>
            <a:ext cx="7185600" cy="25560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5000"/>
              </a:lnSpc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Náklady vs. výdaje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Výdaje = úbytek peněz v pokladně nebo na běžném účtu bez ohledu na jejich použití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Příklad: nákup stroje</a:t>
            </a:r>
          </a:p>
          <a:p>
            <a:pPr algn="just">
              <a:lnSpc>
                <a:spcPct val="105000"/>
              </a:lnSpc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	Výdaje = platba za stroj</a:t>
            </a:r>
          </a:p>
          <a:p>
            <a:pPr algn="just">
              <a:lnSpc>
                <a:spcPct val="105000"/>
              </a:lnSpc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	Náklad = odpis (jen část výdajů za </a:t>
            </a:r>
            <a:r>
              <a:rPr lang="cs-CZ" sz="22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stroj v 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			    závislosti na odpisové skupině) </a:t>
            </a:r>
          </a:p>
        </p:txBody>
      </p:sp>
    </p:spTree>
    <p:extLst>
      <p:ext uri="{BB962C8B-B14F-4D97-AF65-F5344CB8AC3E}">
        <p14:creationId xmlns:p14="http://schemas.microsoft.com/office/powerpoint/2010/main" val="25422228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xmlns="" id="{21D963FA-0655-4B7C-AC80-9B5C0B256F23}"/>
              </a:ext>
            </a:extLst>
          </p:cNvPr>
          <p:cNvSpPr/>
          <p:nvPr/>
        </p:nvSpPr>
        <p:spPr>
          <a:xfrm>
            <a:off x="468000" y="527392"/>
            <a:ext cx="7243200" cy="32023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lnSpc>
                <a:spcPct val="105000"/>
              </a:lnSpc>
            </a:pPr>
            <a:r>
              <a:rPr lang="cs-CZ" sz="2600" b="1" cap="all" dirty="0">
                <a:solidFill>
                  <a:srgbClr val="307871"/>
                </a:solidFill>
                <a:latin typeface="+mj-lt"/>
              </a:rPr>
              <a:t>Klasifikace nákladů</a:t>
            </a:r>
          </a:p>
          <a:p>
            <a:pPr marL="342900" lvl="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podle nákladových druhů</a:t>
            </a:r>
          </a:p>
          <a:p>
            <a:pPr marL="342900" lvl="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účelové třídění nákladů:</a:t>
            </a:r>
          </a:p>
          <a:p>
            <a:pPr marL="800100" lvl="1" indent="-342900" algn="just">
              <a:lnSpc>
                <a:spcPct val="10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podle místa vzniku a odpovědnosti</a:t>
            </a:r>
          </a:p>
          <a:p>
            <a:pPr marL="800100" lvl="1" indent="-342900" algn="just">
              <a:lnSpc>
                <a:spcPct val="10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podle výkonů (kalkulační hledisko)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 závislosti na změnách objemu výroby 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 pohledu vnitropodnikového řízení nákladů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podle podnikových funkcí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 pohledu nákladů v manažerském rozhodování</a:t>
            </a:r>
            <a:endParaRPr lang="cs-CZ" sz="2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83054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xmlns="" id="{017B8FFC-2E83-4543-89B3-417CFBCD15BD}"/>
              </a:ext>
            </a:extLst>
          </p:cNvPr>
          <p:cNvSpPr/>
          <p:nvPr/>
        </p:nvSpPr>
        <p:spPr>
          <a:xfrm>
            <a:off x="496800" y="527392"/>
            <a:ext cx="7293600" cy="2200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fontAlgn="base">
              <a:lnSpc>
                <a:spcPct val="105000"/>
              </a:lnSpc>
            </a:pPr>
            <a:r>
              <a:rPr lang="cs-CZ" sz="2200" b="1" dirty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Druhové třídění nákladů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seskupování nákladů do ekonomicky stejnorodých skupin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základ nákladové struktury účetních výkazů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cs typeface="Times New Roman" panose="02020603050405020304" pitchFamily="18" charset="0"/>
              </a:rPr>
              <a:t>z hlediska sledování hospodárnosti vynaložených nákladů nepoužitelné</a:t>
            </a:r>
          </a:p>
        </p:txBody>
      </p:sp>
    </p:spTree>
    <p:extLst>
      <p:ext uri="{BB962C8B-B14F-4D97-AF65-F5344CB8AC3E}">
        <p14:creationId xmlns:p14="http://schemas.microsoft.com/office/powerpoint/2010/main" val="15829976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1179</TotalTime>
  <Words>1018</Words>
  <Application>Microsoft Office PowerPoint</Application>
  <PresentationFormat>Předvádění na obrazovce (16:9)</PresentationFormat>
  <Paragraphs>165</Paragraphs>
  <Slides>29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7" baseType="lpstr">
      <vt:lpstr>Arial</vt:lpstr>
      <vt:lpstr>Calibri</vt:lpstr>
      <vt:lpstr>Courier New</vt:lpstr>
      <vt:lpstr>DejaVu Sans</vt:lpstr>
      <vt:lpstr>StarSymbol</vt:lpstr>
      <vt:lpstr>Times New Roman</vt:lpstr>
      <vt:lpstr>Wingdings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cemerkova</cp:lastModifiedBy>
  <cp:revision>370</cp:revision>
  <dcterms:created xsi:type="dcterms:W3CDTF">2016-07-06T15:42:34Z</dcterms:created>
  <dcterms:modified xsi:type="dcterms:W3CDTF">2021-10-18T10:33:10Z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28</vt:i4>
  </property>
  <property fmtid="{D5CDD505-2E9C-101B-9397-08002B2CF9AE}" pid="8" name="PresentationFormat">
    <vt:lpwstr>Předvádění na obrazovce (16:9)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29</vt:i4>
  </property>
</Properties>
</file>