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8" r:id="rId2"/>
    <p:sldId id="263" r:id="rId3"/>
    <p:sldId id="315" r:id="rId4"/>
    <p:sldId id="338" r:id="rId5"/>
    <p:sldId id="337" r:id="rId6"/>
    <p:sldId id="336" r:id="rId7"/>
    <p:sldId id="335" r:id="rId8"/>
    <p:sldId id="334" r:id="rId9"/>
    <p:sldId id="332" r:id="rId10"/>
    <p:sldId id="331" r:id="rId11"/>
    <p:sldId id="330" r:id="rId12"/>
    <p:sldId id="329" r:id="rId13"/>
    <p:sldId id="328" r:id="rId14"/>
    <p:sldId id="327" r:id="rId15"/>
    <p:sldId id="326" r:id="rId16"/>
    <p:sldId id="325" r:id="rId17"/>
    <p:sldId id="324" r:id="rId18"/>
    <p:sldId id="323" r:id="rId19"/>
    <p:sldId id="317" r:id="rId20"/>
    <p:sldId id="316" r:id="rId21"/>
    <p:sldId id="322" r:id="rId22"/>
    <p:sldId id="321" r:id="rId23"/>
    <p:sldId id="320" r:id="rId24"/>
    <p:sldId id="319" r:id="rId25"/>
    <p:sldId id="318" r:id="rId26"/>
    <p:sldId id="287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Šárka Čemerková" initials="ŠČ" lastIdx="0" clrIdx="0">
    <p:extLst>
      <p:ext uri="{19B8F6BF-5375-455C-9EA6-DF929625EA0E}">
        <p15:presenceInfo xmlns:p15="http://schemas.microsoft.com/office/powerpoint/2012/main" userId="S-1-5-21-1934215353-1503137679-3599522489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1" autoAdjust="0"/>
    <p:restoredTop sz="92902" autoAdjust="0"/>
  </p:normalViewPr>
  <p:slideViewPr>
    <p:cSldViewPr snapToGrid="0">
      <p:cViewPr varScale="1">
        <p:scale>
          <a:sx n="106" d="100"/>
          <a:sy n="106" d="100"/>
        </p:scale>
        <p:origin x="74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2000">
                <a:latin typeface="Arial"/>
              </a:rPr>
              <a:t>Klikněte pro úpravu formátu komentářů</a:t>
            </a:r>
            <a:endParaRPr/>
          </a:p>
        </p:txBody>
      </p:sp>
      <p:sp>
        <p:nvSpPr>
          <p:cNvPr id="78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cs-CZ" sz="1400">
                <a:latin typeface="Times New Roman"/>
              </a:rPr>
              <a:t>&lt;záhlaví&gt;</a:t>
            </a:r>
            <a:endParaRPr/>
          </a:p>
        </p:txBody>
      </p:sp>
      <p:sp>
        <p:nvSpPr>
          <p:cNvPr id="79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cs-CZ" sz="1400">
                <a:latin typeface="Times New Roman"/>
              </a:rPr>
              <a:t>&lt;datum/čas&gt;</a:t>
            </a:r>
            <a:endParaRPr/>
          </a:p>
        </p:txBody>
      </p:sp>
      <p:sp>
        <p:nvSpPr>
          <p:cNvPr id="80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cs-CZ" sz="1400">
                <a:latin typeface="Times New Roman"/>
              </a:rPr>
              <a:t>&lt;zápatí&gt;</a:t>
            </a:r>
            <a:endParaRPr/>
          </a:p>
        </p:txBody>
      </p:sp>
      <p:sp>
        <p:nvSpPr>
          <p:cNvPr id="81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B50A2ECB-C4ED-4CCD-B6F6-23C85EAE876C}" type="slidenum">
              <a:rPr lang="cs-CZ" sz="1400">
                <a:latin typeface="Times New Roman"/>
              </a:r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46972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algn="r"/>
            <a:fld id="{B50A2ECB-C4ED-4CCD-B6F6-23C85EAE876C}" type="slidenum">
              <a:rPr lang="cs-CZ" sz="1400" smtClean="0">
                <a:latin typeface="Times New Roman"/>
              </a:r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5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Obrázek 33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35" name="Obrázek 34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15.11.2021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6721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251640" y="195480"/>
            <a:ext cx="4536000" cy="23526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251640" y="195480"/>
            <a:ext cx="4536000" cy="507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cs-CZ">
                <a:latin typeface="Times New Roman"/>
              </a:rPr>
              <a:t>Klikněte pro úpravu formátu textu nadpisu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cs-CZ" sz="3200">
                <a:latin typeface="Times New Roman"/>
              </a:rPr>
              <a:t>Klikněte pro úpravu formátu textu osnovy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cs-CZ" sz="2400">
                <a:latin typeface="Times New Roman"/>
              </a:rPr>
              <a:t>Druhá úroveň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Třetí úroveň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cs-CZ" sz="2000">
                <a:latin typeface="Times New Roman"/>
              </a:rPr>
              <a:t>Čtvrtá úroveň osnovy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Pátá úroveň osnovy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Šestá úroveň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cs-CZ" sz="2000">
                <a:latin typeface="Times New Roman"/>
              </a:rPr>
              <a:t>Sedmá úroveň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algn="l"/>
            <a:endParaRPr lang="cs-CZ" sz="3000" b="1" dirty="0"/>
          </a:p>
          <a:p>
            <a:pPr lvl="0"/>
            <a:endParaRPr lang="cs-CZ" sz="3000" b="1" cap="all" dirty="0"/>
          </a:p>
          <a:p>
            <a:pPr lvl="0"/>
            <a:endParaRPr lang="cs-CZ" sz="3000" b="1" cap="all" dirty="0"/>
          </a:p>
          <a:p>
            <a:pPr lvl="0"/>
            <a:r>
              <a:rPr lang="cs-CZ" sz="3000" b="1" cap="all" dirty="0"/>
              <a:t>Nauka o podniku</a:t>
            </a:r>
          </a:p>
          <a:p>
            <a:pPr lvl="0"/>
            <a:r>
              <a:rPr lang="cs-CZ" sz="3000" b="1" cap="all" dirty="0"/>
              <a:t>-</a:t>
            </a:r>
          </a:p>
          <a:p>
            <a:pPr lvl="0"/>
            <a:r>
              <a:rPr lang="cs-CZ" sz="2600" b="1" cap="all" dirty="0"/>
              <a:t>Kalkulace </a:t>
            </a:r>
            <a:r>
              <a:rPr lang="cs-CZ" sz="2600" b="1" cap="all" dirty="0" err="1"/>
              <a:t>ii</a:t>
            </a:r>
            <a:endParaRPr lang="cs-CZ" sz="2600" b="1" cap="all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931524"/>
            <a:ext cx="3604568" cy="1456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 seznámit se s vybranými technikami kalkulací</a:t>
            </a:r>
          </a:p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 </a:t>
            </a:r>
            <a:endParaRPr lang="en-GB" sz="1800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56047" y="3723879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Šárka </a:t>
            </a:r>
            <a:r>
              <a:rPr lang="cs-CZ" altLang="cs-CZ" sz="9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Čemerková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Přednášející </a:t>
            </a:r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584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A68A25-717C-445E-B0D8-688FE0E0D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258441"/>
              </p:ext>
            </p:extLst>
          </p:nvPr>
        </p:nvGraphicFramePr>
        <p:xfrm>
          <a:off x="352800" y="1449387"/>
          <a:ext cx="7775998" cy="17648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6116">
                  <a:extLst>
                    <a:ext uri="{9D8B030D-6E8A-4147-A177-3AD203B41FA5}">
                      <a16:colId xmlns:a16="http://schemas.microsoft.com/office/drawing/2014/main" val="2588418401"/>
                    </a:ext>
                  </a:extLst>
                </a:gridCol>
                <a:gridCol w="1811874">
                  <a:extLst>
                    <a:ext uri="{9D8B030D-6E8A-4147-A177-3AD203B41FA5}">
                      <a16:colId xmlns:a16="http://schemas.microsoft.com/office/drawing/2014/main" val="3194626499"/>
                    </a:ext>
                  </a:extLst>
                </a:gridCol>
                <a:gridCol w="2317556">
                  <a:extLst>
                    <a:ext uri="{9D8B030D-6E8A-4147-A177-3AD203B41FA5}">
                      <a16:colId xmlns:a16="http://schemas.microsoft.com/office/drawing/2014/main" val="3000754341"/>
                    </a:ext>
                  </a:extLst>
                </a:gridCol>
                <a:gridCol w="618867">
                  <a:extLst>
                    <a:ext uri="{9D8B030D-6E8A-4147-A177-3AD203B41FA5}">
                      <a16:colId xmlns:a16="http://schemas.microsoft.com/office/drawing/2014/main" val="1470376145"/>
                    </a:ext>
                  </a:extLst>
                </a:gridCol>
                <a:gridCol w="841585">
                  <a:extLst>
                    <a:ext uri="{9D8B030D-6E8A-4147-A177-3AD203B41FA5}">
                      <a16:colId xmlns:a16="http://schemas.microsoft.com/office/drawing/2014/main" val="2793738880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949157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810593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079324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1/2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826361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3707712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5BAB9840-D032-455E-AB1F-15B2E48644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801" y="690658"/>
            <a:ext cx="7163999" cy="376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71488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marR="0" lvl="0" indent="-34290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Přepočet výroby </a:t>
            </a:r>
            <a:r>
              <a:rPr kumimoji="0" lang="cs-CZ" altLang="cs-CZ" sz="2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Q´</a:t>
            </a:r>
            <a:r>
              <a:rPr lang="cs-CZ" alt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u="sng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sng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lang="cs-CZ" altLang="cs-CZ" sz="2200" dirty="0">
              <a:latin typeface="+mj-lt"/>
              <a:cs typeface="Times New Roman" panose="02020603050405020304" pitchFamily="18" charset="0"/>
            </a:endParaRPr>
          </a:p>
          <a:p>
            <a:pPr marL="457200" marR="0" lvl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endParaRPr lang="cs-CZ" alt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1488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Kdyby podnik vyráběl pouze výrobek „A“, vyrobil by 10 500 ks.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3076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/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Stanovení sazby celkových nákladů na jednotku přepočtené výroby:</a:t>
                </a:r>
              </a:p>
              <a:p>
                <a:pPr marL="457200"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	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541000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10500</m:t>
                        </m:r>
                      </m:den>
                    </m:f>
                    <m:r>
                      <a:rPr lang="cs-CZ" sz="2200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=51,52 </m:t>
                    </m:r>
                  </m:oMath>
                </a14:m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Kč/ks</a:t>
                </a: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Výpočet výrobní režie na kalkulační jednici a na sortimentní druh</a:t>
                </a:r>
                <a:endParaRPr lang="cs-CZ" sz="2200" dirty="0">
                  <a:effectLst/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1078206-DF77-4185-86CF-2DB04D0AFC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400" y="527392"/>
                <a:ext cx="7178400" cy="2175083"/>
              </a:xfrm>
              <a:prstGeom prst="rect">
                <a:avLst/>
              </a:prstGeom>
              <a:blipFill>
                <a:blip r:embed="rId3"/>
                <a:stretch>
                  <a:fillRect l="-934" t="-1124" r="-1019" b="-505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4474701C-1168-4464-9A64-E38ECB79F7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828490"/>
              </p:ext>
            </p:extLst>
          </p:nvPr>
        </p:nvGraphicFramePr>
        <p:xfrm>
          <a:off x="370377" y="2930927"/>
          <a:ext cx="8161623" cy="15688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420">
                  <a:extLst>
                    <a:ext uri="{9D8B030D-6E8A-4147-A177-3AD203B41FA5}">
                      <a16:colId xmlns:a16="http://schemas.microsoft.com/office/drawing/2014/main" val="310184576"/>
                    </a:ext>
                  </a:extLst>
                </a:gridCol>
                <a:gridCol w="938177">
                  <a:extLst>
                    <a:ext uri="{9D8B030D-6E8A-4147-A177-3AD203B41FA5}">
                      <a16:colId xmlns:a16="http://schemas.microsoft.com/office/drawing/2014/main" val="2035480122"/>
                    </a:ext>
                  </a:extLst>
                </a:gridCol>
                <a:gridCol w="1101491">
                  <a:extLst>
                    <a:ext uri="{9D8B030D-6E8A-4147-A177-3AD203B41FA5}">
                      <a16:colId xmlns:a16="http://schemas.microsoft.com/office/drawing/2014/main" val="4191251870"/>
                    </a:ext>
                  </a:extLst>
                </a:gridCol>
                <a:gridCol w="659727">
                  <a:extLst>
                    <a:ext uri="{9D8B030D-6E8A-4147-A177-3AD203B41FA5}">
                      <a16:colId xmlns:a16="http://schemas.microsoft.com/office/drawing/2014/main" val="870209029"/>
                    </a:ext>
                  </a:extLst>
                </a:gridCol>
                <a:gridCol w="898124">
                  <a:extLst>
                    <a:ext uri="{9D8B030D-6E8A-4147-A177-3AD203B41FA5}">
                      <a16:colId xmlns:a16="http://schemas.microsoft.com/office/drawing/2014/main" val="1833311050"/>
                    </a:ext>
                  </a:extLst>
                </a:gridCol>
                <a:gridCol w="1413838">
                  <a:extLst>
                    <a:ext uri="{9D8B030D-6E8A-4147-A177-3AD203B41FA5}">
                      <a16:colId xmlns:a16="http://schemas.microsoft.com/office/drawing/2014/main" val="1256968627"/>
                    </a:ext>
                  </a:extLst>
                </a:gridCol>
                <a:gridCol w="1257846">
                  <a:extLst>
                    <a:ext uri="{9D8B030D-6E8A-4147-A177-3AD203B41FA5}">
                      <a16:colId xmlns:a16="http://schemas.microsoft.com/office/drawing/2014/main" val="2494360061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Q´ 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N/sort. pol. [Kč]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N/jednici 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823824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154 560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51,52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860679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257 600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64,40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07969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11430"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2/4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2 500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128 800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25,76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543456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711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10 500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540 960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31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48052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DDE40036-5953-476A-98B5-9F294EBD28B9}"/>
              </a:ext>
            </a:extLst>
          </p:cNvPr>
          <p:cNvSpPr/>
          <p:nvPr/>
        </p:nvSpPr>
        <p:spPr>
          <a:xfrm>
            <a:off x="412112" y="527392"/>
            <a:ext cx="7412216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přirážková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rozvrhování režijních nákladů při produkci různorodých výrobků s různou technologií a různým množstvím nepřímých nákladů v jednotlivých položkách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kde</a:t>
            </a:r>
          </a:p>
          <a:p>
            <a:pPr algn="just">
              <a:spcAft>
                <a:spcPts val="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RS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režijní sazba	</a:t>
            </a:r>
          </a:p>
          <a:p>
            <a:pPr indent="450215" algn="just">
              <a:spcAft>
                <a:spcPts val="0"/>
              </a:spcAft>
            </a:pP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i="1" baseline="-25000" dirty="0" err="1"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celkové nepřímé společné náklady</a:t>
            </a:r>
          </a:p>
          <a:p>
            <a:pPr algn="just">
              <a:spcAft>
                <a:spcPts val="600"/>
              </a:spcAft>
            </a:pP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cs-CZ" sz="2200" i="1" dirty="0">
                <a:ea typeface="Calibri" panose="020F0502020204030204" pitchFamily="34" charset="0"/>
                <a:cs typeface="Times New Roman" panose="02020603050405020304" pitchFamily="18" charset="0"/>
              </a:rPr>
              <a:t>KZ</a:t>
            </a:r>
            <a:r>
              <a:rPr 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	… celkový objem rozvrhové základny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DB3947B2-4C33-4CDC-8F75-16F8146C63A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3878521"/>
              </p:ext>
            </p:extLst>
          </p:nvPr>
        </p:nvGraphicFramePr>
        <p:xfrm>
          <a:off x="2801322" y="2334150"/>
          <a:ext cx="1579392" cy="81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Rovnice" r:id="rId5" imgW="710891" imgH="444307" progId="Equation.3">
                  <p:embed/>
                </p:oleObj>
              </mc:Choice>
              <mc:Fallback>
                <p:oleObj name="Rovnice" r:id="rId5" imgW="710891" imgH="444307" progId="Equation.3">
                  <p:embed/>
                  <p:pic>
                    <p:nvPicPr>
                      <p:cNvPr id="4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1322" y="2334150"/>
                        <a:ext cx="1579392" cy="812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4774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2AB95A9-727F-4D09-BE7E-BBFF7B6F8267}"/>
              </a:ext>
            </a:extLst>
          </p:cNvPr>
          <p:cNvSpPr/>
          <p:nvPr/>
        </p:nvSpPr>
        <p:spPr>
          <a:xfrm>
            <a:off x="396000" y="527392"/>
            <a:ext cx="7222817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rozvrhovou základnu si stanoví organizace sama, tak, aby byla k rozvrhovaným režijním nákladům přímo úměrná – často přímá mzda nebo součet přímých nákladů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vybraná rozvrhová základna musí splňovat tyto požadavky: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příčinný vztah ke vzniku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musí mít stálost vztahu k vývoji nákladů, tzn. změní-li se rozvrhová základna, změní se výše režijních nákladů</a:t>
            </a:r>
          </a:p>
          <a:p>
            <a:pPr marL="800100" lvl="1" indent="-342900" algn="just"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musí být dostatečně veliká, aby změny v ní nezpůsobovaly chyby ve výpočtech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354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28E9FF21-A5D8-44EB-8835-D04FA69BBBB7}"/>
              </a:ext>
            </a:extLst>
          </p:cNvPr>
          <p:cNvSpPr/>
          <p:nvPr/>
        </p:nvSpPr>
        <p:spPr>
          <a:xfrm>
            <a:off x="302040" y="527392"/>
            <a:ext cx="7412216" cy="2030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rozvrhová základna může existovat ve dvou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peněžních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přímé mzdy, přímý materiál, celkové přímé náklady, náklady zpracovatelské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 naturálních jednotkách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pracovní hodiny, strojové hodiny, hmotnosti, koeficient pracnosti, doba poskytování služby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878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4793BBBE-3CCD-449C-B763-ACD51163B154}"/>
              </a:ext>
            </a:extLst>
          </p:cNvPr>
          <p:cNvSpPr/>
          <p:nvPr/>
        </p:nvSpPr>
        <p:spPr>
          <a:xfrm>
            <a:off x="251639" y="848201"/>
            <a:ext cx="7392481" cy="3048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přirážková existuje ve dvou základních podobách: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jednou přirážkou: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všechny nepřímé náklady se rozpočítají dle jedné přirážky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metoda rychlejší, méně náročné, ale také méně přesné</a:t>
            </a:r>
          </a:p>
          <a:p>
            <a:pPr marL="800100" lvl="1" indent="-34290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kalkulace s více přirážkami: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používaná v praxi</a:t>
            </a:r>
          </a:p>
          <a:p>
            <a:pPr marL="1257300" lvl="2" indent="-342900" algn="just">
              <a:lnSpc>
                <a:spcPct val="114000"/>
              </a:lnSpc>
              <a:buFont typeface="Wingdings" panose="05000000000000000000" pitchFamily="2" charset="2"/>
              <a:buChar char="v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více rozvrhových základen dle místa vzniku režijního nákladu</a:t>
            </a:r>
            <a:endParaRPr lang="cs-CZ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57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21D4DD0B-17AC-4043-B4A2-8C4CD022BEC2}"/>
              </a:ext>
            </a:extLst>
          </p:cNvPr>
          <p:cNvSpPr/>
          <p:nvPr/>
        </p:nvSpPr>
        <p:spPr>
          <a:xfrm>
            <a:off x="432000" y="691786"/>
            <a:ext cx="7221600" cy="2005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přirážkové kalkulace: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rozvrhovou základnu.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výši režijní sazby.</a:t>
            </a:r>
          </a:p>
          <a:p>
            <a:pPr marL="457200" lvl="0" indent="-457200" algn="just">
              <a:lnSpc>
                <a:spcPct val="115000"/>
              </a:lnSpc>
              <a:buFont typeface="+mj-lt"/>
              <a:buAutoNum type="arabicPeriod"/>
              <a:tabLst>
                <a:tab pos="228600" algn="l"/>
                <a:tab pos="449580" algn="l"/>
              </a:tabLs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Rozpočítáme režijní náklady na jednotlivé typy služeb.</a:t>
            </a:r>
          </a:p>
        </p:txBody>
      </p:sp>
    </p:spTree>
    <p:extLst>
      <p:ext uri="{BB962C8B-B14F-4D97-AF65-F5344CB8AC3E}">
        <p14:creationId xmlns:p14="http://schemas.microsoft.com/office/powerpoint/2010/main" val="1275447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56267B72-9CD7-4087-A66A-581E56C9FEDF}"/>
              </a:ext>
            </a:extLst>
          </p:cNvPr>
          <p:cNvSpPr/>
          <p:nvPr/>
        </p:nvSpPr>
        <p:spPr>
          <a:xfrm>
            <a:off x="475200" y="628601"/>
            <a:ext cx="7128000" cy="2395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Podnik „Spektrum“ vyrábí 3 různé výrobky, na které byly vynaloženy celkové přímé mzdy ve výši</a:t>
            </a:r>
            <a:b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60 000 Kč. Podnik eviduje 168 000 Kč výrobní režie. Přerozdělte výrobní režijní náklady s využitím přirážkové kalkulace, kdy rozvrhovou základnou jsou přímé mzdy.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3B49B1B-F4BD-4A32-8ACC-8A1EF430B0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2037176"/>
              </p:ext>
            </p:extLst>
          </p:nvPr>
        </p:nvGraphicFramePr>
        <p:xfrm>
          <a:off x="712800" y="3499417"/>
          <a:ext cx="7365600" cy="8696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2070">
                  <a:extLst>
                    <a:ext uri="{9D8B030D-6E8A-4147-A177-3AD203B41FA5}">
                      <a16:colId xmlns:a16="http://schemas.microsoft.com/office/drawing/2014/main" val="3302832731"/>
                    </a:ext>
                  </a:extLst>
                </a:gridCol>
                <a:gridCol w="861872">
                  <a:extLst>
                    <a:ext uri="{9D8B030D-6E8A-4147-A177-3AD203B41FA5}">
                      <a16:colId xmlns:a16="http://schemas.microsoft.com/office/drawing/2014/main" val="2290885194"/>
                    </a:ext>
                  </a:extLst>
                </a:gridCol>
                <a:gridCol w="1491045">
                  <a:extLst>
                    <a:ext uri="{9D8B030D-6E8A-4147-A177-3AD203B41FA5}">
                      <a16:colId xmlns:a16="http://schemas.microsoft.com/office/drawing/2014/main" val="2611336745"/>
                    </a:ext>
                  </a:extLst>
                </a:gridCol>
                <a:gridCol w="1582375">
                  <a:extLst>
                    <a:ext uri="{9D8B030D-6E8A-4147-A177-3AD203B41FA5}">
                      <a16:colId xmlns:a16="http://schemas.microsoft.com/office/drawing/2014/main" val="776364705"/>
                    </a:ext>
                  </a:extLst>
                </a:gridCol>
                <a:gridCol w="1318238">
                  <a:extLst>
                    <a:ext uri="{9D8B030D-6E8A-4147-A177-3AD203B41FA5}">
                      <a16:colId xmlns:a16="http://schemas.microsoft.com/office/drawing/2014/main" val="440519403"/>
                    </a:ext>
                  </a:extLst>
                </a:gridCol>
              </a:tblGrid>
              <a:tr h="2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výrobek X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výrobek Z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90859204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Kč/ks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89890" algn="dec"/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	120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110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8241619"/>
                  </a:ext>
                </a:extLst>
              </a:tr>
              <a:tr h="154940">
                <a:tc>
                  <a:txBody>
                    <a:bodyPr/>
                    <a:lstStyle/>
                    <a:p>
                      <a:pPr marL="122555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Výrobní režie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Kč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257300" algn="l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168 000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619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03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D799EB2-7493-4980-9EC3-A4E83D624306}"/>
                  </a:ext>
                </a:extLst>
              </p:cNvPr>
              <p:cNvSpPr/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4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Nejdříve vypočítáme režijní sazbu:</a:t>
                </a: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168 000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60 000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Pomocí sazby přepočítáme výrobní režii na kalkulační jednici, tj. na 1 ks výrobku X, Y a Z: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𝑋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𝑋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=2,8∙120=336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X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𝑌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𝑌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=2,8∙100=280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Y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14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𝑍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𝑅𝑆</m:t>
                    </m:r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𝑍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=2,8∙110=308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</a:rPr>
                  <a:t>Kč VR na 1 ks výrobku Z</a:t>
                </a:r>
                <a:endParaRPr lang="cs-CZ" sz="2200" dirty="0">
                  <a:latin typeface="+mj-lt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D799EB2-7493-4980-9EC3-A4E83D6243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820" y="527392"/>
                <a:ext cx="7563380" cy="3438057"/>
              </a:xfrm>
              <a:prstGeom prst="rect">
                <a:avLst/>
              </a:prstGeom>
              <a:blipFill>
                <a:blip r:embed="rId3"/>
                <a:stretch>
                  <a:fillRect l="-1048" t="-709" r="-1129" b="-1773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312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452B39D7-A627-40D1-98FA-B7E4B7B052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955304"/>
              </p:ext>
            </p:extLst>
          </p:nvPr>
        </p:nvGraphicFramePr>
        <p:xfrm>
          <a:off x="1889829" y="4060650"/>
          <a:ext cx="6799079" cy="7730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5651">
                  <a:extLst>
                    <a:ext uri="{9D8B030D-6E8A-4147-A177-3AD203B41FA5}">
                      <a16:colId xmlns:a16="http://schemas.microsoft.com/office/drawing/2014/main" val="3538478189"/>
                    </a:ext>
                  </a:extLst>
                </a:gridCol>
                <a:gridCol w="845780">
                  <a:extLst>
                    <a:ext uri="{9D8B030D-6E8A-4147-A177-3AD203B41FA5}">
                      <a16:colId xmlns:a16="http://schemas.microsoft.com/office/drawing/2014/main" val="337316045"/>
                    </a:ext>
                  </a:extLst>
                </a:gridCol>
                <a:gridCol w="846776">
                  <a:extLst>
                    <a:ext uri="{9D8B030D-6E8A-4147-A177-3AD203B41FA5}">
                      <a16:colId xmlns:a16="http://schemas.microsoft.com/office/drawing/2014/main" val="253748607"/>
                    </a:ext>
                  </a:extLst>
                </a:gridCol>
                <a:gridCol w="845780">
                  <a:extLst>
                    <a:ext uri="{9D8B030D-6E8A-4147-A177-3AD203B41FA5}">
                      <a16:colId xmlns:a16="http://schemas.microsoft.com/office/drawing/2014/main" val="2573625095"/>
                    </a:ext>
                  </a:extLst>
                </a:gridCol>
                <a:gridCol w="846776">
                  <a:extLst>
                    <a:ext uri="{9D8B030D-6E8A-4147-A177-3AD203B41FA5}">
                      <a16:colId xmlns:a16="http://schemas.microsoft.com/office/drawing/2014/main" val="1830485433"/>
                    </a:ext>
                  </a:extLst>
                </a:gridCol>
                <a:gridCol w="738316">
                  <a:extLst>
                    <a:ext uri="{9D8B030D-6E8A-4147-A177-3AD203B41FA5}">
                      <a16:colId xmlns:a16="http://schemas.microsoft.com/office/drawing/2014/main" val="9896920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Položky/provozovny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4098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Režijní náklady [tis. Kč]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3 080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10 640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3 150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6 000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2 450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60629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Výrobní kapacita [tis. </a:t>
                      </a:r>
                      <a:r>
                        <a:rPr lang="cs-CZ" sz="1600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]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spc="-3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cs-CZ" sz="160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2085126"/>
                  </a:ext>
                </a:extLst>
              </a:tr>
            </a:tbl>
          </a:graphicData>
        </a:graphic>
      </p:graphicFrame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EDD4626-F90A-417A-A6E3-8F7A4AAD9D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20049"/>
              </p:ext>
            </p:extLst>
          </p:nvPr>
        </p:nvGraphicFramePr>
        <p:xfrm>
          <a:off x="1042422" y="2683003"/>
          <a:ext cx="6593800" cy="1030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4473">
                  <a:extLst>
                    <a:ext uri="{9D8B030D-6E8A-4147-A177-3AD203B41FA5}">
                      <a16:colId xmlns:a16="http://schemas.microsoft.com/office/drawing/2014/main" val="1313689691"/>
                    </a:ext>
                  </a:extLst>
                </a:gridCol>
                <a:gridCol w="857155">
                  <a:extLst>
                    <a:ext uri="{9D8B030D-6E8A-4147-A177-3AD203B41FA5}">
                      <a16:colId xmlns:a16="http://schemas.microsoft.com/office/drawing/2014/main" val="70163832"/>
                    </a:ext>
                  </a:extLst>
                </a:gridCol>
                <a:gridCol w="975112">
                  <a:extLst>
                    <a:ext uri="{9D8B030D-6E8A-4147-A177-3AD203B41FA5}">
                      <a16:colId xmlns:a16="http://schemas.microsoft.com/office/drawing/2014/main" val="3091289034"/>
                    </a:ext>
                  </a:extLst>
                </a:gridCol>
                <a:gridCol w="976095">
                  <a:extLst>
                    <a:ext uri="{9D8B030D-6E8A-4147-A177-3AD203B41FA5}">
                      <a16:colId xmlns:a16="http://schemas.microsoft.com/office/drawing/2014/main" val="3310938074"/>
                    </a:ext>
                  </a:extLst>
                </a:gridCol>
                <a:gridCol w="835529">
                  <a:extLst>
                    <a:ext uri="{9D8B030D-6E8A-4147-A177-3AD203B41FA5}">
                      <a16:colId xmlns:a16="http://schemas.microsoft.com/office/drawing/2014/main" val="2026013267"/>
                    </a:ext>
                  </a:extLst>
                </a:gridCol>
                <a:gridCol w="725436">
                  <a:extLst>
                    <a:ext uri="{9D8B030D-6E8A-4147-A177-3AD203B41FA5}">
                      <a16:colId xmlns:a16="http://schemas.microsoft.com/office/drawing/2014/main" val="23092230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Výrobek /střediska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>
                          <a:solidFill>
                            <a:schemeClr val="tx1"/>
                          </a:solidFill>
                          <a:effectLst/>
                        </a:rPr>
                        <a:t>E</a:t>
                      </a:r>
                      <a:endParaRPr lang="cs-CZ" sz="1600" b="1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40628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X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8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4572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Y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  4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43746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Z [</a:t>
                      </a:r>
                      <a:r>
                        <a:rPr lang="cs-CZ" sz="1600" b="1" spc="-30" dirty="0" err="1">
                          <a:solidFill>
                            <a:schemeClr val="tx1"/>
                          </a:solidFill>
                          <a:effectLst/>
                        </a:rPr>
                        <a:t>Nh</a:t>
                      </a:r>
                      <a:r>
                        <a:rPr lang="cs-CZ" sz="1600" b="1" spc="-30" dirty="0">
                          <a:solidFill>
                            <a:schemeClr val="tx1"/>
                          </a:solidFill>
                          <a:effectLst/>
                        </a:rPr>
                        <a:t>/výrobek]</a:t>
                      </a:r>
                      <a:endParaRPr lang="cs-CZ" sz="1600" b="1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>
                          <a:solidFill>
                            <a:schemeClr val="tx1"/>
                          </a:solidFill>
                          <a:effectLst/>
                        </a:rPr>
                        <a:t>45</a:t>
                      </a:r>
                      <a:endParaRPr lang="cs-CZ" sz="1600" b="0" spc="-3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R="2032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spc="-30" dirty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cs-CZ" sz="1600" b="0" spc="-3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8038494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4F8D177-09F5-4ACF-912D-2C3F391650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322" y="527392"/>
            <a:ext cx="7501298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výrobky X, Y, Z vyráběné v 5 provozovnách spotřebováváme časy v normohodinách [</a:t>
            </a:r>
            <a:r>
              <a:rPr kumimoji="0" lang="cs-CZ" altLang="cs-CZ" sz="22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Nh</a:t>
            </a:r>
            <a:r>
              <a:rPr kumimoji="0" lang="cs-CZ" altLang="cs-CZ" sz="22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/výrobek]. Rozdělte výrobní režii na jednotlivé výrobky X, Y, Z, je-li rozvrhovou základnou výrobní kapacita. Časová náročnost výroby jednotlivých výrobků je uvedena v tabulce</a:t>
            </a: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2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84126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/>
          </a:p>
          <a:p>
            <a:pPr lvl="0"/>
            <a:endParaRPr lang="cs-CZ" sz="3600" b="1" cap="all" dirty="0"/>
          </a:p>
          <a:p>
            <a:pPr lvl="0"/>
            <a:r>
              <a:rPr lang="cs-CZ" sz="3100" b="1" dirty="0"/>
              <a:t>Nauka o podniku</a:t>
            </a:r>
          </a:p>
          <a:p>
            <a:pPr lvl="0"/>
            <a:r>
              <a:rPr lang="cs-CZ" sz="3100" b="1" dirty="0"/>
              <a:t>-</a:t>
            </a:r>
          </a:p>
          <a:p>
            <a:pPr lvl="0"/>
            <a:r>
              <a:rPr lang="cs-CZ" sz="3100" b="1" dirty="0"/>
              <a:t>Kalkulace II</a:t>
            </a:r>
          </a:p>
          <a:p>
            <a:endParaRPr lang="en-GB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2235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Kalkulace dělením s poměrovými čísly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Přirážková kalkulace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</p:spTree>
    <p:extLst>
      <p:ext uri="{BB962C8B-B14F-4D97-AF65-F5344CB8AC3E}">
        <p14:creationId xmlns:p14="http://schemas.microsoft.com/office/powerpoint/2010/main" val="16285217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3A87823E-D9B8-4B13-BC55-DEF8853999D0}"/>
              </a:ext>
            </a:extLst>
          </p:cNvPr>
          <p:cNvSpPr txBox="1"/>
          <p:nvPr/>
        </p:nvSpPr>
        <p:spPr>
          <a:xfrm>
            <a:off x="457029" y="768011"/>
            <a:ext cx="1432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200" b="1" dirty="0"/>
              <a:t>Řešení: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3AD7D8CD-67D7-4AB0-9F1F-12C15243FF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354427"/>
              </p:ext>
            </p:extLst>
          </p:nvPr>
        </p:nvGraphicFramePr>
        <p:xfrm>
          <a:off x="908640" y="1491488"/>
          <a:ext cx="7178400" cy="28748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5680">
                  <a:extLst>
                    <a:ext uri="{9D8B030D-6E8A-4147-A177-3AD203B41FA5}">
                      <a16:colId xmlns:a16="http://schemas.microsoft.com/office/drawing/2014/main" val="664502191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182724862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3106642162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1576801770"/>
                    </a:ext>
                  </a:extLst>
                </a:gridCol>
                <a:gridCol w="1435680">
                  <a:extLst>
                    <a:ext uri="{9D8B030D-6E8A-4147-A177-3AD203B41FA5}">
                      <a16:colId xmlns:a16="http://schemas.microsoft.com/office/drawing/2014/main" val="2307978394"/>
                    </a:ext>
                  </a:extLst>
                </a:gridCol>
              </a:tblGrid>
              <a:tr h="1086112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Středisko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Sazba RS [Kč/</a:t>
                      </a:r>
                      <a:r>
                        <a:rPr lang="cs-CZ" sz="1600" b="1" kern="1200" spc="-3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Nh</a:t>
                      </a:r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X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Y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Výrobní režie Z [tis. Kč]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28240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3 080/14 000 = 0,22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0,22*3 = 0,66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0,22*4 = 0,88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0,22*5 = 1,1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8818360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10 640/28 000 = 0,38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0,38*40 = 15,2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7,6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17,1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922007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0,45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13,5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11,3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18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9230876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0,60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4, 80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>
                          <a:effectLst/>
                        </a:rPr>
                        <a:t>2,4</a:t>
                      </a:r>
                      <a:endParaRPr lang="cs-CZ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6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4436868"/>
                  </a:ext>
                </a:extLst>
              </a:tr>
              <a:tr h="286536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1600" b="1" kern="1200" spc="-3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0,35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2,8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3,5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500" u="none" strike="noStrike" dirty="0">
                          <a:effectLst/>
                        </a:rPr>
                        <a:t>5,25</a:t>
                      </a:r>
                      <a:endParaRPr lang="cs-CZ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347" marR="7347" marT="734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371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6447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DAA5CAD3-8D03-4308-B893-BD4C87B04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0805744"/>
              </p:ext>
            </p:extLst>
          </p:nvPr>
        </p:nvGraphicFramePr>
        <p:xfrm>
          <a:off x="633600" y="3480426"/>
          <a:ext cx="7336800" cy="103073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835370">
                  <a:extLst>
                    <a:ext uri="{9D8B030D-6E8A-4147-A177-3AD203B41FA5}">
                      <a16:colId xmlns:a16="http://schemas.microsoft.com/office/drawing/2014/main" val="93118522"/>
                    </a:ext>
                  </a:extLst>
                </a:gridCol>
                <a:gridCol w="1835370">
                  <a:extLst>
                    <a:ext uri="{9D8B030D-6E8A-4147-A177-3AD203B41FA5}">
                      <a16:colId xmlns:a16="http://schemas.microsoft.com/office/drawing/2014/main" val="5285580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1705747005"/>
                    </a:ext>
                  </a:extLst>
                </a:gridCol>
                <a:gridCol w="1833030">
                  <a:extLst>
                    <a:ext uri="{9D8B030D-6E8A-4147-A177-3AD203B41FA5}">
                      <a16:colId xmlns:a16="http://schemas.microsoft.com/office/drawing/2014/main" val="2374128185"/>
                    </a:ext>
                  </a:extLst>
                </a:gridCol>
              </a:tblGrid>
              <a:tr h="17716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Výrobek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Objem produkce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7375264"/>
                  </a:ext>
                </a:extLst>
              </a:tr>
              <a:tr h="153670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358688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86593931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3663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297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indent="27559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42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480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9908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87730" algn="dec"/>
                        </a:tabLst>
                      </a:pPr>
                      <a:r>
                        <a:rPr lang="cs-CZ" sz="1600" b="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5704629"/>
                  </a:ext>
                </a:extLst>
              </a:tr>
            </a:tbl>
          </a:graphicData>
        </a:graphic>
      </p:graphicFrame>
      <p:sp>
        <p:nvSpPr>
          <p:cNvPr id="7" name="Rectangle 1">
            <a:extLst>
              <a:ext uri="{FF2B5EF4-FFF2-40B4-BE49-F238E27FC236}">
                <a16:creationId xmlns:a16="http://schemas.microsoft.com/office/drawing/2014/main" id="{4421994A-C40F-4F54-AF72-A6902A1DD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0800" y="546949"/>
            <a:ext cx="7207200" cy="276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276225"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887413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Podnik vyrábí dva odlišné výrobky „A“ a „B“, na které byly vynaloženy náklady, viz tabulka. 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87413" algn="dec"/>
              </a:tabLst>
            </a:pP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Sestavte výslednou kalkulaci na úrovni vlastních nákladů výkonu, jestliže rozvrhovou základnou pro výrobní režii (VR) jsou přímé mzdy a pro správní režii (SR) přímý materiál.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elková výše výrobní režie činí 3 000 Kč a správní režie je ve výši 1 000 Kč.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1270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/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b="1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Řešení: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indent="-342900" algn="just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Calibri" panose="020F0502020204030204" pitchFamily="34" charset="0"/>
                    <a:cs typeface="Times New Roman" panose="02020603050405020304" pitchFamily="18" charset="0"/>
                  </a:rPr>
                  <a:t>Vypočítáme režijní sazby:</a:t>
                </a: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150+180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VR/1 Kč přímých mezd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𝑅𝑍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1 000</m:t>
                        </m:r>
                      </m:num>
                      <m:den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15 000+38 400</m:t>
                        </m:r>
                      </m:den>
                    </m:f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SR/1 Kč přímého materiálu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13ECDB42-8974-47AD-B863-D62FD7778BD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200" y="668280"/>
                <a:ext cx="8344800" cy="2005293"/>
              </a:xfrm>
              <a:prstGeom prst="rect">
                <a:avLst/>
              </a:prstGeom>
              <a:blipFill>
                <a:blip r:embed="rId3"/>
                <a:stretch>
                  <a:fillRect l="-950" t="-1216" b="-121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60628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/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lnSpc>
                    <a:spcPct val="115000"/>
                  </a:lnSpc>
                  <a:buFont typeface="Arial" panose="020B0604020202020204" pitchFamily="34" charset="0"/>
                  <a:buChar char="•"/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Přepočítáme jednotlivé režie na kalkulační</a:t>
                </a: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jednice. </a:t>
                </a:r>
              </a:p>
              <a:p>
                <a:pPr>
                  <a:lnSpc>
                    <a:spcPct val="115000"/>
                  </a:lnSpc>
                </a:pPr>
                <a:b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VR podle přímých mezd: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=9,0909∙3=27,27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𝑉𝑅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𝑉𝑅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=9,0909∙2,25=20,45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VR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392755AD-B34C-4235-8B12-797CDF5A99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00" y="769718"/>
                <a:ext cx="8647200" cy="2481385"/>
              </a:xfrm>
              <a:prstGeom prst="rect">
                <a:avLst/>
              </a:prstGeom>
              <a:blipFill>
                <a:blip r:embed="rId3"/>
                <a:stretch>
                  <a:fillRect l="-917" t="-737" b="-294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82700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/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15000"/>
                  </a:lnSpc>
                </a:pPr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SR podle přímého materiálu: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𝐴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=0,0187∙300=5,62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A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sSub>
                          <m:sSubPr>
                            <m:ctrlP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𝑆𝑅</m:t>
                            </m:r>
                          </m:e>
                          <m:sub>
                            <m:r>
                              <a:rPr lang="cs-CZ" sz="2200" i="1"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𝐵</m:t>
                            </m:r>
                          </m:sub>
                        </m:sSub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𝑅𝑆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𝑆𝑅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∙</m:t>
                    </m:r>
                    <m:sSub>
                      <m:sSubPr>
                        <m:ctrlP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𝑟𝑧</m:t>
                        </m:r>
                      </m:e>
                      <m:sub>
                        <m:r>
                          <a:rPr lang="cs-CZ" sz="2200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cs-CZ" sz="2200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=0,0187∙480=8,99</m:t>
                    </m:r>
                  </m:oMath>
                </a14:m>
                <a:r>
                  <a:rPr lang="cs-CZ" sz="2200" dirty="0">
                    <a:latin typeface="+mj-lt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Kč SR na 1 ks výrobku B</a:t>
                </a:r>
                <a:endParaRPr lang="cs-CZ" sz="2200" dirty="0">
                  <a:latin typeface="+mj-lt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Obdélník 1">
                <a:extLst>
                  <a:ext uri="{FF2B5EF4-FFF2-40B4-BE49-F238E27FC236}">
                    <a16:creationId xmlns:a16="http://schemas.microsoft.com/office/drawing/2014/main" id="{839627A8-4F7B-4E4D-A250-DF787393EC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4000" y="1198016"/>
                <a:ext cx="8229600" cy="1313373"/>
              </a:xfrm>
              <a:prstGeom prst="rect">
                <a:avLst/>
              </a:prstGeom>
              <a:blipFill>
                <a:blip r:embed="rId3"/>
                <a:stretch>
                  <a:fillRect l="-963" t="-1860" r="-741" b="-60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153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613B937-B569-4748-B375-65963FACF1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986073"/>
              </p:ext>
            </p:extLst>
          </p:nvPr>
        </p:nvGraphicFramePr>
        <p:xfrm>
          <a:off x="410400" y="1159282"/>
          <a:ext cx="7236000" cy="209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63200">
                  <a:extLst>
                    <a:ext uri="{9D8B030D-6E8A-4147-A177-3AD203B41FA5}">
                      <a16:colId xmlns:a16="http://schemas.microsoft.com/office/drawing/2014/main" val="3138978881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4011158681"/>
                    </a:ext>
                  </a:extLst>
                </a:gridCol>
                <a:gridCol w="1216800">
                  <a:extLst>
                    <a:ext uri="{9D8B030D-6E8A-4147-A177-3AD203B41FA5}">
                      <a16:colId xmlns:a16="http://schemas.microsoft.com/office/drawing/2014/main" val="2970974277"/>
                    </a:ext>
                  </a:extLst>
                </a:gridCol>
                <a:gridCol w="1166400">
                  <a:extLst>
                    <a:ext uri="{9D8B030D-6E8A-4147-A177-3AD203B41FA5}">
                      <a16:colId xmlns:a16="http://schemas.microsoft.com/office/drawing/2014/main" val="1516875673"/>
                    </a:ext>
                  </a:extLst>
                </a:gridCol>
                <a:gridCol w="1123200">
                  <a:extLst>
                    <a:ext uri="{9D8B030D-6E8A-4147-A177-3AD203B41FA5}">
                      <a16:colId xmlns:a16="http://schemas.microsoft.com/office/drawing/2014/main" val="3210173547"/>
                    </a:ext>
                  </a:extLst>
                </a:gridCol>
              </a:tblGrid>
              <a:tr h="28829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Položka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CELKEM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A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cs-CZ" sz="1600" baseline="-25000">
                          <a:solidFill>
                            <a:schemeClr val="tx1"/>
                          </a:solidFill>
                          <a:effectLst/>
                        </a:rPr>
                        <a:t>NA JEDN.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306472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40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577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[Kč/ks]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73323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Přímý materiál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15 000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38 400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480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9362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Přímé mzdy 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1360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	2,25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09335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Výrobní režie VR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27,27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20,45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8961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výroby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330,27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502,70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10069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Správní režie SR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5,62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8,99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85685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Vlastní náklady výkonu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5214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4515" algn="dec"/>
                        </a:tabLst>
                      </a:pPr>
                      <a:r>
                        <a:rPr lang="cs-CZ" sz="1600">
                          <a:solidFill>
                            <a:schemeClr val="tx1"/>
                          </a:solidFill>
                          <a:effectLst/>
                        </a:rPr>
                        <a:t>335,89</a:t>
                      </a:r>
                      <a:endParaRPr lang="cs-CZ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1825" algn="dec"/>
                        </a:tabLs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</a:rPr>
                        <a:t>	511,69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7934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8585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sp>
        <p:nvSpPr>
          <p:cNvPr id="5" name="Obdélník 4"/>
          <p:cNvSpPr/>
          <p:nvPr/>
        </p:nvSpPr>
        <p:spPr>
          <a:xfrm>
            <a:off x="2850349" y="432392"/>
            <a:ext cx="2343911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62387" y="1160104"/>
            <a:ext cx="7617378" cy="203132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Umíte: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Vysvětlit podstatu  kalkulace dělením s poměrovými čísly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kalkulaci dělením s poměrovými čísly na konkrétním příkladu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Objasnit podstatu přirážkové kalkulace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002060"/>
                </a:solidFill>
                <a:cs typeface="Arial" panose="020B0604020202020204" pitchFamily="34" charset="0"/>
              </a:rPr>
              <a:t>Aplikovat přirážkovou kalkulaci v praxi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440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349590" y="728992"/>
            <a:ext cx="7425373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just">
              <a:spcBef>
                <a:spcPts val="1200"/>
              </a:spcBef>
              <a:spcAft>
                <a:spcPts val="600"/>
              </a:spcAft>
            </a:pPr>
            <a:r>
              <a:rPr lang="cs-CZ" sz="2600" b="1" cap="all" dirty="0">
                <a:solidFill>
                  <a:srgbClr val="307871"/>
                </a:solidFill>
                <a:latin typeface="+mj-lt"/>
              </a:rPr>
              <a:t>Kalkulace dělením poměrovými čísly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 výrob zaměřených na tvarově či rozměrově příbuzné produkty, které se pro rozdělovanou nákladovou položku dají transformovat na jediný produkt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využívá se výhod kalkulace prostým dělením, která je jednoduchá a přesná</a:t>
            </a:r>
          </a:p>
        </p:txBody>
      </p:sp>
    </p:spTree>
    <p:extLst>
      <p:ext uri="{BB962C8B-B14F-4D97-AF65-F5344CB8AC3E}">
        <p14:creationId xmlns:p14="http://schemas.microsoft.com/office/powerpoint/2010/main" val="3668369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E3D51C65-E8F1-44F7-8444-3F1537A24450}"/>
              </a:ext>
            </a:extLst>
          </p:cNvPr>
          <p:cNvSpPr/>
          <p:nvPr/>
        </p:nvSpPr>
        <p:spPr>
          <a:xfrm>
            <a:off x="455247" y="1046153"/>
            <a:ext cx="7425373" cy="2200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odpovídá na otázku, jak by byly přiřazeny režijní náklady (nepřímé), kdyby podnik fiktivně poskytoval jeden výrobek či službu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homogenizuje sortiment pro výpočet (ukazuje, kolikrát je služba/výrobek náročnější, výkonnější než ta druhá a zohledňuje to při rozdělení režijních nákladů)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6668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58B9D28-05F2-4416-8EBE-12A4AA626027}"/>
              </a:ext>
            </a:extLst>
          </p:cNvPr>
          <p:cNvSpPr/>
          <p:nvPr/>
        </p:nvSpPr>
        <p:spPr>
          <a:xfrm>
            <a:off x="468404" y="628601"/>
            <a:ext cx="7170796" cy="2486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4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základem je správná volba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konvenčního (fiktivního) výrobku</a:t>
            </a: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(smluvené, dohodnuté služby/výrobku) a </a:t>
            </a:r>
            <a:r>
              <a:rPr lang="cs-CZ" sz="220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</a:t>
            </a:r>
            <a:r>
              <a:rPr lang="cs-CZ" sz="2200" b="1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poměrových čísel:</a:t>
            </a:r>
            <a:endParaRPr lang="cs-CZ" sz="2200" b="1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řada poměrových čísel vystihuje podobnost – například časovou náročnost, velikost, pracnost</a:t>
            </a:r>
          </a:p>
          <a:p>
            <a:pPr marL="742950" lvl="1" indent="-285750" algn="just">
              <a:lnSpc>
                <a:spcPct val="114000"/>
              </a:lnSpc>
              <a:buFont typeface="Courier New" panose="02070309020205020404" pitchFamily="49" charset="0"/>
              <a:buChar char="o"/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 každou položku režijních nákladů lze zvolit jinou řadu poměrových čísel</a:t>
            </a:r>
          </a:p>
        </p:txBody>
      </p:sp>
    </p:spTree>
    <p:extLst>
      <p:ext uri="{BB962C8B-B14F-4D97-AF65-F5344CB8AC3E}">
        <p14:creationId xmlns:p14="http://schemas.microsoft.com/office/powerpoint/2010/main" val="286371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AAED4553-0BA4-4230-BFE4-22EE908B0687}"/>
              </a:ext>
            </a:extLst>
          </p:cNvPr>
          <p:cNvSpPr/>
          <p:nvPr/>
        </p:nvSpPr>
        <p:spPr>
          <a:xfrm>
            <a:off x="474840" y="527392"/>
            <a:ext cx="726516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600"/>
              </a:spcAft>
            </a:pPr>
            <a:r>
              <a:rPr lang="cs-CZ" sz="2200" b="1" dirty="0">
                <a:solidFill>
                  <a:srgbClr val="FF000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Postup kalkulace dělením s poměrovými čísly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konvenční produkt, k tomuto produktu přiřadíme poměrové číslo 1.</a:t>
            </a:r>
          </a:p>
          <a:p>
            <a:pPr marL="457200" lvl="0" indent="-457200" algn="just">
              <a:spcAft>
                <a:spcPts val="600"/>
              </a:spcAft>
              <a:buFont typeface="+mj-lt"/>
              <a:buAutoNum type="arabicPeriod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poměrová čísla pro ostatní produkty: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kern="0" spc="15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výkonem: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3895" algn="just">
              <a:spcAft>
                <a:spcPts val="600"/>
              </a:spcAft>
            </a:pP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PČ = výkon </a:t>
            </a:r>
            <a:r>
              <a:rPr lang="cs-CZ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výrobku / výkon ostatních</a:t>
            </a:r>
          </a:p>
          <a:p>
            <a:pPr marL="800100" lvl="1" indent="-342900" algn="just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produkty se liší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rozměrem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 či </a:t>
            </a:r>
            <a:r>
              <a:rPr lang="cs-CZ" b="1" spc="150" dirty="0">
                <a:ea typeface="Calibri" panose="020F0502020204030204" pitchFamily="34" charset="0"/>
                <a:cs typeface="Times New Roman" panose="02020603050405020304" pitchFamily="18" charset="0"/>
              </a:rPr>
              <a:t>pracností</a:t>
            </a:r>
            <a:r>
              <a:rPr lang="cs-CZ" spc="15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462280" indent="221615" algn="just">
              <a:spcAft>
                <a:spcPts val="600"/>
              </a:spcAft>
            </a:pP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    PČ = pracnost ostatních / pracnost </a:t>
            </a:r>
            <a:r>
              <a:rPr lang="cs-CZ" dirty="0" err="1">
                <a:ea typeface="Calibri" panose="020F0502020204030204" pitchFamily="34" charset="0"/>
                <a:cs typeface="Times New Roman" panose="02020603050405020304" pitchFamily="18" charset="0"/>
              </a:rPr>
              <a:t>konv</a:t>
            </a:r>
            <a:r>
              <a:rPr lang="cs-CZ" dirty="0">
                <a:ea typeface="Calibri" panose="020F0502020204030204" pitchFamily="34" charset="0"/>
                <a:cs typeface="Times New Roman" panose="02020603050405020304" pitchFamily="18" charset="0"/>
              </a:rPr>
              <a:t>. výrobku </a:t>
            </a:r>
          </a:p>
          <a:p>
            <a:pPr marL="683895" algn="just">
              <a:spcAft>
                <a:spcPts val="600"/>
              </a:spcAft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328350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91E2887-64A0-422A-AB93-D165063A359F}"/>
              </a:ext>
            </a:extLst>
          </p:cNvPr>
          <p:cNvSpPr/>
          <p:nvPr/>
        </p:nvSpPr>
        <p:spPr>
          <a:xfrm>
            <a:off x="280440" y="628601"/>
            <a:ext cx="7488360" cy="3147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Určíme celkové přepočítané množství produktu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‘ –  vynásobíme skutečnou výrobu poměrovým číslem pro všechny produkty a sečteme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Stanovíme sazbu celkových nákladů na jednotku přepočtené produkce – celkovou výši nákladů vydělíme celkovou úrovní přepočtené výroby </a:t>
            </a:r>
            <a:r>
              <a:rPr lang="cs-CZ" sz="22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Q</a:t>
            </a: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´</a:t>
            </a:r>
          </a:p>
          <a:p>
            <a:pPr marL="457200" lvl="0" indent="-457200" algn="just">
              <a:lnSpc>
                <a:spcPct val="114000"/>
              </a:lnSpc>
              <a:spcAft>
                <a:spcPts val="0"/>
              </a:spcAft>
              <a:buFont typeface="+mj-lt"/>
              <a:buAutoNum type="arabicPeriod" startAt="3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Vypočítáme celkové náklady na kalkulační jednici – vynásobíme sazbu jednotlivými poměrovými čísly</a:t>
            </a:r>
            <a:endParaRPr lang="cs-CZ" sz="22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22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3" name="Rectangle 1">
            <a:extLst>
              <a:ext uri="{FF2B5EF4-FFF2-40B4-BE49-F238E27FC236}">
                <a16:creationId xmlns:a16="http://schemas.microsoft.com/office/drawing/2014/main" id="{2C3E52C0-4FA5-4412-B2A7-16FCD4B10F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311" y="712796"/>
            <a:ext cx="7086089" cy="198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61975" algn="dec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algn="l" defTabSz="914400" rtl="0" eaLnBrk="0" fontAlgn="base" latinLnBrk="0" hangingPunct="0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1975" algn="dec"/>
              </a:tabLst>
            </a:pPr>
            <a:r>
              <a:rPr kumimoji="0" lang="cs-CZ" alt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Příklad: 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Firma Plastik s. r. o. vyrábí tří druhy zahradních stolů, které se liší velikostí a tím i pracností jejich výroby. Celkové režijní náklady činí 541 000 Kč. </a:t>
            </a:r>
            <a:r>
              <a:rPr lang="cs-CZ" altLang="cs-CZ" sz="2200" dirty="0">
                <a:ea typeface="Calibri" panose="020F0502020204030204" pitchFamily="34" charset="0"/>
                <a:cs typeface="Times New Roman" panose="02020603050405020304" pitchFamily="18" charset="0"/>
              </a:rPr>
              <a:t>Ro</a:t>
            </a:r>
            <a:r>
              <a:rPr kumimoji="0" lang="cs-CZ" alt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zdělte celkové režijní náklady na jednotlivé sortimentní položky i na jednici výroby.</a:t>
            </a:r>
            <a:endParaRPr kumimoji="0" lang="cs-CZ" alt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ulka 6">
            <a:extLst>
              <a:ext uri="{FF2B5EF4-FFF2-40B4-BE49-F238E27FC236}">
                <a16:creationId xmlns:a16="http://schemas.microsoft.com/office/drawing/2014/main" id="{85191E40-B125-4B6D-A33E-482D9455C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17139"/>
              </p:ext>
            </p:extLst>
          </p:nvPr>
        </p:nvGraphicFramePr>
        <p:xfrm>
          <a:off x="777600" y="3125575"/>
          <a:ext cx="6796801" cy="11595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7852">
                  <a:extLst>
                    <a:ext uri="{9D8B030D-6E8A-4147-A177-3AD203B41FA5}">
                      <a16:colId xmlns:a16="http://schemas.microsoft.com/office/drawing/2014/main" val="3084649204"/>
                    </a:ext>
                  </a:extLst>
                </a:gridCol>
                <a:gridCol w="1495937">
                  <a:extLst>
                    <a:ext uri="{9D8B030D-6E8A-4147-A177-3AD203B41FA5}">
                      <a16:colId xmlns:a16="http://schemas.microsoft.com/office/drawing/2014/main" val="562638188"/>
                    </a:ext>
                  </a:extLst>
                </a:gridCol>
                <a:gridCol w="2523012">
                  <a:extLst>
                    <a:ext uri="{9D8B030D-6E8A-4147-A177-3AD203B41FA5}">
                      <a16:colId xmlns:a16="http://schemas.microsoft.com/office/drawing/2014/main" val="1873036562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487720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219091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356837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6134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29747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22228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sz="45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0620" y="205641"/>
            <a:ext cx="1098625" cy="845920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AB121D8D-714D-406B-98DE-A38F7753116B}"/>
              </a:ext>
            </a:extLst>
          </p:cNvPr>
          <p:cNvSpPr/>
          <p:nvPr/>
        </p:nvSpPr>
        <p:spPr>
          <a:xfrm>
            <a:off x="309600" y="394383"/>
            <a:ext cx="7279200" cy="278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s-CZ" sz="22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Řešení:</a:t>
            </a:r>
            <a:endParaRPr lang="cs-CZ" sz="22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Stanovení konvenčního výrobku a výpočet poměrových čísel: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např. konvenční výrobek „A“ – zde PČ = 1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„A“ … 4 minuty </a:t>
            </a:r>
          </a:p>
          <a:p>
            <a:pPr lvl="1" algn="just">
              <a:lnSpc>
                <a:spcPct val="115000"/>
              </a:lnSpc>
            </a:pPr>
            <a:r>
              <a:rPr lang="cs-CZ" sz="22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výrobek „C“ … 2 minuty, tj. v čase výroby „C“  lze vyroubit pouze polovinu výrobku „A“, tzn. PČ =  ½. </a:t>
            </a:r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9F3D8901-000C-4546-A038-BB260AF5D6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27438"/>
              </p:ext>
            </p:extLst>
          </p:nvPr>
        </p:nvGraphicFramePr>
        <p:xfrm>
          <a:off x="561601" y="3274137"/>
          <a:ext cx="7415999" cy="14749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3814">
                  <a:extLst>
                    <a:ext uri="{9D8B030D-6E8A-4147-A177-3AD203B41FA5}">
                      <a16:colId xmlns:a16="http://schemas.microsoft.com/office/drawing/2014/main" val="4290452919"/>
                    </a:ext>
                  </a:extLst>
                </a:gridCol>
                <a:gridCol w="1578111">
                  <a:extLst>
                    <a:ext uri="{9D8B030D-6E8A-4147-A177-3AD203B41FA5}">
                      <a16:colId xmlns:a16="http://schemas.microsoft.com/office/drawing/2014/main" val="3831106982"/>
                    </a:ext>
                  </a:extLst>
                </a:gridCol>
                <a:gridCol w="2107892">
                  <a:extLst>
                    <a:ext uri="{9D8B030D-6E8A-4147-A177-3AD203B41FA5}">
                      <a16:colId xmlns:a16="http://schemas.microsoft.com/office/drawing/2014/main" val="1098141055"/>
                    </a:ext>
                  </a:extLst>
                </a:gridCol>
                <a:gridCol w="1416182">
                  <a:extLst>
                    <a:ext uri="{9D8B030D-6E8A-4147-A177-3AD203B41FA5}">
                      <a16:colId xmlns:a16="http://schemas.microsoft.com/office/drawing/2014/main" val="2397456876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Sortimentní položka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Výroba [ks]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Pracnost [min/ks]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PČ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313689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„A“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3 000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390676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Zahradní stůl „B“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4 000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5/4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9971069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Zahradní stůl „C“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10870" algn="dec"/>
                        </a:tabLs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5 000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cs-CZ" sz="18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chemeClr val="tx1"/>
                          </a:solidFill>
                          <a:effectLst/>
                        </a:rPr>
                        <a:t>2/4=1/2</a:t>
                      </a:r>
                      <a:endParaRPr lang="cs-CZ" sz="1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63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23264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1592</Words>
  <Application>Microsoft Office PowerPoint</Application>
  <PresentationFormat>Předvádění na obrazovce (16:9)</PresentationFormat>
  <Paragraphs>344</Paragraphs>
  <Slides>26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6" baseType="lpstr">
      <vt:lpstr>Arial</vt:lpstr>
      <vt:lpstr>Calibri</vt:lpstr>
      <vt:lpstr>Cambria Math</vt:lpstr>
      <vt:lpstr>Courier New</vt:lpstr>
      <vt:lpstr>DejaVu Sans</vt:lpstr>
      <vt:lpstr>StarSymbol</vt:lpstr>
      <vt:lpstr>Times New Roman</vt:lpstr>
      <vt:lpstr>Wingdings</vt:lpstr>
      <vt:lpstr>Office Theme</vt:lpstr>
      <vt:lpstr>Rovnice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Čemerková</cp:lastModifiedBy>
  <cp:revision>353</cp:revision>
  <dcterms:created xsi:type="dcterms:W3CDTF">2016-07-06T15:42:34Z</dcterms:created>
  <dcterms:modified xsi:type="dcterms:W3CDTF">2021-11-15T10:19:26Z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28</vt:i4>
  </property>
  <property fmtid="{D5CDD505-2E9C-101B-9397-08002B2CF9AE}" pid="8" name="PresentationFormat">
    <vt:lpwstr>Předvádění na obrazovce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29</vt:i4>
  </property>
</Properties>
</file>