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94" r:id="rId3"/>
    <p:sldId id="310" r:id="rId4"/>
    <p:sldId id="312" r:id="rId5"/>
    <p:sldId id="296" r:id="rId6"/>
    <p:sldId id="297" r:id="rId7"/>
    <p:sldId id="298" r:id="rId8"/>
    <p:sldId id="299" r:id="rId9"/>
    <p:sldId id="300" r:id="rId10"/>
    <p:sldId id="301" r:id="rId11"/>
    <p:sldId id="311" r:id="rId12"/>
    <p:sldId id="313" r:id="rId13"/>
    <p:sldId id="295" r:id="rId14"/>
    <p:sldId id="305" r:id="rId15"/>
    <p:sldId id="309" r:id="rId16"/>
    <p:sldId id="304" r:id="rId17"/>
    <p:sldId id="308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3. 10. 2023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3. 10. 2023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3. 10. 2023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3. 10. 2023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23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l-PL" sz="3200" b="1" dirty="0">
                <a:solidFill>
                  <a:schemeClr val="bg1"/>
                </a:solidFill>
              </a:rPr>
              <a:t>PODNIKATEL, PODNIKÁNÍ A VÝKLAD ZÁKLADNÍCH POJMŮ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se základními pojmy z podnikání.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71550"/>
            <a:ext cx="8534772" cy="369436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dirty="0"/>
              <a:t>1. Učení </a:t>
            </a:r>
          </a:p>
          <a:p>
            <a:pPr>
              <a:buNone/>
            </a:pPr>
            <a:r>
              <a:rPr lang="cs-CZ" sz="4200" dirty="0"/>
              <a:t>2. Volba oboru </a:t>
            </a:r>
          </a:p>
          <a:p>
            <a:pPr>
              <a:buNone/>
            </a:pPr>
            <a:r>
              <a:rPr lang="cs-CZ" sz="4200" dirty="0"/>
              <a:t>3. Identifikace výklenku. </a:t>
            </a:r>
          </a:p>
          <a:p>
            <a:pPr>
              <a:buNone/>
            </a:pPr>
            <a:r>
              <a:rPr lang="cs-CZ" sz="4200" dirty="0"/>
              <a:t>4. Nalézt a rozvíjet podnikatelské příležitosti </a:t>
            </a:r>
          </a:p>
          <a:p>
            <a:pPr>
              <a:buNone/>
            </a:pPr>
            <a:r>
              <a:rPr lang="cs-CZ" sz="4200" dirty="0"/>
              <a:t>5. Vizualizace cílů</a:t>
            </a:r>
          </a:p>
          <a:p>
            <a:pPr>
              <a:buNone/>
            </a:pPr>
            <a:r>
              <a:rPr lang="cs-CZ" sz="4200" dirty="0"/>
              <a:t>6. Řízení rizik </a:t>
            </a:r>
          </a:p>
          <a:p>
            <a:pPr>
              <a:buNone/>
            </a:pPr>
            <a:r>
              <a:rPr lang="cs-CZ" sz="4200" dirty="0"/>
              <a:t>7. Projektování (produkty, služby, organizace) </a:t>
            </a:r>
          </a:p>
          <a:p>
            <a:pPr>
              <a:buNone/>
            </a:pPr>
            <a:r>
              <a:rPr lang="cs-CZ" sz="4200" dirty="0"/>
              <a:t>8. Závazek k akci </a:t>
            </a:r>
          </a:p>
          <a:p>
            <a:pPr>
              <a:buNone/>
            </a:pPr>
            <a:r>
              <a:rPr lang="cs-CZ" sz="4200" dirty="0"/>
              <a:t>9. Využívání zdrojů</a:t>
            </a:r>
          </a:p>
          <a:p>
            <a:pPr>
              <a:buNone/>
            </a:pPr>
            <a:r>
              <a:rPr lang="cs-CZ" sz="4200" dirty="0"/>
              <a:t>10. Budování vztahů</a:t>
            </a:r>
          </a:p>
          <a:p>
            <a:pPr>
              <a:buNone/>
            </a:pPr>
            <a:r>
              <a:rPr lang="cs-CZ" sz="4200" dirty="0"/>
              <a:t>11. Řízení</a:t>
            </a:r>
          </a:p>
          <a:p>
            <a:pPr>
              <a:buNone/>
            </a:pPr>
            <a:r>
              <a:rPr lang="cs-CZ" sz="4200" dirty="0"/>
              <a:t>12.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17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podnikání?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604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72" y="228080"/>
            <a:ext cx="7224464" cy="480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05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11A976FF-C78F-47D9-A4B6-C6AC1D128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987574"/>
            <a:ext cx="8280920" cy="3262312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cs-CZ" i="1" dirty="0"/>
              <a:t>„</a:t>
            </a:r>
            <a:r>
              <a:rPr lang="cs-CZ" sz="2200" i="1" dirty="0"/>
              <a:t>Máte-li skupinu zájemců, ale nemáte co prodávat, nemáte podnikání. Máte-li něco, co byste chtěli prodávat, ale nikdo není ochoten to koupit, opět nemáte podnikání. V obou případech platí, že bez jasné a jednoduché možnosti, jak by zákazníci mohli platit za to, co nabízíte, nemáte podnikání.“</a:t>
            </a:r>
            <a:endParaRPr lang="cs-CZ" sz="2200" dirty="0"/>
          </a:p>
          <a:p>
            <a:pPr>
              <a:buNone/>
            </a:pPr>
            <a:r>
              <a:rPr lang="cs-CZ" sz="2200" dirty="0" err="1"/>
              <a:t>Chris</a:t>
            </a:r>
            <a:r>
              <a:rPr lang="cs-CZ" sz="2200" dirty="0"/>
              <a:t> </a:t>
            </a:r>
            <a:r>
              <a:rPr lang="cs-CZ" sz="2200" dirty="0" err="1"/>
              <a:t>Guillebeau</a:t>
            </a:r>
            <a:r>
              <a:rPr lang="cs-CZ" sz="2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54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small" dirty="0"/>
              <a:t>Motivace k 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100" b="1" dirty="0"/>
              <a:t>tlak (</a:t>
            </a:r>
            <a:r>
              <a:rPr lang="cs-CZ" sz="2100" b="1" dirty="0" err="1"/>
              <a:t>push</a:t>
            </a:r>
            <a:r>
              <a:rPr lang="cs-CZ" sz="2100" b="1" dirty="0"/>
              <a:t>) </a:t>
            </a:r>
            <a:r>
              <a:rPr lang="cs-CZ" sz="2100" dirty="0"/>
              <a:t>– člověk musí svojí situaci řešit, důvody jsou silnější, ale o to rychleji vyhasínají, většinou nevedou k mimořádným výsledkům</a:t>
            </a:r>
            <a:endParaRPr lang="cs-CZ" dirty="0"/>
          </a:p>
          <a:p>
            <a:r>
              <a:rPr lang="cs-CZ" sz="2100" b="1" dirty="0"/>
              <a:t>tah (</a:t>
            </a:r>
            <a:r>
              <a:rPr lang="cs-CZ" sz="2100" b="1" dirty="0" err="1"/>
              <a:t>pull</a:t>
            </a:r>
            <a:r>
              <a:rPr lang="cs-CZ" sz="2100" b="1" dirty="0"/>
              <a:t>) </a:t>
            </a:r>
            <a:r>
              <a:rPr lang="cs-CZ" sz="2100" dirty="0"/>
              <a:t>– využití příležitosti je významným prostředkem k uspokojení podnikatelových potřeb, důvody jsou trvalejší a málokdy </a:t>
            </a:r>
            <a:r>
              <a:rPr lang="cs-CZ" sz="2100" dirty="0" smtClean="0"/>
              <a:t>vyhasínají</a:t>
            </a:r>
          </a:p>
          <a:p>
            <a:endParaRPr lang="cs-CZ" sz="2100" dirty="0"/>
          </a:p>
          <a:p>
            <a:r>
              <a:rPr lang="cs-CZ" sz="2100" dirty="0" smtClean="0">
                <a:solidFill>
                  <a:srgbClr val="FF0000"/>
                </a:solidFill>
              </a:rPr>
              <a:t>Co je lepší důvod?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90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EAF5042-5256-4993-B859-3D94BB36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Tři charakteristiky podnikatelské činnosti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F383296A-70BB-4F30-9970-9BA61243914E}"/>
              </a:ext>
            </a:extLst>
          </p:cNvPr>
          <p:cNvSpPr/>
          <p:nvPr/>
        </p:nvSpPr>
        <p:spPr>
          <a:xfrm>
            <a:off x="611560" y="141962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Inovace.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Podnikání obecně znamená nabízet nový produkt, použití nové techniky nebo technologie, otevření nového trhu, nebo vývoj nové formy organizace za účelem výroby nebo zlepšení výrobku.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Provozování podniku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kombinace zdrojů pro výrobu nebo služby. Podnikáním se rozumí zakládání podniků, aby přinášely zisk.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Snášení rizika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Pojem riziko znamená, že výsledek podnikatelského podniku není znám. Podnikatelé proto se vždy pracují pod určitou mírou nejistoty a nemohou znát výsledky mnoha rozhodnutí, které musí učinit. </a:t>
            </a:r>
          </a:p>
        </p:txBody>
      </p:sp>
    </p:spTree>
    <p:extLst>
      <p:ext uri="{BB962C8B-B14F-4D97-AF65-F5344CB8AC3E}">
        <p14:creationId xmlns:p14="http://schemas.microsoft.com/office/powerpoint/2010/main" val="2389144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small" dirty="0"/>
              <a:t>Typy podnikání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628650" y="940594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sz="2800" dirty="0"/>
              <a:t>Jako životní styl.</a:t>
            </a:r>
          </a:p>
          <a:p>
            <a:pPr lvl="0"/>
            <a:r>
              <a:rPr lang="cs-CZ" sz="2800" dirty="0"/>
              <a:t>Zdrženlivé. </a:t>
            </a:r>
          </a:p>
          <a:p>
            <a:pPr lvl="0"/>
            <a:r>
              <a:rPr lang="cs-CZ" sz="2800" dirty="0"/>
              <a:t>Nadějné. </a:t>
            </a:r>
          </a:p>
          <a:p>
            <a:pPr lvl="0"/>
            <a:r>
              <a:rPr lang="cs-CZ" sz="2800" dirty="0"/>
              <a:t>S potenciálem vysokého růstu.</a:t>
            </a:r>
          </a:p>
          <a:p>
            <a:r>
              <a:rPr lang="cs-CZ" sz="2800" dirty="0"/>
              <a:t>Revoluční</a:t>
            </a:r>
          </a:p>
        </p:txBody>
      </p:sp>
    </p:spTree>
    <p:extLst>
      <p:ext uri="{BB962C8B-B14F-4D97-AF65-F5344CB8AC3E}">
        <p14:creationId xmlns:p14="http://schemas.microsoft.com/office/powerpoint/2010/main" val="3871731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8CF372-60E4-476E-93E4-7089C346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tedy zahrnuje podnikání?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794562ED-D91F-423C-86CF-5FC4E740D428}"/>
              </a:ext>
            </a:extLst>
          </p:cNvPr>
          <p:cNvSpPr/>
          <p:nvPr/>
        </p:nvSpPr>
        <p:spPr>
          <a:xfrm>
            <a:off x="683568" y="1279088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Podnikání zahrnuje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tvůrčí proces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s cílem vytvořit nové hodnoty. Výsledek musí mít hodnotu pro podnikatele a zákazníka, na nichž je proces založen.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Podnikání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vyžaduje vynaložení potřebného času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s úsilím vytvořit něco nového a zajistit jeho provoz.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Podnikáme za předpokladu, že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přijmeme potřebné riziko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Tato rizika se soustřeďují na oblasti finanční, psychické a sociální.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Odměnou je být podnikatelem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Nejdůležitějšími prioritami je nezávislost, osobní spokojenost a peněžní odměny.</a:t>
            </a:r>
          </a:p>
        </p:txBody>
      </p:sp>
    </p:spTree>
    <p:extLst>
      <p:ext uri="{BB962C8B-B14F-4D97-AF65-F5344CB8AC3E}">
        <p14:creationId xmlns:p14="http://schemas.microsoft.com/office/powerpoint/2010/main" val="375379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300" dirty="0"/>
              <a:t>Podnikatel jako osobnost, mýty o podnikání</a:t>
            </a:r>
            <a:endParaRPr lang="cs-CZ" dirty="0"/>
          </a:p>
        </p:txBody>
      </p:sp>
      <p:sp>
        <p:nvSpPr>
          <p:cNvPr id="2" name="Podnadpis 1">
            <a:extLst>
              <a:ext uri="{FF2B5EF4-FFF2-40B4-BE49-F238E27FC236}">
                <a16:creationId xmlns="" xmlns:a16="http://schemas.microsoft.com/office/drawing/2014/main" id="{289746C8-2CBA-444F-850B-80AB0B81A1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8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Kdo je podle Vás podnikatel?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85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61721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6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Pojetí podnikatele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03598"/>
            <a:ext cx="7886700" cy="3262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/>
            <a:r>
              <a:rPr lang="cs-CZ" sz="2800" b="1" dirty="0"/>
              <a:t>Ekonomové</a:t>
            </a:r>
            <a:r>
              <a:rPr lang="cs-CZ" sz="2800" dirty="0"/>
              <a:t> : přináší zdroje, práce, suroviny a další aktiva do kombinací, které zvyšují jejich hodnotu. </a:t>
            </a:r>
          </a:p>
          <a:p>
            <a:pPr lvl="0"/>
            <a:r>
              <a:rPr lang="cs-CZ" sz="2800" b="1" dirty="0"/>
              <a:t>Psychologové</a:t>
            </a:r>
            <a:r>
              <a:rPr lang="cs-CZ" sz="2800" dirty="0"/>
              <a:t> : poháněn několika vnitřními silami, které vytvářejí touhu něco získat nebo dosáhnout něčeho. </a:t>
            </a:r>
          </a:p>
          <a:p>
            <a:pPr lvl="0"/>
            <a:r>
              <a:rPr lang="cs-CZ" sz="2800" b="1" dirty="0"/>
              <a:t>Sociologové</a:t>
            </a:r>
            <a:r>
              <a:rPr lang="cs-CZ" sz="2800" dirty="0"/>
              <a:t> : její činnost určuje její sociální postavení a kteří přispívají k rozvoji společnosti. </a:t>
            </a:r>
          </a:p>
          <a:p>
            <a:pPr lvl="0"/>
            <a:r>
              <a:rPr lang="cs-CZ" sz="2800" b="1" dirty="0"/>
              <a:t>Manažeři</a:t>
            </a:r>
            <a:r>
              <a:rPr lang="cs-CZ" sz="2800" dirty="0"/>
              <a:t> : člověka, který má vizi a vytváří akční plán k jeho dosažení.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59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Nový občanský zákoník </a:t>
            </a:r>
            <a:r>
              <a:rPr lang="cs-CZ" dirty="0"/>
              <a:t>(NOZ), § 420: </a:t>
            </a:r>
          </a:p>
          <a:p>
            <a:r>
              <a:rPr lang="cs-CZ" dirty="0"/>
              <a:t>,,(1)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r>
              <a:rPr lang="cs-CZ" dirty="0"/>
              <a:t>(2) Pro účely ochrany spotřebitele a pro účely § 1963 se za podnikatele považuje také každá osoba, která uzavírá smlouvy související s vlastní obchodní, výrobní nebo obdobnou činností či při samostatném výkonu svého povolání, popřípadě osoba, která jedná jménem nebo na účet podnikatele.“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49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 nezletilého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347614"/>
            <a:ext cx="8496944" cy="274161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1) Nezletilá osoba, které zákonný zástupce s přivolením soudu udělil souhlas k samostatnému provozování obchodního závodu nebo jiné podobné výdělečné činnosti. (§ 33 NOZ) – je podnikatelem podle vymezení v § 420 odst. 1 NOZ, ale jeho schopnost samostatně vykonávat činnost podle § 420 vyplývá ze zvláštního postupu podle § 33.</a:t>
            </a:r>
          </a:p>
          <a:p>
            <a:r>
              <a:rPr lang="cs-CZ" dirty="0"/>
              <a:t>2) Nezletilá osoba, které soud přiznal svéprávnost (prokázala schopnost se samostatně živit) - § 37 NOZ. Opět by šlo o podnikatele ve smyslu § 420 odst. 1 NOZ, ale opět tuto schopnost vykonávat činnost podle § 420 získává zvláštním postupem podle § 37 NOZ.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3902655"/>
            <a:ext cx="5292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Věk min. 15 let, dokončení povinné školní docházky!</a:t>
            </a:r>
          </a:p>
        </p:txBody>
      </p:sp>
    </p:spTree>
    <p:extLst>
      <p:ext uri="{BB962C8B-B14F-4D97-AF65-F5344CB8AC3E}">
        <p14:creationId xmlns:p14="http://schemas.microsoft.com/office/powerpoint/2010/main" val="14988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podnikatele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03598"/>
            <a:ext cx="5616624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553E8C25-2F20-4F83-BF17-80D8536A120F}"/>
              </a:ext>
            </a:extLst>
          </p:cNvPr>
          <p:cNvSpPr/>
          <p:nvPr/>
        </p:nvSpPr>
        <p:spPr>
          <a:xfrm>
            <a:off x="6387783" y="4160899"/>
            <a:ext cx="2456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Zdroj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GB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Fillion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, 20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1, s.49</a:t>
            </a:r>
            <a:endParaRPr lang="cs-CZ" i="1" spc="-2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5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Role podnikatele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25512"/>
            <a:ext cx="7488832" cy="3292475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cs-CZ" sz="2200" i="1" dirty="0"/>
              <a:t>určitý souhrn vzorců chování (s charakterem popisným, normativním), které vyjadřují potřebu nebo očekávání</a:t>
            </a:r>
            <a:r>
              <a:rPr lang="cs-CZ" sz="2200" dirty="0"/>
              <a:t>.</a:t>
            </a:r>
          </a:p>
          <a:p>
            <a:r>
              <a:rPr lang="cs-CZ" sz="2200" dirty="0"/>
              <a:t>role vlastnická</a:t>
            </a:r>
          </a:p>
          <a:p>
            <a:r>
              <a:rPr lang="cs-CZ" sz="2200" dirty="0"/>
              <a:t>role správce</a:t>
            </a:r>
          </a:p>
          <a:p>
            <a:r>
              <a:rPr lang="cs-CZ" sz="2200" dirty="0"/>
              <a:t>role manažera</a:t>
            </a:r>
          </a:p>
          <a:p>
            <a:r>
              <a:rPr lang="cs-CZ" sz="2200" dirty="0"/>
              <a:t>role prodejce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8064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699</Words>
  <Application>Microsoft Office PowerPoint</Application>
  <PresentationFormat>Předvádění na obrazovce (16:9)</PresentationFormat>
  <Paragraphs>69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SLU</vt:lpstr>
      <vt:lpstr>Prezentace aplikace PowerPoint</vt:lpstr>
      <vt:lpstr>Podnikatel jako osobnost, mýty o podnikání</vt:lpstr>
      <vt:lpstr>Kdo je podle Vás podnikatel?</vt:lpstr>
      <vt:lpstr>Prezentace aplikace PowerPoint</vt:lpstr>
      <vt:lpstr>Pojetí podnikatele</vt:lpstr>
      <vt:lpstr>Definice podnikatele</vt:lpstr>
      <vt:lpstr>Definice nezletilého podnikatele</vt:lpstr>
      <vt:lpstr>Prvky podnikatele</vt:lpstr>
      <vt:lpstr>Role podnikatele </vt:lpstr>
      <vt:lpstr>Charakteristiky podnikatele</vt:lpstr>
      <vt:lpstr>Co je podnikání?</vt:lpstr>
      <vt:lpstr>Prezentace aplikace PowerPoint</vt:lpstr>
      <vt:lpstr>Prezentace aplikace PowerPoint</vt:lpstr>
      <vt:lpstr>Motivace k podnikání</vt:lpstr>
      <vt:lpstr>Tři charakteristiky podnikatelské činnosti </vt:lpstr>
      <vt:lpstr>Typy podnikání</vt:lpstr>
      <vt:lpstr>Co tedy zahrnuje podnikání?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u1</cp:lastModifiedBy>
  <cp:revision>62</cp:revision>
  <cp:lastPrinted>2018-03-27T09:30:31Z</cp:lastPrinted>
  <dcterms:created xsi:type="dcterms:W3CDTF">2016-07-06T15:42:34Z</dcterms:created>
  <dcterms:modified xsi:type="dcterms:W3CDTF">2023-10-03T14:03:57Z</dcterms:modified>
</cp:coreProperties>
</file>