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9" r:id="rId2"/>
    <p:sldId id="323" r:id="rId3"/>
    <p:sldId id="324" r:id="rId4"/>
    <p:sldId id="352" r:id="rId5"/>
    <p:sldId id="288" r:id="rId6"/>
    <p:sldId id="390" r:id="rId7"/>
    <p:sldId id="391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2" r:id="rId18"/>
    <p:sldId id="392" r:id="rId19"/>
    <p:sldId id="363" r:id="rId20"/>
    <p:sldId id="364" r:id="rId21"/>
    <p:sldId id="365" r:id="rId22"/>
    <p:sldId id="366" r:id="rId23"/>
    <p:sldId id="367" r:id="rId24"/>
    <p:sldId id="350" r:id="rId25"/>
    <p:sldId id="386" r:id="rId26"/>
    <p:sldId id="351" r:id="rId27"/>
    <p:sldId id="334" r:id="rId28"/>
    <p:sldId id="368" r:id="rId29"/>
    <p:sldId id="369" r:id="rId30"/>
    <p:sldId id="370" r:id="rId31"/>
    <p:sldId id="371" r:id="rId32"/>
    <p:sldId id="372" r:id="rId33"/>
    <p:sldId id="373" r:id="rId34"/>
    <p:sldId id="374" r:id="rId35"/>
    <p:sldId id="375" r:id="rId36"/>
    <p:sldId id="376" r:id="rId37"/>
    <p:sldId id="377" r:id="rId38"/>
    <p:sldId id="378" r:id="rId39"/>
    <p:sldId id="379" r:id="rId40"/>
    <p:sldId id="380" r:id="rId41"/>
    <p:sldId id="381" r:id="rId42"/>
    <p:sldId id="384" r:id="rId43"/>
  </p:sldIdLst>
  <p:sldSz cx="9144000" cy="5143500" type="screen16x9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30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C43CE-8689-4404-AF6E-B56C4C6AC1F9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FE822-E25D-4719-9ADE-44F704588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089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18.09.2023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 smtClean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18.09.2023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2B014-81BE-4E95-9C3B-73125155AE3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710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package" Target="../embeddings/Dokument_aplikace_Microsoft_Word.docx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4.emf"/><Relationship Id="rId5" Type="http://schemas.openxmlformats.org/officeDocument/2006/relationships/package" Target="../embeddings/Dokument_aplikace_Microsoft_Word1.docx"/><Relationship Id="rId4" Type="http://schemas.openxmlformats.org/officeDocument/2006/relationships/image" Target="../media/image23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1059582"/>
            <a:ext cx="7344816" cy="363530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99592" y="1548292"/>
            <a:ext cx="6480720" cy="26076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200" i="1" dirty="0" smtClean="0">
                <a:latin typeface="Times New Roman" pitchFamily="18" charset="0"/>
                <a:cs typeface="Times New Roman" pitchFamily="18" charset="0"/>
              </a:rPr>
              <a:t>Nákladová funkce</a:t>
            </a:r>
            <a:endParaRPr lang="cs-CZ" sz="3200" i="1" dirty="0">
              <a:latin typeface="Times New Roman" pitchFamily="18" charset="0"/>
              <a:cs typeface="Times New Roman" pitchFamily="18" charset="0"/>
            </a:endParaRPr>
          </a:p>
          <a:p>
            <a:endParaRPr lang="cs-CZ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82362" y="432392"/>
            <a:ext cx="2879891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Variabilní náklady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75205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tabLst>
                <a:tab pos="446088" algn="l"/>
                <a:tab pos="6913563" algn="dec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Celkové variabilní náklady na výrobu 40 ks psacích strojů dle předchozího obrázku činí: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  <a:tabLst>
                <a:tab pos="446088" algn="l"/>
                <a:tab pos="6913563" algn="dec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dřevo na vrchní desku stolu	39 270 Kč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  <a:tabLst>
                <a:tab pos="446088" algn="l"/>
                <a:tab pos="6913563" algn="dec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dřevo na boční stěny stolu	21 450 Kč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  <a:tabLst>
                <a:tab pos="446088" algn="l"/>
                <a:tab pos="6913563" algn="dec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barva a lak 	2 200 Kč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  <a:tabLst>
                <a:tab pos="446088" algn="l"/>
                <a:tab pos="6913563" algn="dec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spojovací šrouby	1 400 Kč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  <a:tabLst>
                <a:tab pos="446088" algn="l"/>
                <a:tab pos="6913563" algn="dec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VARIABILNÍ NÁKLADY CELKEM	64 320 Kč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605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82362" y="432392"/>
            <a:ext cx="2879891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Variabilní náklady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80745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tabLst>
                <a:tab pos="4303713" algn="l"/>
              </a:tabLst>
              <a:defRPr/>
            </a:pPr>
            <a:r>
              <a:rPr lang="cs-CZ" dirty="0">
                <a:latin typeface="Times New Roman" pitchFamily="18" charset="0"/>
              </a:rPr>
              <a:t>Na 40 ks psacích stolů, připadá za 64 320 Kč variabilních nákladů </a:t>
            </a:r>
            <a:r>
              <a:rPr lang="cs-CZ" i="1" dirty="0">
                <a:latin typeface="Times New Roman" pitchFamily="18" charset="0"/>
              </a:rPr>
              <a:t>N</a:t>
            </a:r>
            <a:r>
              <a:rPr lang="cs-CZ" i="1" baseline="-25000" dirty="0">
                <a:latin typeface="Times New Roman" pitchFamily="18" charset="0"/>
              </a:rPr>
              <a:t>V</a:t>
            </a:r>
            <a:r>
              <a:rPr lang="cs-CZ" i="1" dirty="0">
                <a:latin typeface="Times New Roman" pitchFamily="18" charset="0"/>
              </a:rPr>
              <a:t> = 64 320 Kč</a:t>
            </a:r>
            <a:r>
              <a:rPr lang="en-US" dirty="0">
                <a:latin typeface="Times New Roman" pitchFamily="18" charset="0"/>
                <a:cs typeface="Tahoma" pitchFamily="34" charset="0"/>
              </a:rPr>
              <a:t>;</a:t>
            </a:r>
            <a:r>
              <a:rPr lang="cs-CZ" dirty="0">
                <a:latin typeface="Times New Roman" pitchFamily="18" charset="0"/>
                <a:cs typeface="Tahoma" pitchFamily="34" charset="0"/>
              </a:rPr>
              <a:t>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=&gt;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jeden kus psacího stolu vyžaduje jednotkové variabilní náklady v hodnotě: </a:t>
            </a:r>
          </a:p>
          <a:p>
            <a:pPr algn="just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tabLst>
                <a:tab pos="4303713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v = 64 320 / 40</a:t>
            </a:r>
          </a:p>
          <a:p>
            <a:pPr algn="just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tabLst>
                <a:tab pos="4303713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v = 1 608 Kč/ks </a:t>
            </a:r>
          </a:p>
          <a:p>
            <a:pPr algn="just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tabLst>
                <a:tab pos="4303713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Potom celková výše variabilních nákladů na libovolný počet vyrobených psacích stolů je:</a:t>
            </a:r>
          </a:p>
          <a:p>
            <a:pPr algn="just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tabLst>
                <a:tab pos="4303713" algn="l"/>
              </a:tabLst>
              <a:defRPr/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	N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= v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Q</a:t>
            </a:r>
          </a:p>
          <a:p>
            <a:pPr algn="just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tabLst>
                <a:tab pos="4303713" algn="l"/>
              </a:tabLst>
              <a:defRPr/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	N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= 1 608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Q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Kč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087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65798" y="432392"/>
            <a:ext cx="7513019" cy="31547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Graf proporcionální závislosti celkových variabilních nákladů N</a:t>
            </a:r>
            <a:r>
              <a:rPr lang="cs-CZ" sz="1600" b="1" i="1" baseline="-25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  na objemu produkce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987574"/>
            <a:ext cx="7254964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985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-164943" y="315085"/>
            <a:ext cx="7511921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Graf proporcionální závislosti celkových a jednotkových variabilních nákladů v závislosti na objemu produkce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131590"/>
            <a:ext cx="6664042" cy="3451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906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-164943" y="315085"/>
            <a:ext cx="7511921" cy="68480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Graf lineární a nelineárních závislosti celkových variabilních nákladů na objemu produkce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275606"/>
            <a:ext cx="7425650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573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-164943" y="315085"/>
            <a:ext cx="7511921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Graf závislosti celkových fixních nákladů F na objemu produkce, služeb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640" y="1275606"/>
            <a:ext cx="7960186" cy="3592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1380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30458" y="181317"/>
            <a:ext cx="6321119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Graf závislosti celkových fixních nákladů F a fixních nákladů vztažených n jednotku produkce f v závislosti na výši produkce Q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904" y="799026"/>
            <a:ext cx="6952074" cy="425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9062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509" y="432392"/>
            <a:ext cx="7983597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Metody pro stanovení parametrů nákladových funkcí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8324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10000"/>
              </a:lnSpc>
              <a:spcBef>
                <a:spcPts val="1800"/>
              </a:spcBef>
              <a:spcAft>
                <a:spcPts val="600"/>
              </a:spcAft>
              <a:tabLst>
                <a:tab pos="446088" algn="l"/>
                <a:tab pos="539750" algn="l"/>
              </a:tabLst>
              <a:defRPr/>
            </a:pPr>
            <a:endParaRPr lang="cs-CZ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491630"/>
            <a:ext cx="7078240" cy="338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701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509" y="432392"/>
            <a:ext cx="7983597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Metody pro stanovení parametrů nákladových funkcí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54712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10000"/>
              </a:lnSpc>
              <a:spcBef>
                <a:spcPts val="1800"/>
              </a:spcBef>
              <a:spcAft>
                <a:spcPts val="600"/>
              </a:spcAft>
              <a:tabLst>
                <a:tab pos="446088" algn="l"/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Parametrem (parametry) nákladové funkce se rozumí stanovení (kvantifikace) hodnot variabilních nákladů </a:t>
            </a:r>
            <a:r>
              <a:rPr lang="cs-CZ" sz="20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(jednotkových) a celkových fixních nákladů </a:t>
            </a:r>
            <a:r>
              <a:rPr lang="cs-CZ" sz="20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v nákladové funkci.</a:t>
            </a:r>
          </a:p>
          <a:p>
            <a:pPr>
              <a:spcBef>
                <a:spcPts val="1800"/>
              </a:spcBef>
              <a:spcAft>
                <a:spcPts val="600"/>
              </a:spcAft>
              <a:tabLst>
                <a:tab pos="981075" algn="l"/>
                <a:tab pos="6913563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Platí vztah:</a:t>
            </a:r>
          </a:p>
          <a:p>
            <a:pPr>
              <a:spcBef>
                <a:spcPts val="1800"/>
              </a:spcBef>
              <a:spcAft>
                <a:spcPts val="600"/>
              </a:spcAft>
              <a:tabLst>
                <a:tab pos="981075" algn="l"/>
                <a:tab pos="6913563" algn="l"/>
              </a:tabLst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N = N</a:t>
            </a:r>
            <a:r>
              <a:rPr lang="cs-CZ" sz="2000" b="1" i="1" baseline="-25000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+ F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	(1)</a:t>
            </a:r>
          </a:p>
          <a:p>
            <a:pPr>
              <a:spcBef>
                <a:spcPts val="1800"/>
              </a:spcBef>
              <a:spcAft>
                <a:spcPts val="600"/>
              </a:spcAft>
              <a:tabLst>
                <a:tab pos="981075" algn="l"/>
                <a:tab pos="6913563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Dále platí:</a:t>
            </a:r>
          </a:p>
          <a:p>
            <a:pPr>
              <a:spcBef>
                <a:spcPts val="1800"/>
              </a:spcBef>
              <a:spcAft>
                <a:spcPts val="600"/>
              </a:spcAft>
              <a:tabLst>
                <a:tab pos="981075" algn="l"/>
                <a:tab pos="6913563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000" b="1" i="1" baseline="-25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 = v ∙ Q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0647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509" y="432392"/>
            <a:ext cx="7983597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>
                <a:latin typeface="Times New Roman" pitchFamily="18" charset="0"/>
                <a:cs typeface="Times New Roman" pitchFamily="18" charset="0"/>
              </a:rPr>
              <a:t>Metody pro stanovení parametrů nákladových funkcí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68176" y="1131590"/>
            <a:ext cx="8583709" cy="349172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ct val="35000"/>
              </a:spcBef>
              <a:spcAft>
                <a:spcPct val="35000"/>
              </a:spcAft>
              <a:tabLst>
                <a:tab pos="981075" algn="l"/>
                <a:tab pos="6913563" algn="l"/>
              </a:tabLst>
              <a:defRPr/>
            </a:pP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N = </a:t>
            </a:r>
            <a:r>
              <a:rPr lang="cs-CZ" sz="16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 · Q + </a:t>
            </a:r>
            <a:r>
              <a:rPr lang="cs-CZ" sz="16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cs-CZ" sz="16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35000"/>
              </a:spcBef>
              <a:spcAft>
                <a:spcPct val="35000"/>
              </a:spcAft>
              <a:tabLst>
                <a:tab pos="981075" algn="l"/>
                <a:tab pos="6913563" algn="l"/>
              </a:tabLst>
              <a:defRPr/>
            </a:pP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35000"/>
              </a:spcBef>
              <a:spcAft>
                <a:spcPct val="35000"/>
              </a:spcAft>
              <a:tabLst>
                <a:tab pos="981075" algn="l"/>
                <a:tab pos="6913563" algn="l"/>
              </a:tabLst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kde:</a:t>
            </a:r>
          </a:p>
          <a:p>
            <a:pPr>
              <a:spcBef>
                <a:spcPct val="35000"/>
              </a:spcBef>
              <a:spcAft>
                <a:spcPct val="35000"/>
              </a:spcAft>
              <a:tabLst>
                <a:tab pos="981075" algn="l"/>
                <a:tab pos="6913563" algn="l"/>
              </a:tabLst>
              <a:defRPr/>
            </a:pPr>
            <a:r>
              <a:rPr lang="cs-CZ" sz="16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	variabilní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náklady vztažené na jednotku produkce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jednotkové variabilní náklady) 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[Kč/</a:t>
            </a:r>
            <a:r>
              <a:rPr lang="cs-CZ" sz="1600" i="1" dirty="0" err="1">
                <a:latin typeface="Times New Roman" pitchFamily="18" charset="0"/>
                <a:cs typeface="Times New Roman" pitchFamily="18" charset="0"/>
              </a:rPr>
              <a:t>ks,m,kg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…]</a:t>
            </a:r>
          </a:p>
          <a:p>
            <a:pPr>
              <a:spcBef>
                <a:spcPct val="35000"/>
              </a:spcBef>
              <a:spcAft>
                <a:spcPct val="35000"/>
              </a:spcAft>
              <a:tabLst>
                <a:tab pos="981075" algn="l"/>
                <a:tab pos="6913563" algn="l"/>
              </a:tabLst>
              <a:defRPr/>
            </a:pPr>
            <a:endParaRPr lang="cs-CZ" sz="1600" i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35000"/>
              </a:spcBef>
              <a:spcAft>
                <a:spcPct val="35000"/>
              </a:spcAft>
              <a:tabLst>
                <a:tab pos="981075" algn="l"/>
                <a:tab pos="6007100" algn="l"/>
                <a:tab pos="6096000" algn="l"/>
              </a:tabLst>
              <a:defRPr/>
            </a:pP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množství (objem, masa)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produkce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1600" i="1" dirty="0" err="1">
                <a:latin typeface="Times New Roman" pitchFamily="18" charset="0"/>
                <a:cs typeface="Times New Roman" pitchFamily="18" charset="0"/>
              </a:rPr>
              <a:t>ks,m,kg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…]</a:t>
            </a:r>
          </a:p>
          <a:p>
            <a:pPr>
              <a:spcBef>
                <a:spcPct val="35000"/>
              </a:spcBef>
              <a:spcAft>
                <a:spcPct val="35000"/>
              </a:spcAft>
              <a:tabLst>
                <a:tab pos="981075" algn="l"/>
                <a:tab pos="6913563" algn="l"/>
              </a:tabLst>
              <a:defRPr/>
            </a:pPr>
            <a:endParaRPr lang="cs-CZ" sz="1600" i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35000"/>
              </a:spcBef>
              <a:spcAft>
                <a:spcPct val="35000"/>
              </a:spcAft>
              <a:tabLst>
                <a:tab pos="981075" algn="l"/>
                <a:tab pos="6913563" algn="l"/>
              </a:tabLst>
              <a:defRPr/>
            </a:pPr>
            <a:r>
              <a:rPr lang="cs-CZ" sz="16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celková výše fixních nákladů za příslušné období 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[Kč]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402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54246" y="432392"/>
            <a:ext cx="313611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Cíl a struktura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117724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Cílem přednášky je představit nákladovou funkci.</a:t>
            </a:r>
          </a:p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Jsou vysvětleny metody stanovování parametrů nákladových funkcí.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4729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509" y="432392"/>
            <a:ext cx="7983597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>
                <a:latin typeface="Times New Roman" pitchFamily="18" charset="0"/>
                <a:cs typeface="Times New Roman" pitchFamily="18" charset="0"/>
              </a:rPr>
              <a:t>Metody pro stanovení parametrů nákladových funkcí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68176" y="1131590"/>
            <a:ext cx="8583709" cy="285308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tabLst>
                <a:tab pos="446088" algn="l"/>
                <a:tab pos="53975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 případě dříve uváděné modelové situace výroby psacích stolů platí: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tabLst>
                <a:tab pos="446088" algn="l"/>
                <a:tab pos="539750" algn="l"/>
                <a:tab pos="5200650" algn="l"/>
                <a:tab pos="529590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Obecná formulace nákladové funkce: 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N = v · Q + F</a:t>
            </a:r>
          </a:p>
          <a:p>
            <a:pPr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tabLst>
                <a:tab pos="446088" algn="l"/>
                <a:tab pos="539750" algn="l"/>
                <a:tab pos="520065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Konkrétní nákladová funkce pro </a:t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měsíční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výrobu psacích stolů:         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N  =  1 608 ·  Q + 450 000</a:t>
            </a:r>
          </a:p>
          <a:p>
            <a:pPr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tabLst>
                <a:tab pos="446088" algn="l"/>
                <a:tab pos="539750" algn="l"/>
                <a:tab pos="5200650" algn="l"/>
              </a:tabLst>
              <a:defRPr/>
            </a:pP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jednotky                                  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[Kč]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35000"/>
              </a:spcBef>
              <a:spcAft>
                <a:spcPct val="35000"/>
              </a:spcAft>
              <a:tabLst>
                <a:tab pos="981075" algn="l"/>
                <a:tab pos="6913563" algn="l"/>
              </a:tabLst>
              <a:defRPr/>
            </a:pPr>
            <a:endParaRPr lang="cs-CZ" sz="1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2147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509" y="432392"/>
            <a:ext cx="7983597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>
                <a:latin typeface="Times New Roman" pitchFamily="18" charset="0"/>
                <a:cs typeface="Times New Roman" pitchFamily="18" charset="0"/>
              </a:rPr>
              <a:t>Metody pro stanovení parametrů nákladových funkcí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68176" y="1131590"/>
            <a:ext cx="8583709" cy="385028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buClr>
                <a:srgbClr val="FFFF00"/>
              </a:buClr>
              <a:tabLst>
                <a:tab pos="1344613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Přehled vybraných </a:t>
            </a:r>
            <a:r>
              <a:rPr lang="cs-CZ" u="sng" dirty="0">
                <a:latin typeface="Times New Roman" pitchFamily="18" charset="0"/>
                <a:cs typeface="Times New Roman" pitchFamily="18" charset="0"/>
              </a:rPr>
              <a:t>metodických postupů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k stanovení matematické (grafické) formy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nákladové funkce:</a:t>
            </a:r>
          </a:p>
          <a:p>
            <a:pPr marL="538163">
              <a:lnSpc>
                <a:spcPct val="120000"/>
              </a:lnSpc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q"/>
              <a:tabLst>
                <a:tab pos="1344613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klasifikační analýza (expertní analýza),</a:t>
            </a:r>
          </a:p>
          <a:p>
            <a:pPr marL="538163">
              <a:lnSpc>
                <a:spcPct val="120000"/>
              </a:lnSpc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q"/>
              <a:tabLst>
                <a:tab pos="1344613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metoda dvou období,</a:t>
            </a:r>
          </a:p>
          <a:p>
            <a:pPr marL="538163">
              <a:lnSpc>
                <a:spcPct val="120000"/>
              </a:lnSpc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q"/>
              <a:tabLst>
                <a:tab pos="1344613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grafické řešení (bodový diagram),</a:t>
            </a:r>
          </a:p>
          <a:p>
            <a:pPr marL="538163">
              <a:lnSpc>
                <a:spcPct val="120000"/>
              </a:lnSpc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q"/>
              <a:tabLst>
                <a:tab pos="1344613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metoda dvou bodů.</a:t>
            </a:r>
          </a:p>
          <a:p>
            <a:pPr marL="538163">
              <a:lnSpc>
                <a:spcPct val="120000"/>
              </a:lnSpc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q"/>
              <a:tabLst>
                <a:tab pos="1344613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regresní a korelační analýza,</a:t>
            </a:r>
          </a:p>
          <a:p>
            <a:pPr marL="538163">
              <a:lnSpc>
                <a:spcPct val="120000"/>
              </a:lnSpc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q"/>
              <a:tabLst>
                <a:tab pos="1344613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aj.</a:t>
            </a:r>
          </a:p>
          <a:p>
            <a:pPr>
              <a:spcBef>
                <a:spcPct val="35000"/>
              </a:spcBef>
              <a:spcAft>
                <a:spcPct val="35000"/>
              </a:spcAft>
              <a:tabLst>
                <a:tab pos="981075" algn="l"/>
                <a:tab pos="6913563" algn="l"/>
              </a:tabLst>
              <a:defRPr/>
            </a:pPr>
            <a:endParaRPr lang="cs-CZ" sz="1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3800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98927" y="315085"/>
            <a:ext cx="5984182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Měsíční hodnoty produkce a celkových nákladů převzaté z účetnictví podnikatelského subjektu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640" y="1203598"/>
            <a:ext cx="7300684" cy="345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4635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09194" y="432392"/>
            <a:ext cx="6826228" cy="6232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36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(klasifikační analýza)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68176" y="1131590"/>
            <a:ext cx="8583709" cy="304698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Metoda </a:t>
            </a:r>
            <a:r>
              <a:rPr lang="cs-CZ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klasifikační analýzy</a:t>
            </a: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(expertní)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 založena na roztřídění jednotlivých nákladových položek do skupin variabilních a fixních (konstantních) nákladů na základě posouzení jejich chování při měnícím se objemu produkce.</a:t>
            </a:r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Poznámka:</a:t>
            </a:r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Druhově stejný typ nákladů nemusí být zařazen „jednoznačně  a trvale“  do jedné z skupin nákladů.</a:t>
            </a:r>
          </a:p>
          <a:p>
            <a:pPr>
              <a:spcBef>
                <a:spcPct val="35000"/>
              </a:spcBef>
              <a:spcAft>
                <a:spcPct val="35000"/>
              </a:spcAft>
              <a:tabLst>
                <a:tab pos="981075" algn="l"/>
                <a:tab pos="6913563" algn="l"/>
              </a:tabLst>
              <a:defRPr/>
            </a:pPr>
            <a:endParaRPr lang="cs-CZ" sz="1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1547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229556" y="432392"/>
            <a:ext cx="5585503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(klasifikační analýza)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197" y="1059582"/>
            <a:ext cx="6612220" cy="3986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1480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229556" y="432392"/>
            <a:ext cx="5585503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(klasifikační analýza)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419622"/>
            <a:ext cx="7744162" cy="3064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8953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98300" y="432392"/>
            <a:ext cx="5648021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(metoda dvou období)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1347614"/>
            <a:ext cx="6696744" cy="3192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4181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98303" y="432392"/>
            <a:ext cx="5648021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(metoda dvou období)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8352928" cy="283923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ct val="50000"/>
              </a:spcBef>
              <a:buClr>
                <a:srgbClr val="FFC000"/>
              </a:buClr>
              <a:tabLst>
                <a:tab pos="533400" algn="l"/>
                <a:tab pos="3581400" algn="l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Metoda dvou období využívá ke konstrukci nákladové funkce pouze dva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extrémní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body ve výrobě. Principem řešení je sestavení rovnice přímky s využitím „souřadnic“ dvou extrémních bodů:</a:t>
            </a:r>
          </a:p>
          <a:p>
            <a:pPr>
              <a:spcBef>
                <a:spcPct val="50000"/>
              </a:spcBef>
              <a:buClr>
                <a:srgbClr val="FFC000"/>
              </a:buClr>
              <a:tabLst>
                <a:tab pos="533400" algn="l"/>
                <a:tab pos="3581400" algn="l"/>
              </a:tabLst>
            </a:pP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Clr>
                <a:srgbClr val="FFC000"/>
              </a:buClr>
              <a:buFont typeface="Wingdings" pitchFamily="2" charset="2"/>
              <a:buAutoNum type="arabicPeriod"/>
              <a:tabLst>
                <a:tab pos="533400" algn="l"/>
                <a:tab pos="3581400" algn="l"/>
              </a:tabLst>
            </a:pP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N </a:t>
            </a:r>
            <a:r>
              <a:rPr lang="cs-CZ" sz="1600" i="1" baseline="-25000" dirty="0">
                <a:latin typeface="Times New Roman" pitchFamily="18" charset="0"/>
                <a:cs typeface="Times New Roman" pitchFamily="18" charset="0"/>
              </a:rPr>
              <a:t>QMIN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= v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 Q</a:t>
            </a:r>
            <a:r>
              <a:rPr lang="cs-CZ" sz="1600" i="1" baseline="-25000" dirty="0"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 + F      byly dosazeny souřadnice bodu A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dle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předchozího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  diagramu A </a:t>
            </a:r>
          </a:p>
          <a:p>
            <a:pPr>
              <a:spcBef>
                <a:spcPct val="50000"/>
              </a:spcBef>
              <a:buClr>
                <a:srgbClr val="FFC000"/>
              </a:buClr>
              <a:tabLst>
                <a:tab pos="533400" algn="l"/>
                <a:tab pos="3581400" algn="l"/>
              </a:tabLst>
            </a:pP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                                      	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1600" i="1" baseline="-25000" dirty="0" smtClean="0"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, N</a:t>
            </a:r>
            <a:r>
              <a:rPr lang="cs-CZ" sz="1600" i="1" baseline="-25000" dirty="0" smtClean="0">
                <a:latin typeface="Times New Roman" pitchFamily="18" charset="0"/>
                <a:cs typeface="Times New Roman" pitchFamily="18" charset="0"/>
              </a:rPr>
              <a:t>QMIN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sz="1600" i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Clr>
                <a:srgbClr val="FFC000"/>
              </a:buClr>
              <a:buFont typeface="Wingdings" pitchFamily="2" charset="2"/>
              <a:buAutoNum type="arabicPeriod"/>
              <a:tabLst>
                <a:tab pos="533400" algn="l"/>
                <a:tab pos="3581400" algn="l"/>
              </a:tabLst>
            </a:pP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N</a:t>
            </a:r>
            <a:r>
              <a:rPr lang="cs-CZ" sz="1600" i="1" baseline="-25000" dirty="0">
                <a:latin typeface="Times New Roman" pitchFamily="18" charset="0"/>
                <a:cs typeface="Times New Roman" pitchFamily="18" charset="0"/>
              </a:rPr>
              <a:t>QMAX 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 = v ∙ Q</a:t>
            </a:r>
            <a:r>
              <a:rPr lang="cs-CZ" sz="1600" i="1" baseline="-25000" dirty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F    byly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dosazeny souřadnice bodu B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dle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předchozího diagramu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>
              <a:spcBef>
                <a:spcPct val="50000"/>
              </a:spcBef>
              <a:buClr>
                <a:srgbClr val="FFC000"/>
              </a:buClr>
              <a:tabLst>
                <a:tab pos="533400" algn="l"/>
                <a:tab pos="3581400" algn="l"/>
              </a:tabLst>
            </a:pP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1600" i="1" baseline="-25000" dirty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600" i="1" baseline="-25000" dirty="0" smtClean="0">
                <a:latin typeface="Times New Roman" pitchFamily="18" charset="0"/>
                <a:cs typeface="Times New Roman" pitchFamily="18" charset="0"/>
              </a:rPr>
              <a:t>QMAX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sz="1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0670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98303" y="432392"/>
            <a:ext cx="5648021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(metoda dvou období)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3"/>
          <a:srcRect l="225" t="15723" r="-225" b="-5241"/>
          <a:stretch/>
        </p:blipFill>
        <p:spPr>
          <a:xfrm>
            <a:off x="769620" y="1491630"/>
            <a:ext cx="6250652" cy="3689970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395536" y="932529"/>
            <a:ext cx="8583709" cy="3726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Tabulka Měsíční výsledky firmy „Parapety s.r.o. v roce 2020 </a:t>
            </a:r>
            <a:endParaRPr lang="cs-CZ" sz="1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9409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450777" y="432392"/>
            <a:ext cx="5143076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(grafická metoda)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987574"/>
            <a:ext cx="6736050" cy="384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714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94887" y="432392"/>
            <a:ext cx="245483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Nákladová funkce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04852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tabLst>
                <a:tab pos="446088" algn="l"/>
                <a:tab pos="539750" algn="l"/>
              </a:tabLst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Analýza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 nákladové funkce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umožňuje členění nákladů do dvou základních skupin:</a:t>
            </a:r>
          </a:p>
          <a:p>
            <a:pPr marL="803275" lvl="1" indent="-346075" algn="just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  <a:tabLst>
                <a:tab pos="446088" algn="l"/>
                <a:tab pos="539750" algn="l"/>
              </a:tabLst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fixní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(konstantní)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náklady,</a:t>
            </a:r>
          </a:p>
          <a:p>
            <a:pPr marL="803275" lvl="1" indent="-346075" algn="just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  <a:tabLst>
                <a:tab pos="446088" algn="l"/>
                <a:tab pos="539750" algn="l"/>
              </a:tabLst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	variabilní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(proměnné)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náklady.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tabLst>
                <a:tab pos="446088" algn="l"/>
                <a:tab pos="539750" algn="l"/>
              </a:tabLst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Uvedené členění nákladů je výsledkem závislosti nákladů na množství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(objemu)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produkce.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rgbClr val="FFFF00"/>
              </a:buClr>
              <a:buFont typeface="Wingdings" pitchFamily="2" charset="2"/>
              <a:buChar char="q"/>
              <a:tabLst>
                <a:tab pos="446088" algn="l"/>
                <a:tab pos="539750" algn="l"/>
              </a:tabLst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	fixní náklady (má se na myslí celková výše fixních nákladů za 	určité období) jsou vůči změnám objemu produkce netečné.</a:t>
            </a:r>
          </a:p>
          <a:p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1640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17728" y="432392"/>
            <a:ext cx="5409173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(metoda dvou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bodů)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8352928" cy="325345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lvl="0"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Metoda dvou bodů (metoda průměru) </a:t>
            </a:r>
          </a:p>
          <a:p>
            <a:pPr lvl="0"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Vyžaduje údaje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alespoň za čtyři období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Vstupní údaje se seřadí od největšího objemu výroby k nejmenšímu. Pak se soubor vstupních údajů rozdělí na dvě skupiny, pro každou skupinu se vypočítá průměrný objem výroby za jedno období a průměrné náklady za jedno období.</a:t>
            </a:r>
          </a:p>
          <a:p>
            <a:pPr lvl="0"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Vypočtené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průměrné hodnoty se dosadí v obou případech do lineárních rovnic o dvou neznámých se zjistí konstanty nákladové funkce. Postup stanovení parametrů nákladové funkce v této fázi výpočtu je shodný s výpočtem dle metody dvou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období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1605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17728" y="432392"/>
            <a:ext cx="5409173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(metoda dvou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bodů)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059582"/>
            <a:ext cx="6777578" cy="386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102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17728" y="432392"/>
            <a:ext cx="5409173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(metoda dvou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bodů)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395536" y="932529"/>
            <a:ext cx="8583709" cy="40164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Tabulka Měsíční výsledky firmy „Parapety s.r.o. v roce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20XX </a:t>
            </a:r>
            <a:endParaRPr lang="cs-CZ" sz="1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t="14780"/>
          <a:stretch/>
        </p:blipFill>
        <p:spPr>
          <a:xfrm>
            <a:off x="397694" y="1439140"/>
            <a:ext cx="6191220" cy="355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9847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17728" y="432392"/>
            <a:ext cx="5409173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(metoda dvou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bodů)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395536" y="932529"/>
            <a:ext cx="8583709" cy="40164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Tabulka Měsíční výsledky firmy „Parapety s.r.o. v roce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20XX </a:t>
            </a:r>
            <a:endParaRPr lang="cs-CZ" sz="1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3"/>
          <a:srcRect t="15703"/>
          <a:stretch/>
        </p:blipFill>
        <p:spPr>
          <a:xfrm>
            <a:off x="539552" y="1432666"/>
            <a:ext cx="5832648" cy="3443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490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17728" y="432392"/>
            <a:ext cx="5409173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(metoda dvou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bodů)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395536" y="932529"/>
            <a:ext cx="8583709" cy="40164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Tabulka Měsíční výsledky firmy „Parapety s.r.o. v roce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20XX </a:t>
            </a:r>
            <a:endParaRPr lang="cs-CZ" sz="1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360947"/>
            <a:ext cx="5112568" cy="3720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2151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17728" y="432392"/>
            <a:ext cx="5409173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(metoda dvou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bodů)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395536" y="932529"/>
            <a:ext cx="8583709" cy="21682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spcAft>
                <a:spcPts val="600"/>
              </a:spcAft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Ø Q</a:t>
            </a:r>
            <a:r>
              <a:rPr lang="cs-CZ" b="1" baseline="-25000" dirty="0"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= 5 193,33 ks      Ø N</a:t>
            </a:r>
            <a:r>
              <a:rPr lang="cs-CZ" b="1" baseline="-25000" dirty="0">
                <a:latin typeface="Times New Roman" pitchFamily="18" charset="0"/>
                <a:cs typeface="Times New Roman" pitchFamily="18" charset="0"/>
              </a:rPr>
              <a:t>QMIN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= 2 350 833,3 Kč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Ø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b="1" baseline="-25000" dirty="0" err="1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= 7 431,67 ks     Ø N</a:t>
            </a:r>
            <a:r>
              <a:rPr lang="cs-CZ" b="1" baseline="-25000" dirty="0">
                <a:latin typeface="Times New Roman" pitchFamily="18" charset="0"/>
                <a:cs typeface="Times New Roman" pitchFamily="18" charset="0"/>
              </a:rPr>
              <a:t>QMAX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= 3 243 333,3 Kč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Další postup výpočtu shodný s metodou dvou období, tj.: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ts val="600"/>
              </a:spcAft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N = v∙ Q + F</a:t>
            </a:r>
          </a:p>
        </p:txBody>
      </p:sp>
    </p:spTree>
    <p:extLst>
      <p:ext uri="{BB962C8B-B14F-4D97-AF65-F5344CB8AC3E}">
        <p14:creationId xmlns:p14="http://schemas.microsoft.com/office/powerpoint/2010/main" val="18350627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4772" y="432392"/>
            <a:ext cx="7595093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(metoda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regresní a korelační analýzy)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395537" y="932529"/>
            <a:ext cx="7272808" cy="261764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Metoda regresní a korelační analýzy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dává nejvěrohodnější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výsledky při sestavování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nákladové funkce.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Její nespornou předností je fakt, že lze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nákladové funkce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sestrojit i pro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nelineární průběh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 využitím tabulkového programu „Excel“ lze rychle zjistit i korelační koeficient (koeficient spolehlivosti).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Princip metody regresní a korelační analýzy:</a:t>
            </a:r>
          </a:p>
        </p:txBody>
      </p:sp>
    </p:spTree>
    <p:extLst>
      <p:ext uri="{BB962C8B-B14F-4D97-AF65-F5344CB8AC3E}">
        <p14:creationId xmlns:p14="http://schemas.microsoft.com/office/powerpoint/2010/main" val="14217519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4772" y="432392"/>
            <a:ext cx="7595093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(metoda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regresní a korelační analýzy)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395537" y="932529"/>
            <a:ext cx="7272808" cy="186974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tabLst>
                <a:tab pos="446088" algn="l"/>
                <a:tab pos="539750" algn="l"/>
              </a:tabLst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využitím metody regresní a korelační analýzy lze rovněž stanovit hodnotu korelačního koeficientu </a:t>
            </a:r>
            <a:r>
              <a:rPr lang="cs-CZ" b="1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který čím více se blíží hodnotě </a:t>
            </a:r>
            <a:r>
              <a:rPr lang="cs-CZ" b="1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tím stanovená nákladová funkce lépe popisuje vývoj (závislost ) nákladů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tabLst>
                <a:tab pos="446088" algn="l"/>
                <a:tab pos="539750" algn="l"/>
              </a:tabLst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Výpočet parametrů nákladové funkce metodou regresní a korelační analýzy je poměrně pracný. K výpočtu se využívá následujících vztahů:</a:t>
            </a:r>
          </a:p>
        </p:txBody>
      </p:sp>
    </p:spTree>
    <p:extLst>
      <p:ext uri="{BB962C8B-B14F-4D97-AF65-F5344CB8AC3E}">
        <p14:creationId xmlns:p14="http://schemas.microsoft.com/office/powerpoint/2010/main" val="40500242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4772" y="432392"/>
            <a:ext cx="7595093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(metoda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regresní a korelační analýzy)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772" y="1218306"/>
            <a:ext cx="7527374" cy="364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9676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4772" y="432392"/>
            <a:ext cx="7595093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(metoda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regresní a korelační analýzy)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218306"/>
            <a:ext cx="6962740" cy="382316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2098" y="4515966"/>
            <a:ext cx="4346366" cy="35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092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94887" y="432392"/>
            <a:ext cx="245483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Nákladová funkce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51634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Nákladová funkce vyjadřuje matematickou (grafickou) formou vztah mezi náklady a objemem produkce.</a:t>
            </a:r>
          </a:p>
          <a:p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proporcionální náklady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podproporcionální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náklady 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nadproporcionální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náklady</a:t>
            </a:r>
          </a:p>
          <a:p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Využití nákladových funkcí:</a:t>
            </a:r>
          </a:p>
          <a:p>
            <a:pPr marL="400050" lvl="1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v řadě rozhodovacích úloh managementu podniku, </a:t>
            </a:r>
          </a:p>
          <a:p>
            <a:pPr marL="400050" lvl="1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ale i v soukromé sféře v oblasti osobních rozhodovacích úloh.</a:t>
            </a:r>
          </a:p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1254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1"/>
            <a:ext cx="6172200" cy="519521"/>
          </a:xfrm>
        </p:spPr>
        <p:txBody>
          <a:bodyPr/>
          <a:lstStyle/>
          <a:p>
            <a:pPr eaLnBrk="1" hangingPunct="1">
              <a:defRPr/>
            </a:pPr>
            <a:r>
              <a:rPr lang="cs-CZ" sz="21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1800" i="1" dirty="0">
                <a:latin typeface="Times New Roman" pitchFamily="18" charset="0"/>
                <a:cs typeface="Times New Roman" pitchFamily="18" charset="0"/>
              </a:rPr>
              <a:t>(regresní a korelační analýza)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1277634" y="735547"/>
            <a:ext cx="6588732" cy="4407954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spcBef>
                <a:spcPct val="50000"/>
              </a:spcBef>
              <a:spcAft>
                <a:spcPts val="450"/>
              </a:spcAft>
              <a:buNone/>
              <a:defRPr/>
            </a:pPr>
            <a:endParaRPr lang="cs-CZ" sz="1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ct val="50000"/>
              </a:spcBef>
              <a:spcAft>
                <a:spcPts val="450"/>
              </a:spcAft>
              <a:buNone/>
              <a:defRPr/>
            </a:pPr>
            <a:endParaRPr lang="cs-CZ" sz="1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endParaRPr lang="cs-CZ" sz="1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469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3263203"/>
              </p:ext>
            </p:extLst>
          </p:nvPr>
        </p:nvGraphicFramePr>
        <p:xfrm>
          <a:off x="1223628" y="519522"/>
          <a:ext cx="6659166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2" name="Dokument" r:id="rId3" imgW="5918314" imgH="2204956" progId="Word.Document.12">
                  <p:embed/>
                </p:oleObj>
              </mc:Choice>
              <mc:Fallback>
                <p:oleObj name="Dokument" r:id="rId3" imgW="5918314" imgH="2204956" progId="Word.Document.12">
                  <p:embed/>
                  <p:pic>
                    <p:nvPicPr>
                      <p:cNvPr id="11469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3628" y="519522"/>
                        <a:ext cx="6659166" cy="24812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6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947866"/>
              </p:ext>
            </p:extLst>
          </p:nvPr>
        </p:nvGraphicFramePr>
        <p:xfrm>
          <a:off x="1143000" y="3725466"/>
          <a:ext cx="2549129" cy="1418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3" name="Dokument" r:id="rId5" imgW="5918314" imgH="1890631" progId="Word.Document.12">
                  <p:embed/>
                </p:oleObj>
              </mc:Choice>
              <mc:Fallback>
                <p:oleObj name="Dokument" r:id="rId5" imgW="5918314" imgH="1890631" progId="Word.Document.12">
                  <p:embed/>
                  <p:pic>
                    <p:nvPicPr>
                      <p:cNvPr id="11469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42580"/>
                      <a:stretch>
                        <a:fillRect/>
                      </a:stretch>
                    </p:blipFill>
                    <p:spPr bwMode="auto">
                      <a:xfrm>
                        <a:off x="1143000" y="3725466"/>
                        <a:ext cx="2549129" cy="141803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469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43000" y="3219822"/>
            <a:ext cx="1200150" cy="342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1469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11760" y="3219822"/>
            <a:ext cx="657225" cy="1857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7557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4772" y="432392"/>
            <a:ext cx="7595093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(metoda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regresní a korelační analýzy)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131590"/>
            <a:ext cx="5138906" cy="389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7560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84777" y="432392"/>
            <a:ext cx="5275098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Využití nákladových funkcí v praxi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1275606"/>
            <a:ext cx="5544616" cy="3177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869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86651" y="432392"/>
            <a:ext cx="5271316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(v krátkém období)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11560" y="1218306"/>
            <a:ext cx="7992888" cy="311623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Krátkodobé nákladové funkce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charakterizují průběh nákladů v krátkém období, tj. v období , ve kterém lze měnit pouze některé výrobní faktory (množství vynakládané lidské práce a spotřebované materiálové vstupy), zatímco výrobní faktor „dlouhodobý hmotný (nehmotný) majetek“  je neměnný.</a:t>
            </a:r>
            <a:br>
              <a:rPr lang="cs-CZ" i="1" dirty="0">
                <a:latin typeface="Times New Roman" pitchFamily="18" charset="0"/>
                <a:cs typeface="Times New Roman" pitchFamily="18" charset="0"/>
              </a:rPr>
            </a:br>
            <a:r>
              <a:rPr lang="cs-CZ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i="1" dirty="0"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latin typeface="Times New Roman" pitchFamily="18" charset="0"/>
                <a:cs typeface="Times New Roman" pitchFamily="18" charset="0"/>
              </a:rPr>
              <a:t>Objem výroby je limitován vybudovanou 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výrobní kapacitou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kterou „formuje“ použitý 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dlouhodobý majetek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 podobě 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fixních nákladů.</a:t>
            </a:r>
            <a:b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Dlouhodobý majetek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lze spojovat s následnou proměnou do podoby 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fixních nákladů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Proměnné výrobní faktory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(lidská práce, výrobní předměty)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se formou spotřeby proměňují ve 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variabilní náklady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530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52189" y="432392"/>
            <a:ext cx="5340244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(v dlouhém období)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11560" y="1218306"/>
            <a:ext cx="7992888" cy="291618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16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Dlouhodobé  nákladové funkce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charakterizují průběh nákladů v delším časovém úseku, ve kterém lze změnit všechny výrobní činitele (vybudovat nové výrobní kapacity, vyvinout nové technologické postupy, využít nových poznatků z oblasti primárního výzkumu).</a:t>
            </a:r>
          </a:p>
          <a:p>
            <a:pPr marL="847725" lvl="1" indent="-447675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V dlouhodobé nákladové funkci nejsou </a:t>
            </a:r>
            <a:r>
              <a:rPr lang="cs-CZ" sz="1600" i="1" cap="small" dirty="0">
                <a:latin typeface="Times New Roman" pitchFamily="18" charset="0"/>
                <a:cs typeface="Times New Roman" pitchFamily="18" charset="0"/>
              </a:rPr>
              <a:t>fixní náklady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; veškeré náklady se redukují pouze do podoby </a:t>
            </a:r>
            <a:r>
              <a:rPr lang="cs-CZ" sz="16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průměrných celkových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nákladů a </a:t>
            </a:r>
            <a:r>
              <a:rPr lang="cs-CZ" sz="16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marginálních nákladů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47725" lvl="1" indent="-447675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Dlouhodobou nákladovou funkci využívají zejména členové vrcholového managementu podniků při </a:t>
            </a:r>
            <a:r>
              <a:rPr lang="cs-CZ" sz="16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rozhodování o velikosti podnikatelské jednotky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, druhu výrobního zařízení, jeho výkonu, aplikované výrobní technologie.</a:t>
            </a:r>
          </a:p>
          <a:p>
            <a:pPr marL="847725" lvl="1" indent="-447675">
              <a:defRPr/>
            </a:pP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Při kalkulaci o nákladech v souvislosti s cenou nabízených výrobků nelze opomenout dopad </a:t>
            </a:r>
            <a:r>
              <a:rPr lang="cs-CZ" sz="1600" b="1" i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dopravních nákladů</a:t>
            </a:r>
            <a:endParaRPr lang="en-US" sz="1600" b="1" i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488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601728" y="432392"/>
            <a:ext cx="2841162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>
                <a:latin typeface="Times New Roman" pitchFamily="18" charset="0"/>
                <a:cs typeface="Times New Roman" pitchFamily="18" charset="0"/>
              </a:rPr>
              <a:t>Nákladová </a:t>
            </a:r>
            <a:r>
              <a:rPr lang="cs-CZ" sz="2800" b="1" i="1" smtClean="0">
                <a:latin typeface="Times New Roman" pitchFamily="18" charset="0"/>
                <a:cs typeface="Times New Roman" pitchFamily="18" charset="0"/>
              </a:rPr>
              <a:t>funkce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11560" y="1218306"/>
            <a:ext cx="7992888" cy="240835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Nákladová funkce</a:t>
            </a:r>
          </a:p>
          <a:p>
            <a:pPr>
              <a:spcBef>
                <a:spcPct val="50000"/>
              </a:spcBef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Nákladová funkce vyjadřuje matematickou formou (respektive grafickou formou) vztah mezi náklady a objemem produkce.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N = f(Q). </a:t>
            </a:r>
            <a:br>
              <a:rPr lang="cs-CZ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i="1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Umožňuje rozdělit celkové náklady na jejich variabilní a fixní složku. </a:t>
            </a:r>
          </a:p>
          <a:p>
            <a:pPr>
              <a:spcBef>
                <a:spcPct val="50000"/>
              </a:spcBef>
              <a:defRPr/>
            </a:pPr>
            <a:endParaRPr lang="cs-CZ" sz="1600" i="1" dirty="0">
              <a:solidFill>
                <a:srgbClr val="FF99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S poukazem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uvedené třídění variabilních nákladů (lineární, progresivní, degresivní) je možné obdobné hodnocení vztáhnout na vývoj závislosti celkových nákladů na objemu produkce.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790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-350203" y="432392"/>
            <a:ext cx="7082444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Závislost fixních nákladů na množství (objemu ) produkce</a:t>
            </a:r>
            <a:endParaRPr lang="en-GB" sz="20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127278"/>
            <a:ext cx="7164288" cy="3727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146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82362" y="432392"/>
            <a:ext cx="2879891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Variabilní náklady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217271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Variabilní náklady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400" b="1" i="1" baseline="-25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mění svou výši v závislosti na objemu produkce. 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Obvykle tvoří variabilní náklady celá plejáda nákladových položek, jednicových nákladů.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71622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2764</TotalTime>
  <Words>1454</Words>
  <Application>Microsoft Office PowerPoint</Application>
  <PresentationFormat>Předvádění na obrazovce (16:9)</PresentationFormat>
  <Paragraphs>136</Paragraphs>
  <Slides>42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9" baseType="lpstr">
      <vt:lpstr>Arial</vt:lpstr>
      <vt:lpstr>Calibri</vt:lpstr>
      <vt:lpstr>Tahoma</vt:lpstr>
      <vt:lpstr>Times New Roman</vt:lpstr>
      <vt:lpstr>Wingdings</vt:lpstr>
      <vt:lpstr>SLU</vt:lpstr>
      <vt:lpstr>Dokument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Nákladová funkce (regresní a korelační analýza)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ryl0001</cp:lastModifiedBy>
  <cp:revision>217</cp:revision>
  <cp:lastPrinted>2020-12-01T06:33:05Z</cp:lastPrinted>
  <dcterms:created xsi:type="dcterms:W3CDTF">2016-07-06T15:42:34Z</dcterms:created>
  <dcterms:modified xsi:type="dcterms:W3CDTF">2023-09-18T09:37:47Z</dcterms:modified>
</cp:coreProperties>
</file>