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94" r:id="rId5"/>
    <p:sldId id="289" r:id="rId6"/>
    <p:sldId id="296" r:id="rId7"/>
    <p:sldId id="297" r:id="rId8"/>
    <p:sldId id="298" r:id="rId9"/>
    <p:sldId id="299" r:id="rId10"/>
    <p:sldId id="295" r:id="rId11"/>
    <p:sldId id="300" r:id="rId12"/>
    <p:sldId id="301" r:id="rId13"/>
    <p:sldId id="290" r:id="rId14"/>
    <p:sldId id="291" r:id="rId15"/>
    <p:sldId id="292" r:id="rId16"/>
    <p:sldId id="293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0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2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73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9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8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4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13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34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6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0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671D18E-EA53-4450-9CD3-821923A39CA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274704-D4DF-475A-B2A9-21DC667D186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zuzan_wiqg6qu\Downloads\SCHVALENY-ROZPOCET-A-STREDNEDOBY-VYHLED_-2021_2023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BC8A7-20F3-4FFA-B3EA-E25700D8F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žije příspěvková organizace </a:t>
            </a:r>
            <a:r>
              <a:rPr lang="cs-CZ" dirty="0" err="1"/>
              <a:t>vE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04FCFF-679B-4BC8-B0C2-1B7FAFA2D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b="1" dirty="0"/>
              <a:t>Zuzana Palová</a:t>
            </a:r>
          </a:p>
          <a:p>
            <a:r>
              <a:rPr lang="cs-CZ" sz="1400" dirty="0"/>
              <a:t>zuzana.palova@centrumpropodnikani.cz</a:t>
            </a:r>
          </a:p>
        </p:txBody>
      </p:sp>
    </p:spTree>
    <p:extLst>
      <p:ext uri="{BB962C8B-B14F-4D97-AF65-F5344CB8AC3E}">
        <p14:creationId xmlns:p14="http://schemas.microsoft.com/office/powerpoint/2010/main" val="71193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22368-B1EE-44D2-A3A3-C8D9BF0E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organizací ve sportu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A63CC-8BFC-4014-85F4-EBF0F72D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právní formy sportovních organizací v ČR: </a:t>
            </a:r>
          </a:p>
          <a:p>
            <a:pPr lvl="1"/>
            <a:r>
              <a:rPr lang="cs-CZ" dirty="0"/>
              <a:t> Spolky (sportovní svazy, ČOV, ČUS, kluby) + další NNO</a:t>
            </a:r>
          </a:p>
          <a:p>
            <a:pPr lvl="1"/>
            <a:r>
              <a:rPr lang="cs-CZ" dirty="0"/>
              <a:t>Obchodní společnosti – a.s., s.r.o. </a:t>
            </a:r>
          </a:p>
          <a:p>
            <a:pPr lvl="1"/>
            <a:r>
              <a:rPr lang="cs-CZ" dirty="0"/>
              <a:t>Příspěvkové organizace</a:t>
            </a:r>
          </a:p>
        </p:txBody>
      </p:sp>
    </p:spTree>
    <p:extLst>
      <p:ext uri="{BB962C8B-B14F-4D97-AF65-F5344CB8AC3E}">
        <p14:creationId xmlns:p14="http://schemas.microsoft.com/office/powerpoint/2010/main" val="51837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4BEA6-28A2-40C7-BDD2-B6E95188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Ministerstvo školství, mládeže a tělovýchovy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C836D5-336A-4187-B70C-DC553E2B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Jednu z nejvýznamnějších rolí ohledně mládeže, vzdělávání a sportu u nás má jakožto ústřední orgán MŠMT, jehož působnost je přesně vymezena v Zákoně č.2/1969 Sb., o zřízení ministerstev a jiných ústředních orgánů státní správy České republiky v aktuálním znění. </a:t>
            </a:r>
          </a:p>
        </p:txBody>
      </p:sp>
    </p:spTree>
    <p:extLst>
      <p:ext uri="{BB962C8B-B14F-4D97-AF65-F5344CB8AC3E}">
        <p14:creationId xmlns:p14="http://schemas.microsoft.com/office/powerpoint/2010/main" val="42134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721BD-79BA-48DD-BE2D-48272424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podpoře sportu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346B61-84AB-420B-86C8-4B01DF4B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zákona o podpoře sportu má MŠMT následující úkoly: </a:t>
            </a:r>
          </a:p>
          <a:p>
            <a:r>
              <a:rPr lang="cs-CZ" dirty="0"/>
              <a:t>a) vypracovává návrh plánu státní politiky ve sportu </a:t>
            </a:r>
          </a:p>
          <a:p>
            <a:r>
              <a:rPr lang="cs-CZ" dirty="0"/>
              <a:t>b) koordinuje uskutečňování vládou schváleného plánu, </a:t>
            </a:r>
          </a:p>
          <a:p>
            <a:r>
              <a:rPr lang="cs-CZ" dirty="0"/>
              <a:t>c) zabezpečuje finanční podporu sportu ze státního rozpočtu, </a:t>
            </a:r>
          </a:p>
          <a:p>
            <a:r>
              <a:rPr lang="cs-CZ" dirty="0"/>
              <a:t>d) kontroluje použití podpory sportu ze státního rozpočtu u příjemců podpory a u osob, kterým příjemce tuto podporu v souladu s podmínkami pro použití podpory dále poskytnul,</a:t>
            </a:r>
          </a:p>
        </p:txBody>
      </p:sp>
    </p:spTree>
    <p:extLst>
      <p:ext uri="{BB962C8B-B14F-4D97-AF65-F5344CB8AC3E}">
        <p14:creationId xmlns:p14="http://schemas.microsoft.com/office/powerpoint/2010/main" val="257845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F3201-D5EF-46DC-A916-FD86DFFD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podpoře sportu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6F56EC-28F9-4D8D-8606-22B9CD515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1164"/>
            <a:ext cx="9720073" cy="438819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e) vytváří podmínky pro sport dětí a mládeže a jejich trenéry, pro rozvoj sportu pro všechny, pro sport zdravotně postižených občanů a pro sportovní reprezentanty České republiky a jejich účast na sportovních akcích v České republice a zahraničí, </a:t>
            </a:r>
          </a:p>
          <a:p>
            <a:r>
              <a:rPr lang="cs-CZ" dirty="0"/>
              <a:t>f) vydává antidopingový program a organizuje a kontroluje jeho uskutečňování a vydává program prevence ovlivňování výsledků sportovních soutěží, </a:t>
            </a:r>
          </a:p>
          <a:p>
            <a:r>
              <a:rPr lang="cs-CZ" dirty="0"/>
              <a:t>g) zřizuje příspěvkovou organizaci za účelem plnění závazků plynoucích z Mezinárodní úmluvy proti dopingu ve sportu, h) zřizuje rezortní sportovní centrum a zabezpečuje jeho činnost, </a:t>
            </a:r>
          </a:p>
          <a:p>
            <a:r>
              <a:rPr lang="cs-CZ" dirty="0"/>
              <a:t>i) koordinuje činnost rezortních sportovních center Ministerstva obrany a Ministerstva vnitra, </a:t>
            </a:r>
          </a:p>
          <a:p>
            <a:r>
              <a:rPr lang="cs-CZ" dirty="0"/>
              <a:t>j) vede v elektronické podobě rejstřík sportovních organizací žádajících o podporu ze státního rozpočtu podle § 6b nebo 6c a sportovců, trenérů a sportovních zařízení, na jejichž činnost se žádá o poskytnutí této podpory.</a:t>
            </a:r>
          </a:p>
        </p:txBody>
      </p:sp>
    </p:spTree>
    <p:extLst>
      <p:ext uri="{BB962C8B-B14F-4D97-AF65-F5344CB8AC3E}">
        <p14:creationId xmlns:p14="http://schemas.microsoft.com/office/powerpoint/2010/main" val="326648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3FCA1-1112-4811-99E6-E8A1E9AB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Příspěvková organizace MŠMT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3B196D-AD81-49AF-B2FC-F2C7C6007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/>
              <a:t>VICTORIA Vysokoškolské sportovní centrum MŠMT</a:t>
            </a:r>
            <a:r>
              <a:rPr lang="cs-CZ" b="1" i="1" dirty="0"/>
              <a:t> </a:t>
            </a:r>
          </a:p>
          <a:p>
            <a:r>
              <a:rPr lang="cs-CZ" dirty="0"/>
              <a:t>VICTORIA Vysokoškolské sportovní centrum Ministerstva školství, mládeže a tělovýchovy je organizační složkou státu, působí na území České republiky a jeho sídlem je Praha. Je nejen centrem sportovní přípravy reprezentantů ČR s moderním přístupem k tréninku, sportovcům, trenérům i realizačním týmům, ale i odborně servisním pracovištěm MŠMT pro oblast sportu a tělovýchovy.</a:t>
            </a:r>
          </a:p>
        </p:txBody>
      </p:sp>
    </p:spTree>
    <p:extLst>
      <p:ext uri="{BB962C8B-B14F-4D97-AF65-F5344CB8AC3E}">
        <p14:creationId xmlns:p14="http://schemas.microsoft.com/office/powerpoint/2010/main" val="298533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8B485-58A3-4800-982C-B8C6F962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 ve sportu </a:t>
            </a:r>
            <a:r>
              <a:rPr lang="cs-CZ" dirty="0" err="1"/>
              <a:t>mSK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A2B31C-3C47-40E9-9D1E-90DB994C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Vzdělávací a sportovní centrum, Bílá, příspěvková organizace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8EBC65-622A-4C4F-9E76-BB863345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77" y="2738748"/>
            <a:ext cx="8596045" cy="37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3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A17B4-97F1-44A8-9C3C-C395DC5A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Příspěvková organizace ve sportu Karviná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86C3D3-268C-48A7-B7FF-897B7EE7D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Středisko volného času </a:t>
            </a:r>
            <a:r>
              <a:rPr lang="cs-CZ" dirty="0" err="1">
                <a:solidFill>
                  <a:srgbClr val="FF0000"/>
                </a:solidFill>
              </a:rPr>
              <a:t>Juventus</a:t>
            </a:r>
            <a:r>
              <a:rPr lang="cs-CZ" dirty="0">
                <a:solidFill>
                  <a:srgbClr val="FF0000"/>
                </a:solidFill>
              </a:rPr>
              <a:t>, příspěvková organizace???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4B7DB7-2C3E-49F5-88D9-BC076C75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0743"/>
            <a:ext cx="121824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0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74C2B-73B9-4529-85D2-D1EE9810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Příspěvková organizace ve sportu Orlová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46B19D-D69E-427B-8292-2B8C5BF2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Městský sportovní klub Orlová, příspěvková organizace</a:t>
            </a:r>
          </a:p>
          <a:p>
            <a:r>
              <a:rPr lang="cs-CZ" dirty="0"/>
              <a:t>Důvod a způsob založení:</a:t>
            </a:r>
          </a:p>
          <a:p>
            <a:r>
              <a:rPr lang="cs-CZ" dirty="0"/>
              <a:t>Příspěvková organizace založená městem Orlová za účelem zajištění kvalitní nabídky volnočasových aktivit pro děti všech věkových kategorií s důrazem na sportovní činnost.</a:t>
            </a:r>
          </a:p>
          <a:p>
            <a:r>
              <a:rPr lang="cs-CZ" dirty="0"/>
              <a:t>Rozpočet</a:t>
            </a:r>
          </a:p>
          <a:p>
            <a:r>
              <a:rPr lang="cs-CZ" dirty="0">
                <a:hlinkClick r:id="rId2" action="ppaction://hlinkfile"/>
              </a:rPr>
              <a:t>file:///C:/Users/zuzan_wiqg6qu/Downloads/SCHVALENY-ROZPOCET-A-STREDNEDOBY-VYHLED_-2021_2023.pdf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4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9F11EA1-BE3F-4BD8-B7B1-07EE6202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035AD94-001D-4C3F-89E8-9CF8B0EAC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67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3AF53-1E01-4C88-B2FF-20D46654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Příspěvková organizace ve sportu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BC2A70-7E80-46D5-A009-0363DDD5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Overview - Sport - Eurostat">
            <a:extLst>
              <a:ext uri="{FF2B5EF4-FFF2-40B4-BE49-F238E27FC236}">
                <a16:creationId xmlns:a16="http://schemas.microsoft.com/office/drawing/2014/main" id="{FCEF0EA3-2DBB-4B79-A361-EC929A18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60" y="2078355"/>
            <a:ext cx="46863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4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B255C-D6A0-4138-A6F2-6002C417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ve sportu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02D46-DEDA-435E-AD88-28381AF82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služeb v oblasti sportu se začal výrazně prosazovat od 60. let 20. století. </a:t>
            </a:r>
          </a:p>
          <a:p>
            <a:r>
              <a:rPr lang="cs-CZ" dirty="0"/>
              <a:t>Před tímto rozvojem se sport zaměřoval spíše na složku výchovně vzdělávací, jakožto vyučování v tělesné výchově v resortu školství, nebo trénování sportovců či organizování sportovních akcí. </a:t>
            </a:r>
          </a:p>
          <a:p>
            <a:r>
              <a:rPr lang="cs-CZ" dirty="0"/>
              <a:t>S rozvojem sportu začal do této oblasti výrazně pronikat aspekt ekonomický spolu s masovostí volného času. Vše se projevilo jak ve sportu vrcholovém, tak i ve sportu pro veřejnost, kde vznikají nové formy (fitness, aerobic) a hodnoty (požitkářství, body image), a tímto se začal prosazovat „byznys“ v rozvíjejícím privátním sektoru.</a:t>
            </a:r>
          </a:p>
        </p:txBody>
      </p:sp>
    </p:spTree>
    <p:extLst>
      <p:ext uri="{BB962C8B-B14F-4D97-AF65-F5344CB8AC3E}">
        <p14:creationId xmlns:p14="http://schemas.microsoft.com/office/powerpoint/2010/main" val="188346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5B610-8EFD-499B-AD81-2E5FBF2F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ve sportu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27F999-F495-4AC0-A6EC-6EBA6E70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Tyto nové služby nelze považovat jen jako záležitost privátního sektoru, ale své místo zde zaujímá i stát, který prostřednictvím školství pečuje o talentovanou mládež či podporuje sport veřejnosti. </a:t>
            </a:r>
          </a:p>
          <a:p>
            <a:r>
              <a:rPr lang="cs-CZ" dirty="0"/>
              <a:t>Ani dobrovolná tělovýchovná sdružení neusilují primárně o zisk, ale část peněz získaných z členských příspěvků hradí nezbytné náklady. </a:t>
            </a:r>
          </a:p>
          <a:p>
            <a:r>
              <a:rPr lang="cs-CZ" dirty="0"/>
              <a:t>Ten, kdo službu poskytuje, ji tedy nemusí vždy prodávat.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85803-F678-4323-B6B7-89FA43C7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ve sportu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BFD8BE-E8D5-44B4-872A-E00F1F5E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28. 2. 2001 vzniká základní právní předpis a to zákon č. 115/2001 Sb., o podpoře sportu ve znění zákona č. 219/2005 Sb., který vymezuje postavení sportu ve společnosti jako veřejně prospěšné činnosti. </a:t>
            </a:r>
          </a:p>
          <a:p>
            <a:r>
              <a:rPr lang="cs-CZ" dirty="0"/>
              <a:t>Je určen občanským sdružením v tělovýchově a sportu a obsahuje organizovaný i neorganizovaný sport, který má za cíl harmonický rozvoj tělesné i psychické kondice. </a:t>
            </a:r>
          </a:p>
          <a:p>
            <a:r>
              <a:rPr lang="cs-CZ" dirty="0"/>
              <a:t>Kromě předpisů, upravujících otázky sportu, sportovišť, zdravotních podmínek, se dotýkají oblasti sportu i další zákony z různých oblastí, např. předpisy na úseku finanční správy (různé daňové předpisy), správního práva (např. stavební zákon), předpisy upravující vznik jednotlivých organizovaných skupin sportovců (např. obchodní zákoník, živnostenský zákon, zákon o sdružování občanů).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3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F80C9-9E7B-4433-9D40-E4CB5B23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sportovních organizací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6921F-63DE-40B4-A11D-2EF738051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sportovních organizací V České republice je prostředí sportu kombinované z velkého množství organizací, ty však podle Čáslavové (2009) spadají do tří sektorů:</a:t>
            </a:r>
          </a:p>
          <a:p>
            <a:r>
              <a:rPr lang="cs-CZ" dirty="0"/>
              <a:t>1. sektor – státní správa pro tělesnou výchovu a sportu</a:t>
            </a:r>
          </a:p>
          <a:p>
            <a:r>
              <a:rPr lang="cs-CZ" dirty="0"/>
              <a:t>2. sektor – spolková tělesná výchova a sport</a:t>
            </a:r>
          </a:p>
          <a:p>
            <a:r>
              <a:rPr lang="cs-CZ" dirty="0"/>
              <a:t>3. sektor – podnikatelský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5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2A9B1-E139-4D00-B642-B75571F3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1. sektor – státní správa pro tělesnou výchovu a sportu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591CFC-C311-4128-8144-7B2A586E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tomto sektoru je garantem pro tělesnou výchovu a sport MŠMT. Jak je stanoveno v Zákoně o podpoře sportu, tak do oblasti sportu také zasahuje Ministerstvo obrany, Ministerstvo vnitra a Ministerstvo zdravotnictví, které mají nestarosti mimo jiné i činnost rezortních sportovních center. V neposlední řadě jsou tu krajské úřady a obce, které se starají o rozvoj sportu na regionální a místní úrovni.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4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28CE4-66A7-4B0A-A4CF-4A3AB04D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sektor – spolková tělesná výchova a sport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2134C4-A6BC-4CE1-A826-BD77D7C8C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Soustavná sportovní činnost je v ČR prováděna více jak 20 000 kluby a jednotami a více než 150 sportovními svazy. </a:t>
            </a:r>
          </a:p>
          <a:p>
            <a:r>
              <a:rPr lang="cs-CZ" dirty="0"/>
              <a:t>Tyto kluby a TJ jsou sdruženy v zastřešujících sportovních organizacích, mezi kterými jednoznačně dominují neziskové organizace, vznikající za účelem provozování sportovní činnosti. Což znamená, že zisk se neřadí mezi jejich primární cíle. </a:t>
            </a:r>
          </a:p>
          <a:p>
            <a:r>
              <a:rPr lang="cs-CZ" dirty="0"/>
              <a:t>Tyto organizace jsou zaměřeny na sportovní činnost v oblasti sportu pro všechny, ale také na výkonnostní sport a reprezentaci ČR. </a:t>
            </a:r>
          </a:p>
          <a:p>
            <a:r>
              <a:rPr lang="cs-CZ" dirty="0"/>
              <a:t>Spadají sem organizace jako Český olympijský výbor (ČOV), Česká obec sokolská, Česká asociace sportu pro všechny (ČASPV), Sdružení sportovních svazů ČR atd.</a:t>
            </a:r>
          </a:p>
        </p:txBody>
      </p:sp>
    </p:spTree>
    <p:extLst>
      <p:ext uri="{BB962C8B-B14F-4D97-AF65-F5344CB8AC3E}">
        <p14:creationId xmlns:p14="http://schemas.microsoft.com/office/powerpoint/2010/main" val="417390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15F39-1A81-47AB-9599-EF21AFE3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sektor – podnikatelský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96A364-ECA9-4D67-A197-01BA4A00F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tohoto sektoru se řadí podnikatelská zařízení ve sportovní oblasti (fitness centra, plavecké a lyžařské školy, provozování sportovních hal apod.) a sportovní kluby, které jsou založené na bázi obchodní společnosti a jako ziskové organizace ve sportu je jejich prioritním cílem generovat zisk. </a:t>
            </a:r>
          </a:p>
        </p:txBody>
      </p:sp>
    </p:spTree>
    <p:extLst>
      <p:ext uri="{BB962C8B-B14F-4D97-AF65-F5344CB8AC3E}">
        <p14:creationId xmlns:p14="http://schemas.microsoft.com/office/powerpoint/2010/main" val="2786394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266</TotalTime>
  <Words>1102</Words>
  <Application>Microsoft Office PowerPoint</Application>
  <PresentationFormat>Širokoúhlá obrazovka</PresentationFormat>
  <Paragraphs>63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Tw Cen MT</vt:lpstr>
      <vt:lpstr>Tw Cen MT Condensed</vt:lpstr>
      <vt:lpstr>Wingdings 3</vt:lpstr>
      <vt:lpstr>Integrál</vt:lpstr>
      <vt:lpstr>Jak žije příspěvková organizace vE  sportu</vt:lpstr>
      <vt:lpstr>Příspěvková organizace ve sportu</vt:lpstr>
      <vt:lpstr>Služby ve sportu</vt:lpstr>
      <vt:lpstr>Služby ve sportu II</vt:lpstr>
      <vt:lpstr>Služby ve sportu III</vt:lpstr>
      <vt:lpstr>Rozdělení sportovních organizací</vt:lpstr>
      <vt:lpstr>1. sektor – státní správa pro tělesnou výchovu a sportu</vt:lpstr>
      <vt:lpstr>2. sektor – spolková tělesná výchova a sport</vt:lpstr>
      <vt:lpstr>3. sektor – podnikatelský</vt:lpstr>
      <vt:lpstr>Právní úprava organizací ve sportu</vt:lpstr>
      <vt:lpstr>Ministerstvo školství, mládeže a tělovýchovy </vt:lpstr>
      <vt:lpstr>Zákon o podpoře sportu</vt:lpstr>
      <vt:lpstr>Zákon o podpoře sportu II</vt:lpstr>
      <vt:lpstr>Příspěvková organizace MŠMT</vt:lpstr>
      <vt:lpstr>Příspěvkové organizace ve sportu mSK</vt:lpstr>
      <vt:lpstr>Příspěvková organizace ve sportu Karviná</vt:lpstr>
      <vt:lpstr>Příspěvková organizace ve sportu Orlová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žije příspěvková organizace v sociálních službách a sportu</dc:title>
  <dc:creator>Zuzana Palová</dc:creator>
  <cp:lastModifiedBy>s2</cp:lastModifiedBy>
  <cp:revision>21</cp:revision>
  <dcterms:created xsi:type="dcterms:W3CDTF">2021-10-09T07:19:17Z</dcterms:created>
  <dcterms:modified xsi:type="dcterms:W3CDTF">2023-12-04T08:14:17Z</dcterms:modified>
</cp:coreProperties>
</file>