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331" r:id="rId5"/>
    <p:sldId id="351" r:id="rId6"/>
    <p:sldId id="342" r:id="rId7"/>
    <p:sldId id="343" r:id="rId8"/>
    <p:sldId id="344" r:id="rId9"/>
    <p:sldId id="332" r:id="rId10"/>
    <p:sldId id="352" r:id="rId11"/>
    <p:sldId id="349" r:id="rId12"/>
    <p:sldId id="350" r:id="rId13"/>
    <p:sldId id="333" r:id="rId14"/>
    <p:sldId id="334" r:id="rId15"/>
    <p:sldId id="335" r:id="rId16"/>
    <p:sldId id="353" r:id="rId17"/>
    <p:sldId id="337" r:id="rId18"/>
    <p:sldId id="354" r:id="rId19"/>
    <p:sldId id="336" r:id="rId20"/>
    <p:sldId id="355" r:id="rId21"/>
    <p:sldId id="347" r:id="rId22"/>
    <p:sldId id="348" r:id="rId23"/>
    <p:sldId id="345" r:id="rId24"/>
    <p:sldId id="346" r:id="rId25"/>
    <p:sldId id="338" r:id="rId26"/>
    <p:sldId id="339" r:id="rId27"/>
    <p:sldId id="340" r:id="rId28"/>
    <p:sldId id="341" r:id="rId29"/>
    <p:sldId id="356" r:id="rId30"/>
    <p:sldId id="302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České pojetí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Souhrn duchovních i materiálních hodnot, jakož i zařízení, opatření a činností vztahujících se zejména k umění, kulturně osvětové činnosti, kulturním památkám, apod.</a:t>
            </a:r>
          </a:p>
          <a:p>
            <a:endParaRPr lang="cs-CZ" sz="2000" dirty="0"/>
          </a:p>
          <a:p>
            <a:r>
              <a:rPr lang="cs-CZ" sz="2000" dirty="0"/>
              <a:t>ČR nemá zatím oficiální definici a vymezení KKO.</a:t>
            </a:r>
          </a:p>
        </p:txBody>
      </p:sp>
    </p:spTree>
    <p:extLst>
      <p:ext uri="{BB962C8B-B14F-4D97-AF65-F5344CB8AC3E}">
        <p14:creationId xmlns:p14="http://schemas.microsoft.com/office/powerpoint/2010/main" val="1528987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přehled kódů CZ-NACE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 rotWithShape="1">
          <a:blip r:embed="rId2"/>
          <a:srcRect l="18352" t="12699" r="36508" b="4762"/>
          <a:stretch/>
        </p:blipFill>
        <p:spPr bwMode="auto">
          <a:xfrm>
            <a:off x="1043608" y="843559"/>
            <a:ext cx="6408712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663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přehled kódů CZ-NACE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  <p:pic>
        <p:nvPicPr>
          <p:cNvPr id="6" name="Zástupný symbol pro obsah 4"/>
          <p:cNvPicPr>
            <a:picLocks/>
          </p:cNvPicPr>
          <p:nvPr/>
        </p:nvPicPr>
        <p:blipFill rotWithShape="1">
          <a:blip r:embed="rId2"/>
          <a:srcRect l="18350" t="43122" r="36668" b="24074"/>
          <a:stretch/>
        </p:blipFill>
        <p:spPr bwMode="auto">
          <a:xfrm>
            <a:off x="1005730" y="1275606"/>
            <a:ext cx="6480720" cy="2563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04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- funkce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Výchovně vzdělávací</a:t>
            </a:r>
          </a:p>
          <a:p>
            <a:r>
              <a:rPr lang="cs-CZ" sz="2000" dirty="0"/>
              <a:t>Komunikačně informační</a:t>
            </a:r>
          </a:p>
          <a:p>
            <a:r>
              <a:rPr lang="cs-CZ" sz="2000" dirty="0"/>
              <a:t>Sociální</a:t>
            </a:r>
          </a:p>
          <a:p>
            <a:r>
              <a:rPr lang="cs-CZ" sz="2000" dirty="0"/>
              <a:t>Terapeutická</a:t>
            </a:r>
          </a:p>
          <a:p>
            <a:r>
              <a:rPr lang="cs-CZ" sz="2000" dirty="0"/>
              <a:t>Ekonomická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2845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- ekonomická funkce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Spotřebovává prostředky </a:t>
            </a:r>
            <a:r>
              <a:rPr lang="cs-CZ" sz="2000" dirty="0"/>
              <a:t>ze státního rozpočtu a z rozpočtů komunálních.</a:t>
            </a:r>
          </a:p>
          <a:p>
            <a:r>
              <a:rPr lang="cs-CZ" sz="2000" b="1" dirty="0"/>
              <a:t>Daňové výnosy odvětví tzv. KKO</a:t>
            </a:r>
            <a:r>
              <a:rPr lang="cs-CZ" sz="2000" dirty="0"/>
              <a:t>.</a:t>
            </a:r>
          </a:p>
          <a:p>
            <a:r>
              <a:rPr lang="cs-CZ" sz="2000" b="1" dirty="0"/>
              <a:t>Daňové výnosy tzv. kulturního turismu </a:t>
            </a:r>
            <a:r>
              <a:rPr lang="cs-CZ" sz="2000" dirty="0"/>
              <a:t>– kulturní dědictví.</a:t>
            </a:r>
          </a:p>
          <a:p>
            <a:r>
              <a:rPr lang="cs-CZ" sz="2000" dirty="0"/>
              <a:t>Nabízí </a:t>
            </a:r>
            <a:r>
              <a:rPr lang="cs-CZ" sz="2000" b="1" dirty="0"/>
              <a:t>pracovní příležitosti.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058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ekonomický fenomén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Studie Ekonomika kultury v Evropě (2006) - Vymezení kulturního odvětví a odvětví tvůrčího.</a:t>
            </a:r>
          </a:p>
          <a:p>
            <a:r>
              <a:rPr lang="cs-CZ" sz="2400" dirty="0"/>
              <a:t>Národní informační a poradenské středisko pro kulturu (NIPOS) – centrum informací a statistik kultury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9006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péče o kulturu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Strategie hospodářského růstu České republiky.</a:t>
            </a:r>
          </a:p>
          <a:p>
            <a:r>
              <a:rPr lang="cs-CZ" sz="2000" dirty="0"/>
              <a:t>Strategie účinnější státní podpory kultury.</a:t>
            </a:r>
          </a:p>
          <a:p>
            <a:r>
              <a:rPr lang="cs-CZ" sz="2000" dirty="0"/>
              <a:t>Koncepce účinnější péče o movité kulturní dědictví.</a:t>
            </a:r>
          </a:p>
          <a:p>
            <a:r>
              <a:rPr lang="cs-CZ" sz="2000" dirty="0"/>
              <a:t>Koncepce účinnější péče o tradiční lidovou kulturu.</a:t>
            </a:r>
          </a:p>
          <a:p>
            <a:r>
              <a:rPr lang="cs-CZ" sz="2000" dirty="0"/>
              <a:t>Koncepce rozvoje knihoven.</a:t>
            </a:r>
          </a:p>
          <a:p>
            <a:r>
              <a:rPr lang="cs-CZ" sz="2000" dirty="0"/>
              <a:t>Koncepce účinnější podpory umění.</a:t>
            </a:r>
          </a:p>
        </p:txBody>
      </p:sp>
    </p:spTree>
    <p:extLst>
      <p:ext uri="{BB962C8B-B14F-4D97-AF65-F5344CB8AC3E}">
        <p14:creationId xmlns:p14="http://schemas.microsoft.com/office/powerpoint/2010/main" val="2602908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ČR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771550"/>
            <a:ext cx="7269060" cy="388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Kulturní dědictví</a:t>
            </a:r>
          </a:p>
          <a:p>
            <a:pPr lvl="1"/>
            <a:r>
              <a:rPr lang="cs-CZ" sz="1800" dirty="0" smtClean="0"/>
              <a:t>Památková </a:t>
            </a:r>
            <a:r>
              <a:rPr lang="cs-CZ" sz="1800" dirty="0"/>
              <a:t>péče.</a:t>
            </a:r>
          </a:p>
          <a:p>
            <a:pPr lvl="1"/>
            <a:r>
              <a:rPr lang="cs-CZ" sz="1800" dirty="0"/>
              <a:t>Regionální a národnostní kultura.</a:t>
            </a:r>
          </a:p>
          <a:p>
            <a:pPr lvl="1"/>
            <a:r>
              <a:rPr lang="cs-CZ" sz="1800" dirty="0"/>
              <a:t>Muzea, galerie a ochrana movitého kulturního dědictví.</a:t>
            </a:r>
          </a:p>
          <a:p>
            <a:r>
              <a:rPr lang="cs-CZ" sz="2000" dirty="0"/>
              <a:t>Profesionální umění</a:t>
            </a:r>
          </a:p>
          <a:p>
            <a:r>
              <a:rPr lang="cs-CZ" sz="2000" dirty="0"/>
              <a:t>Literatura a knihovny</a:t>
            </a:r>
          </a:p>
          <a:p>
            <a:r>
              <a:rPr lang="cs-CZ" sz="2000" dirty="0"/>
              <a:t>Církve a náboženské společnosti</a:t>
            </a:r>
          </a:p>
          <a:p>
            <a:r>
              <a:rPr lang="cs-CZ" sz="2000" dirty="0"/>
              <a:t>Média a audiovize</a:t>
            </a:r>
          </a:p>
          <a:p>
            <a:r>
              <a:rPr lang="cs-CZ" sz="2000" dirty="0"/>
              <a:t>Autorské právo</a:t>
            </a:r>
          </a:p>
          <a:p>
            <a:r>
              <a:rPr lang="cs-CZ" sz="2000" dirty="0"/>
              <a:t>Zahraniční vztahy</a:t>
            </a:r>
          </a:p>
          <a:p>
            <a:r>
              <a:rPr lang="cs-CZ" sz="2000" dirty="0" err="1"/>
              <a:t>VaV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8323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kulturní odvětví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771550"/>
            <a:ext cx="7269060" cy="388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i="1" dirty="0"/>
              <a:t>Neprůmyslová odvětví </a:t>
            </a:r>
            <a:r>
              <a:rPr lang="cs-CZ" sz="2400" dirty="0"/>
              <a:t>- produkují nereprodukovatelné zboží a služby, které jsou „konzumovány“ na místě.</a:t>
            </a:r>
          </a:p>
          <a:p>
            <a:r>
              <a:rPr lang="cs-CZ" sz="2400" i="1" dirty="0"/>
              <a:t>Průmyslová odvětví </a:t>
            </a:r>
            <a:r>
              <a:rPr lang="cs-CZ" sz="2400" dirty="0"/>
              <a:t>- produkují kulturní produkty určené k masové reprodukci, hromadnému šíření a vývozu.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7070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Ministerstvo kultury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Je ústředním orgánem státní správy.</a:t>
            </a:r>
          </a:p>
          <a:p>
            <a:r>
              <a:rPr lang="cs-CZ" sz="2000" dirty="0"/>
              <a:t>Plní úkoly stanovené v zákonech a v jiných obecně závazných právních předpisech, úkoly z členství v EU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Podporuje umění.</a:t>
            </a:r>
          </a:p>
          <a:p>
            <a:r>
              <a:rPr lang="cs-CZ" sz="2000" dirty="0"/>
              <a:t>Kulturní aktivity.</a:t>
            </a:r>
          </a:p>
          <a:p>
            <a:r>
              <a:rPr lang="cs-CZ" sz="2000" dirty="0"/>
              <a:t>Péči o kulturní dědictví.</a:t>
            </a:r>
          </a:p>
          <a:p>
            <a:r>
              <a:rPr lang="cs-CZ" sz="2000" dirty="0"/>
              <a:t>Poskytuje dotace ze státního rozpočtu.</a:t>
            </a:r>
          </a:p>
          <a:p>
            <a:r>
              <a:rPr lang="cs-CZ" sz="2000" dirty="0"/>
              <a:t>Zřizovatel: Národní památkový ústav, Národní muzeum, Národní divadlo, Česká filharmonie, Národní ústav lidové kultury… (cca 30 příspěvkových organizací)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151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Příspěvkové organizace v </a:t>
            </a:r>
            <a:r>
              <a:rPr lang="pl-PL" sz="3000" b="1" smtClean="0">
                <a:solidFill>
                  <a:schemeClr val="bg1"/>
                </a:solidFill>
              </a:rPr>
              <a:t>oblasti kultury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3256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Termín kultura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Kultura jako ekonomický fenomén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Příspěvkové organizace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Přímá a nepřímá podpora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kraje a obce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Podporují kultury ze svých rozpočtů.</a:t>
            </a:r>
          </a:p>
          <a:p>
            <a:r>
              <a:rPr lang="cs-CZ" sz="2400" dirty="0"/>
              <a:t>Zřizují knihovny, muzea a galerie, divadla, orchestry a ústavy archeologické památkové péče.</a:t>
            </a:r>
          </a:p>
          <a:p>
            <a:r>
              <a:rPr lang="cs-CZ" sz="2400" dirty="0"/>
              <a:t>Spoluvytváří finanční, koncepční a legislativní předpoklady pro rozvoj kultury.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5088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kraje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Prostřednictvím krajů to jsou zřízeny jen příspěvkové organizace, jako je Horácké divadlo v Jihlavě a polsko-česká scéna v Českém Těšíně. Většina veřejných divadel je v provozu měst, převážně zřízené jako příspěvkové organizace.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3393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zřizovatel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Zřizovatel dané příspěvkové organizace uděluje kulturní organizaci příspěvek ke krytí její provozní činnosti. Příspěvek v sobě počítá s výdaji na opravy a na údržbu majetku, jestliže tyto výdaje nejdou uhradit z vlastních příjmů.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2019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Veřejné kulturní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mohou být založeny pro neziskové činnosti jako příspěvkové organizace. Tradičním producentem kulturních statků jsou především divadla a muzea, co se týká hospodaření jako příspěvkové organizace. </a:t>
            </a:r>
          </a:p>
        </p:txBody>
      </p:sp>
    </p:spTree>
    <p:extLst>
      <p:ext uri="{BB962C8B-B14F-4D97-AF65-F5344CB8AC3E}">
        <p14:creationId xmlns:p14="http://schemas.microsoft.com/office/powerpoint/2010/main" val="3096622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Veřejné kulturní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Hospodaření </a:t>
            </a:r>
            <a:r>
              <a:rPr lang="cs-CZ" sz="2400" dirty="0"/>
              <a:t>příspěvkových organizací v oblasti kultury opět upravuje zákon č. 218/2000 Sb., o rozpočtových pravidlech a zákon č. 250/2000 Sb., o rozpočtových pravidlech územních rozpočtů. Dále oblast hospodaření upravují předpisy o hospodaření s rozpočtovými prostředky státního rozpočtu ČR a o finančním hospodaření organizačních složek státu, krajů, municipalit a příspěvkových organizací.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2137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financování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Přímá podpora</a:t>
            </a:r>
          </a:p>
          <a:p>
            <a:r>
              <a:rPr lang="cs-CZ" sz="2400" dirty="0"/>
              <a:t>Nepřímá podpora</a:t>
            </a:r>
          </a:p>
          <a:p>
            <a:endParaRPr lang="cs-CZ" sz="2400" dirty="0"/>
          </a:p>
          <a:p>
            <a:r>
              <a:rPr lang="cs-CZ" sz="2400" dirty="0"/>
              <a:t>Plán implementace Státní kulturní politiky na léta 2015-2020</a:t>
            </a:r>
          </a:p>
          <a:p>
            <a:endParaRPr lang="cs-CZ" sz="2400" dirty="0"/>
          </a:p>
          <a:p>
            <a:r>
              <a:rPr lang="cs-CZ" sz="2400" dirty="0" err="1"/>
              <a:t>eCulture</a:t>
            </a:r>
            <a:r>
              <a:rPr lang="cs-CZ" sz="2400" dirty="0"/>
              <a:t> (projekty měst)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417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financování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Přímá podpora:</a:t>
            </a:r>
          </a:p>
          <a:p>
            <a:pPr lvl="1"/>
            <a:r>
              <a:rPr lang="cs-CZ" sz="2000" dirty="0"/>
              <a:t>Od ziskových subjektů</a:t>
            </a:r>
          </a:p>
          <a:p>
            <a:pPr lvl="1"/>
            <a:r>
              <a:rPr lang="cs-CZ" sz="2000" dirty="0"/>
              <a:t>Dotace z veřejných rozpočtů (Norské fondy, MK)</a:t>
            </a:r>
          </a:p>
          <a:p>
            <a:pPr lvl="1"/>
            <a:r>
              <a:rPr lang="cs-CZ" sz="2000" dirty="0"/>
              <a:t>Ze zdrojů nezávislých na rozpočtovém procesu – daně a poplatky (televizní a rozhlasový příjem), příjmy z vlastní činnosti, nadace, nadační fondy a jiné fondy, dary a sponzorství, loterie a sázky, veřejné sbírky.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2174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financování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Nepřímá podpora:</a:t>
            </a:r>
          </a:p>
          <a:p>
            <a:pPr lvl="1"/>
            <a:r>
              <a:rPr lang="cs-CZ" sz="2000" dirty="0"/>
              <a:t>Daňové úlevy pro umělce a umělecké instituce.</a:t>
            </a:r>
          </a:p>
          <a:p>
            <a:pPr lvl="1"/>
            <a:r>
              <a:rPr lang="cs-CZ" sz="2000" dirty="0"/>
              <a:t>Daňové úlevy a zproštění daní u charitativních dárců a příjemců darů.</a:t>
            </a:r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01464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financování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Podíl jednotlivých zdrojů na financování </a:t>
            </a:r>
            <a:r>
              <a:rPr lang="cs-CZ" sz="2000" dirty="0" smtClean="0"/>
              <a:t>kultury:</a:t>
            </a:r>
          </a:p>
          <a:p>
            <a:pPr lvl="1"/>
            <a:r>
              <a:rPr lang="cs-CZ" sz="1600" dirty="0" smtClean="0"/>
              <a:t>Veřejné </a:t>
            </a:r>
            <a:r>
              <a:rPr lang="cs-CZ" sz="1600" dirty="0"/>
              <a:t>rozpočty: 14 %</a:t>
            </a:r>
          </a:p>
          <a:p>
            <a:pPr lvl="1"/>
            <a:r>
              <a:rPr lang="cs-CZ" sz="1600" dirty="0"/>
              <a:t>Domácnosti: 21 %</a:t>
            </a:r>
          </a:p>
          <a:p>
            <a:pPr lvl="1"/>
            <a:r>
              <a:rPr lang="cs-CZ" sz="1600" dirty="0"/>
              <a:t>Podniky: 61 %</a:t>
            </a:r>
          </a:p>
          <a:p>
            <a:pPr lvl="1"/>
            <a:r>
              <a:rPr lang="cs-CZ" sz="1600" dirty="0"/>
              <a:t>Neziskové instituce: 3 %</a:t>
            </a:r>
          </a:p>
          <a:p>
            <a:pPr lvl="1"/>
            <a:r>
              <a:rPr lang="cs-CZ" sz="1600" dirty="0"/>
              <a:t>Ostatní svět: 1 %</a:t>
            </a:r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81169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 – hrozby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Nedostatek finančních prostředků v budoucnu</a:t>
            </a:r>
          </a:p>
          <a:p>
            <a:r>
              <a:rPr lang="cs-CZ" sz="2400" dirty="0"/>
              <a:t>Nutnost předfinancovat některé projekty a složitá administrativa</a:t>
            </a:r>
          </a:p>
          <a:p>
            <a:r>
              <a:rPr lang="cs-CZ" sz="2400" dirty="0" smtClean="0"/>
              <a:t>Soudobá </a:t>
            </a:r>
            <a:r>
              <a:rPr lang="cs-CZ" sz="2400" dirty="0"/>
              <a:t>hodnotová orientace obyvatel, v níž kultura nemusí být prioritou</a:t>
            </a:r>
          </a:p>
          <a:p>
            <a:r>
              <a:rPr lang="cs-CZ" sz="2400" dirty="0" smtClean="0"/>
              <a:t>Podceňování </a:t>
            </a:r>
            <a:r>
              <a:rPr lang="cs-CZ" sz="2400" dirty="0"/>
              <a:t>kultury jako ekonomického faktoru</a:t>
            </a:r>
          </a:p>
          <a:p>
            <a:r>
              <a:rPr lang="cs-CZ" sz="2400" dirty="0"/>
              <a:t>Komercializace českého kulturního prostředí</a:t>
            </a:r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4530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Uvést základní strategické dokumenty v oblasti kultury</a:t>
            </a:r>
          </a:p>
          <a:p>
            <a:r>
              <a:rPr lang="cs-CZ" sz="2000" b="1" i="1" dirty="0" smtClean="0"/>
              <a:t>Představit příspěvkové organizace v oblasti kultury</a:t>
            </a:r>
          </a:p>
          <a:p>
            <a:r>
              <a:rPr lang="cs-CZ" sz="2000" b="1" i="1" dirty="0" smtClean="0"/>
              <a:t>Uvést členění oblasti kultury z hlediska České republiky</a:t>
            </a:r>
          </a:p>
          <a:p>
            <a:r>
              <a:rPr lang="cs-CZ" sz="2000" b="1" i="1" dirty="0" smtClean="0"/>
              <a:t>Představit přímou a </a:t>
            </a:r>
            <a:r>
              <a:rPr lang="cs-CZ" sz="2000" b="1" i="1" smtClean="0"/>
              <a:t>nepřímou podporu kultury</a:t>
            </a:r>
            <a:endParaRPr lang="cs-CZ" sz="2000" b="1" i="1" dirty="0" smtClean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8640" y="892406"/>
            <a:ext cx="8796083" cy="16081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dirty="0" smtClean="0"/>
              <a:t>Prezentace </a:t>
            </a:r>
            <a:r>
              <a:rPr lang="cs-CZ" sz="2000" dirty="0"/>
              <a:t>blíže přiblížila používanou terminologii v rámci </a:t>
            </a:r>
            <a:r>
              <a:rPr lang="cs-CZ" sz="2000" dirty="0" smtClean="0"/>
              <a:t>kultury, </a:t>
            </a:r>
            <a:r>
              <a:rPr lang="cs-CZ" sz="2000" dirty="0"/>
              <a:t>kde existují příspěvkové organizace jako právní forma. </a:t>
            </a:r>
            <a:r>
              <a:rPr lang="cs-CZ" sz="2000" dirty="0" smtClean="0"/>
              <a:t>Bylo představeno členění kultury v České republice, dále byly uvedeny strategické dokumenty v oblasti kultury, uvedeny typy příspěvkových organizací v oblasti kultury. Prezentace také uvádí rozdíly mezi přímou a nepřímou podporou v oblasti kultury.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Termín kultura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 latinského „</a:t>
            </a:r>
            <a:r>
              <a:rPr lang="cs-CZ" sz="2000" dirty="0" err="1"/>
              <a:t>colere</a:t>
            </a:r>
            <a:r>
              <a:rPr lang="cs-CZ" sz="2000" dirty="0"/>
              <a:t>“ – pěstovat, pečovat, obdělávat.</a:t>
            </a:r>
          </a:p>
          <a:p>
            <a:r>
              <a:rPr lang="cs-CZ" sz="2000" dirty="0"/>
              <a:t>původní význam je „</a:t>
            </a:r>
            <a:r>
              <a:rPr lang="cs-CZ" sz="2000" b="1" dirty="0"/>
              <a:t>pěstování a zdokonalování předmětu </a:t>
            </a:r>
            <a:r>
              <a:rPr lang="cs-CZ" sz="2000" dirty="0"/>
              <a:t>schopného zlepšení a zušlechtění, prováděné člověkem“.</a:t>
            </a:r>
          </a:p>
        </p:txBody>
      </p:sp>
    </p:spTree>
    <p:extLst>
      <p:ext uri="{BB962C8B-B14F-4D97-AF65-F5344CB8AC3E}">
        <p14:creationId xmlns:p14="http://schemas.microsoft.com/office/powerpoint/2010/main" val="28184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Termín kultura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širší </a:t>
            </a:r>
            <a:r>
              <a:rPr lang="cs-CZ" sz="2000" dirty="0" smtClean="0"/>
              <a:t>pojetí - </a:t>
            </a:r>
            <a:r>
              <a:rPr lang="cs-CZ" sz="2000" dirty="0"/>
              <a:t>tvoří pouze rámec toho, co je pro celou lidskou existenci významné.</a:t>
            </a:r>
          </a:p>
          <a:p>
            <a:r>
              <a:rPr lang="cs-CZ" sz="2000" dirty="0" smtClean="0"/>
              <a:t>Užší pojetí </a:t>
            </a:r>
            <a:r>
              <a:rPr lang="cs-CZ" sz="2000" dirty="0"/>
              <a:t>- dána civilizačními okruhy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303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Termín kultura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/>
              <a:t>Madar</a:t>
            </a:r>
            <a:r>
              <a:rPr lang="cs-CZ" sz="2000" dirty="0"/>
              <a:t> (2002) definuje kulturu jako souhrn duchovních a materiálních hodnot, jakožto i zařízení, opatření a činností vztahujících se zejména na umění, kulturně osvětové činnosti, kulturní památky, atd.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79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Oblast kultury je možné členit: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dle </a:t>
            </a:r>
            <a:r>
              <a:rPr lang="cs-CZ" sz="2000" dirty="0"/>
              <a:t>charakteru vlastnictví: státní sféra, nestátní sféra (instituce soukromého, veřejného nebo municipálního charakteru).</a:t>
            </a:r>
          </a:p>
          <a:p>
            <a:pPr lvl="0"/>
            <a:r>
              <a:rPr lang="cs-CZ" sz="2000" dirty="0"/>
              <a:t>dle financování: privátní statky, čistě veřejné statky, poručnické statky.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364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Oblast kultury je možné členit: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683568" y="1556088"/>
            <a:ext cx="71970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dle oborů kultury (Hamerníková, 1995): oblast umění (dramatický obor – divadlo, film, televize, rozhlas; výtvarné umění; literární umění), ochrana kulturních hodnot (muzejnictví; památková péče), kulturně výchovná činnost, odborný management v odvětví.</a:t>
            </a:r>
          </a:p>
        </p:txBody>
      </p:sp>
    </p:spTree>
    <p:extLst>
      <p:ext uri="{BB962C8B-B14F-4D97-AF65-F5344CB8AC3E}">
        <p14:creationId xmlns:p14="http://schemas.microsoft.com/office/powerpoint/2010/main" val="107217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Kulturní a kreativní odvětví (KKO) = akcelerátor ekonomiky</a:t>
            </a:r>
          </a:p>
          <a:p>
            <a:r>
              <a:rPr lang="cs-CZ" sz="2000" dirty="0"/>
              <a:t>Kultura nová socioekonomická veličina</a:t>
            </a:r>
          </a:p>
          <a:p>
            <a:r>
              <a:rPr lang="cs-CZ" sz="2000" dirty="0"/>
              <a:t>Kreativní ekonomika – design a umění, reklama, komunikace a software.</a:t>
            </a:r>
          </a:p>
          <a:p>
            <a:r>
              <a:rPr lang="cs-CZ" sz="2000" dirty="0"/>
              <a:t>Kreativita – nemateriální strategická surovina nadcházejícího tisíciletí</a:t>
            </a:r>
          </a:p>
          <a:p>
            <a:endParaRPr lang="cs-CZ" sz="2000" dirty="0"/>
          </a:p>
          <a:p>
            <a:r>
              <a:rPr lang="cs-CZ" sz="2000" dirty="0"/>
              <a:t>Přispívá ke konkurenceschopnosti NH</a:t>
            </a:r>
          </a:p>
        </p:txBody>
      </p:sp>
    </p:spTree>
    <p:extLst>
      <p:ext uri="{BB962C8B-B14F-4D97-AF65-F5344CB8AC3E}">
        <p14:creationId xmlns:p14="http://schemas.microsoft.com/office/powerpoint/2010/main" val="29503112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917</Words>
  <Application>Microsoft Office PowerPoint</Application>
  <PresentationFormat>Předvádění na obrazovce (16:9)</PresentationFormat>
  <Paragraphs>144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Termín kultura</vt:lpstr>
      <vt:lpstr>Termín kultura</vt:lpstr>
      <vt:lpstr>Termín kultura</vt:lpstr>
      <vt:lpstr>Oblast kultury je možné členit:</vt:lpstr>
      <vt:lpstr>Oblast kultury je možné členit:</vt:lpstr>
      <vt:lpstr>Kultura</vt:lpstr>
      <vt:lpstr>Kultura – České pojetí</vt:lpstr>
      <vt:lpstr>Kultura – přehled kódů CZ-NACE</vt:lpstr>
      <vt:lpstr>Kultura – přehled kódů CZ-NACE</vt:lpstr>
      <vt:lpstr>Kultura - funkce</vt:lpstr>
      <vt:lpstr>Kultura - ekonomická funkce</vt:lpstr>
      <vt:lpstr>Kultura – ekonomický fenomén</vt:lpstr>
      <vt:lpstr>Kultura – péče o kulturu</vt:lpstr>
      <vt:lpstr>Kultura – ČR</vt:lpstr>
      <vt:lpstr>Kultura – kulturní odvětví</vt:lpstr>
      <vt:lpstr>Kultura – Ministerstvo kultury</vt:lpstr>
      <vt:lpstr>Kultura – kraje a obce</vt:lpstr>
      <vt:lpstr>Kultura – kraje</vt:lpstr>
      <vt:lpstr>Kultura – zřizovatel</vt:lpstr>
      <vt:lpstr>Veřejné kulturní služby</vt:lpstr>
      <vt:lpstr>Veřejné kulturní služby</vt:lpstr>
      <vt:lpstr>Kultura – financování</vt:lpstr>
      <vt:lpstr>Kultura – financování</vt:lpstr>
      <vt:lpstr>Kultura – financování</vt:lpstr>
      <vt:lpstr>Kultura – financování</vt:lpstr>
      <vt:lpstr>Kultura – hrozby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303</cp:revision>
  <cp:lastPrinted>2018-03-27T09:30:31Z</cp:lastPrinted>
  <dcterms:created xsi:type="dcterms:W3CDTF">2016-07-06T15:42:34Z</dcterms:created>
  <dcterms:modified xsi:type="dcterms:W3CDTF">2019-06-14T07:10:28Z</dcterms:modified>
</cp:coreProperties>
</file>