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40"/>
  </p:notesMasterIdLst>
  <p:sldIdLst>
    <p:sldId id="259" r:id="rId2"/>
    <p:sldId id="341" r:id="rId3"/>
    <p:sldId id="283" r:id="rId4"/>
    <p:sldId id="288" r:id="rId5"/>
    <p:sldId id="293" r:id="rId6"/>
    <p:sldId id="289" r:id="rId7"/>
    <p:sldId id="295" r:id="rId8"/>
    <p:sldId id="302" r:id="rId9"/>
    <p:sldId id="303" r:id="rId10"/>
    <p:sldId id="309" r:id="rId11"/>
    <p:sldId id="304" r:id="rId12"/>
    <p:sldId id="298" r:id="rId13"/>
    <p:sldId id="342" r:id="rId14"/>
    <p:sldId id="300" r:id="rId15"/>
    <p:sldId id="297" r:id="rId16"/>
    <p:sldId id="311" r:id="rId17"/>
    <p:sldId id="299" r:id="rId18"/>
    <p:sldId id="308" r:id="rId19"/>
    <p:sldId id="306" r:id="rId20"/>
    <p:sldId id="307" r:id="rId21"/>
    <p:sldId id="343" r:id="rId22"/>
    <p:sldId id="330" r:id="rId23"/>
    <p:sldId id="315" r:id="rId24"/>
    <p:sldId id="334" r:id="rId25"/>
    <p:sldId id="336" r:id="rId26"/>
    <p:sldId id="339" r:id="rId27"/>
    <p:sldId id="316" r:id="rId28"/>
    <p:sldId id="320" r:id="rId29"/>
    <p:sldId id="322" r:id="rId30"/>
    <p:sldId id="325" r:id="rId31"/>
    <p:sldId id="317" r:id="rId32"/>
    <p:sldId id="324" r:id="rId33"/>
    <p:sldId id="318" r:id="rId34"/>
    <p:sldId id="319" r:id="rId35"/>
    <p:sldId id="331" r:id="rId36"/>
    <p:sldId id="332" r:id="rId37"/>
    <p:sldId id="333" r:id="rId38"/>
    <p:sldId id="340" r:id="rId39"/>
  </p:sldIdLst>
  <p:sldSz cx="9144000" cy="5143500" type="screen16x9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71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3335" y="601724"/>
            <a:ext cx="6477805" cy="1906073"/>
          </a:xfrm>
        </p:spPr>
        <p:txBody>
          <a:bodyPr bIns="0" anchor="b">
            <a:normAutofit/>
          </a:bodyPr>
          <a:lstStyle>
            <a:lvl1pPr algn="l">
              <a:defRPr sz="495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3335" y="2648403"/>
            <a:ext cx="6477804" cy="733216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35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35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A928-83BD-4B3B-AB3B-789638C2D817}" type="datetime1">
              <a:rPr lang="cs-CZ" smtClean="0"/>
              <a:t>02.10.2023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12376" y="246981"/>
            <a:ext cx="3730436" cy="23190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8249" y="599230"/>
            <a:ext cx="608264" cy="377684"/>
          </a:xfrm>
        </p:spPr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1813335" y="2646407"/>
            <a:ext cx="647780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5537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0865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79333" y="599230"/>
            <a:ext cx="1211807" cy="3494917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83504" y="599230"/>
            <a:ext cx="5871623" cy="34949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7079333" y="599230"/>
            <a:ext cx="0" cy="3494917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0866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40447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8318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0679" y="1317097"/>
            <a:ext cx="6482366" cy="1415963"/>
          </a:xfrm>
        </p:spPr>
        <p:txBody>
          <a:bodyPr anchor="b">
            <a:normAutofit/>
          </a:bodyPr>
          <a:lstStyle>
            <a:lvl1pPr algn="l">
              <a:defRPr sz="27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0679" y="2854647"/>
            <a:ext cx="6472835" cy="759697"/>
          </a:xfrm>
        </p:spPr>
        <p:txBody>
          <a:bodyPr tIns="91440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090679" y="2853739"/>
            <a:ext cx="647283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4986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6913" y="603667"/>
            <a:ext cx="7204226" cy="79447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85498" y="1508159"/>
            <a:ext cx="3483864" cy="258644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0328" y="1513007"/>
            <a:ext cx="3483864" cy="258114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6620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5394" y="603123"/>
            <a:ext cx="7205746" cy="79223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5393" y="1514662"/>
            <a:ext cx="3483864" cy="60145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65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5393" y="2118202"/>
            <a:ext cx="3483864" cy="198334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9272" y="1517253"/>
            <a:ext cx="3483864" cy="601678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65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9272" y="2116119"/>
            <a:ext cx="3483864" cy="197802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7718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9505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906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504" y="599230"/>
            <a:ext cx="2454824" cy="1685338"/>
          </a:xfrm>
        </p:spPr>
        <p:txBody>
          <a:bodyPr anchor="b">
            <a:normAutofit/>
          </a:bodyPr>
          <a:lstStyle>
            <a:lvl1pPr algn="l">
              <a:defRPr sz="1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2785" y="599230"/>
            <a:ext cx="4509353" cy="3494120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3504" y="2404119"/>
            <a:ext cx="2456260" cy="1686136"/>
          </a:xfrm>
        </p:spPr>
        <p:txBody>
          <a:bodyPr/>
          <a:lstStyle>
            <a:lvl1pPr marL="0" indent="0" algn="l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086210" y="2404118"/>
            <a:ext cx="245211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6802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5608041" y="361628"/>
            <a:ext cx="3055900" cy="3861826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405" y="847135"/>
            <a:ext cx="4149246" cy="1372938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3292" y="841907"/>
            <a:ext cx="2093378" cy="2899745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7747" y="2359494"/>
            <a:ext cx="4143303" cy="1502807"/>
          </a:xfrm>
        </p:spPr>
        <p:txBody>
          <a:bodyPr>
            <a:normAutofit/>
          </a:bodyPr>
          <a:lstStyle>
            <a:lvl1pPr marL="0" indent="0" algn="l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85537" y="4102393"/>
            <a:ext cx="4145513" cy="240092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85537" y="238981"/>
            <a:ext cx="4155753" cy="24069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085537" y="2357704"/>
            <a:ext cx="414551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2315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514607"/>
            <a:ext cx="9144000" cy="3079456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4594860"/>
            <a:ext cx="9144000" cy="5572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88685" y="603390"/>
            <a:ext cx="7202456" cy="7869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8685" y="1511799"/>
            <a:ext cx="7202456" cy="2587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65604" y="247778"/>
            <a:ext cx="2625536" cy="231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684" y="246981"/>
            <a:ext cx="4454127" cy="231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0046" y="599230"/>
            <a:ext cx="608264" cy="37768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1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4596310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5985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51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5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5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05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pl-PL" sz="3000" b="1" dirty="0">
                <a:solidFill>
                  <a:schemeClr val="bg1"/>
                </a:solidFill>
              </a:rPr>
              <a:t>Národní hospodářství a neziskové organizace – kde najdeme příspěvkové organizace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088674" y="1475003"/>
            <a:ext cx="401171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>
                <a:cs typeface="Arial" panose="020B0604020202020204" pitchFamily="34" charset="0"/>
              </a:rPr>
              <a:t>Charakteristika a členění národního hospodářství</a:t>
            </a:r>
          </a:p>
          <a:p>
            <a:r>
              <a:rPr lang="cs-CZ" sz="1800" b="1" dirty="0">
                <a:cs typeface="Arial" panose="020B0604020202020204" pitchFamily="34" charset="0"/>
              </a:rPr>
              <a:t>Charakteristika a členění neziskových organizací</a:t>
            </a:r>
          </a:p>
          <a:p>
            <a:r>
              <a:rPr lang="cs-CZ" sz="1800" b="1" dirty="0">
                <a:cs typeface="Arial" panose="020B0604020202020204" pitchFamily="34" charset="0"/>
              </a:rPr>
              <a:t>Co je příspěvková organizace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/>
              <a:t>Národní hospodářství – veřejný sektor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131590"/>
            <a:ext cx="7269060" cy="3600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/>
              <a:t>Veřejné služby</a:t>
            </a:r>
          </a:p>
          <a:p>
            <a:r>
              <a:rPr lang="cs-CZ" sz="2000" dirty="0"/>
              <a:t>Cílem veřejných služeb je uspokojovat potřeby obyvatelstva v těch oblastech, kde je vyžadován veřejný zájem. Veřejný zájem je takový zájem, který uspokojuje potřeby společnosti jako celku.</a:t>
            </a:r>
          </a:p>
          <a:p>
            <a:endParaRPr lang="cs-CZ" sz="2000" dirty="0"/>
          </a:p>
          <a:p>
            <a:r>
              <a:rPr lang="cs-CZ" sz="2000" dirty="0"/>
              <a:t>Veřejné služby se dělí na čisté a smíšené statky – uveďte příklad. </a:t>
            </a:r>
          </a:p>
        </p:txBody>
      </p:sp>
    </p:spTree>
    <p:extLst>
      <p:ext uri="{BB962C8B-B14F-4D97-AF65-F5344CB8AC3E}">
        <p14:creationId xmlns:p14="http://schemas.microsoft.com/office/powerpoint/2010/main" val="4066413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/>
              <a:t>Národní hospodářství – veřejný sektor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131590"/>
            <a:ext cx="7269060" cy="3600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/>
              <a:t>Veřejný sektor a veřejné služby (6 bloků):</a:t>
            </a:r>
          </a:p>
          <a:p>
            <a:pPr lvl="1"/>
            <a:r>
              <a:rPr lang="cs-CZ" sz="1600" dirty="0"/>
              <a:t>Odvětví společenských potřeb</a:t>
            </a:r>
          </a:p>
          <a:p>
            <a:pPr lvl="1"/>
            <a:r>
              <a:rPr lang="cs-CZ" sz="1600" dirty="0"/>
              <a:t>Odvětví rozvoje člověka</a:t>
            </a:r>
          </a:p>
          <a:p>
            <a:pPr lvl="1"/>
            <a:r>
              <a:rPr lang="cs-CZ" sz="1600" dirty="0"/>
              <a:t>Odvětví poznání a informací</a:t>
            </a:r>
          </a:p>
          <a:p>
            <a:pPr lvl="1"/>
            <a:r>
              <a:rPr lang="cs-CZ" sz="1600" dirty="0"/>
              <a:t>Odvětví technické infrastruktury</a:t>
            </a:r>
          </a:p>
          <a:p>
            <a:pPr lvl="1"/>
            <a:r>
              <a:rPr lang="cs-CZ" sz="1600" dirty="0"/>
              <a:t>Odvětví privátních statků podporovaných z veřejných rozpočtů</a:t>
            </a:r>
          </a:p>
          <a:p>
            <a:pPr lvl="1"/>
            <a:r>
              <a:rPr lang="cs-CZ" sz="1600" dirty="0"/>
              <a:t>Existenční jistoty</a:t>
            </a:r>
          </a:p>
          <a:p>
            <a:pPr marL="400050" lvl="1" indent="0">
              <a:buNone/>
            </a:pPr>
            <a:r>
              <a:rPr lang="cs-CZ" dirty="0"/>
              <a:t> </a:t>
            </a:r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207030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84776" cy="507703"/>
          </a:xfrm>
        </p:spPr>
        <p:txBody>
          <a:bodyPr/>
          <a:lstStyle/>
          <a:p>
            <a:r>
              <a:rPr lang="cs-CZ" dirty="0"/>
              <a:t>Státy podle převažující činnosti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131590"/>
            <a:ext cx="7269060" cy="34563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1800" dirty="0"/>
              <a:t>sociální služby (Francie, Německo, Rakousko, Španělsko);</a:t>
            </a:r>
          </a:p>
          <a:p>
            <a:r>
              <a:rPr lang="cs-CZ" altLang="cs-CZ" sz="1800" dirty="0"/>
              <a:t>vzdělávání (Belgie, Irsko, Velká Británie);</a:t>
            </a:r>
          </a:p>
          <a:p>
            <a:r>
              <a:rPr lang="cs-CZ" altLang="cs-CZ" sz="1800" dirty="0"/>
              <a:t>sport, kultura a volný čas (Česká republika, Maďarsko, Rumunsko, Slovensko);</a:t>
            </a:r>
          </a:p>
          <a:p>
            <a:r>
              <a:rPr lang="cs-CZ" altLang="cs-CZ" sz="1800" dirty="0"/>
              <a:t>zdravotnictví (Japonsko, Nizozemí, Spojené státy americké);</a:t>
            </a:r>
          </a:p>
          <a:p>
            <a:r>
              <a:rPr lang="cs-CZ" altLang="cs-CZ" sz="1800" dirty="0"/>
              <a:t>„vyvážený model“ (Austrálie, Finsko).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9511631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8BBEF837-F5B9-49A1-8E7A-C33ED0131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II. </a:t>
            </a:r>
            <a:r>
              <a:rPr lang="cs-CZ" sz="2800" b="1" dirty="0">
                <a:cs typeface="Arial" panose="020B0604020202020204" pitchFamily="34" charset="0"/>
              </a:rPr>
              <a:t>Charakteristika a členění neziskových organizací</a:t>
            </a:r>
            <a:br>
              <a:rPr lang="cs-CZ" sz="2800" b="1" dirty="0"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1A469A8-2F63-43F5-99AE-1468B1707F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471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8064896" cy="507703"/>
          </a:xfrm>
        </p:spPr>
        <p:txBody>
          <a:bodyPr/>
          <a:lstStyle/>
          <a:p>
            <a:r>
              <a:rPr lang="cs-CZ" dirty="0"/>
              <a:t>Nezisková organizace - všeobecně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83568" y="1131590"/>
            <a:ext cx="7269060" cy="34563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Nezisková organizace musí naplňovat podmínky veřejné prospěšnosti, co se týká jejího poslání.</a:t>
            </a:r>
          </a:p>
          <a:p>
            <a:r>
              <a:rPr lang="cs-CZ" sz="1800" dirty="0"/>
              <a:t>Podle občanského zákoníku v § 146 </a:t>
            </a:r>
            <a:r>
              <a:rPr lang="cs-CZ" sz="1800" i="1" dirty="0"/>
              <a:t>„veřejně prospěšná je právnická osoba, jejímž posláním je přispívat v souladu se zakladatelským právním jednáním vlastní činnosti k dosahování obecného blaha, pokud na rozhodování právnické osoby mají podstatný vliv jen bezúhonné fyzické osoby, pokud nabyla majetek z poctivých zdrojů a pokud hospodárně využívá své jmění k veřejně prospěšnému účelu.“</a:t>
            </a:r>
            <a:endParaRPr lang="cs-CZ" sz="1800" dirty="0"/>
          </a:p>
          <a:p>
            <a:endParaRPr lang="cs-CZ" sz="2000" dirty="0"/>
          </a:p>
          <a:p>
            <a:pPr marL="457200" lvl="1" indent="0">
              <a:buNone/>
            </a:pPr>
            <a:r>
              <a:rPr lang="cs-CZ" dirty="0"/>
              <a:t> </a:t>
            </a:r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8103974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84776" cy="507703"/>
          </a:xfrm>
        </p:spPr>
        <p:txBody>
          <a:bodyPr/>
          <a:lstStyle/>
          <a:p>
            <a:r>
              <a:rPr lang="cs-CZ" dirty="0"/>
              <a:t>Typologie neziskových organizací v ČR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131590"/>
            <a:ext cx="7269060" cy="34563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Tx/>
              <a:buAutoNum type="arabicPeriod"/>
              <a:defRPr/>
            </a:pPr>
            <a:r>
              <a:rPr lang="cs-CZ" sz="1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právní normy</a:t>
            </a:r>
          </a:p>
          <a:p>
            <a:pPr marL="609600" indent="-609600">
              <a:buFontTx/>
              <a:buAutoNum type="arabicPeriod"/>
              <a:defRPr/>
            </a:pPr>
            <a:r>
              <a:rPr lang="cs-CZ" sz="1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charakteru poslání (veřejně a vzájemně prospěšné)</a:t>
            </a:r>
          </a:p>
          <a:p>
            <a:pPr marL="609600" indent="-609600">
              <a:buFontTx/>
              <a:buAutoNum type="arabicPeriod"/>
              <a:defRPr/>
            </a:pPr>
            <a:r>
              <a:rPr lang="cs-CZ" sz="1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předmětu činnosti (CZ-NACE)</a:t>
            </a:r>
          </a:p>
          <a:p>
            <a:pPr marL="609600" indent="-609600">
              <a:buFontTx/>
              <a:buAutoNum type="arabicPeriod"/>
              <a:defRPr/>
            </a:pPr>
            <a:r>
              <a:rPr lang="cs-CZ" sz="1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podle zdrojů příjmů a způsobů kontroly</a:t>
            </a:r>
          </a:p>
          <a:p>
            <a:pPr marL="609600" indent="-609600">
              <a:buFontTx/>
              <a:buAutoNum type="arabicPeriod"/>
              <a:defRPr/>
            </a:pPr>
            <a:r>
              <a:rPr lang="cs-CZ" sz="1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podle funkce ve společnosti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8138347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Nezisková organizace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83568" y="1131590"/>
            <a:ext cx="7269060" cy="34563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Státní neziskové organizace</a:t>
            </a:r>
          </a:p>
          <a:p>
            <a:pPr lvl="1"/>
            <a:r>
              <a:rPr lang="cs-CZ" sz="1600" dirty="0"/>
              <a:t>Mezi státní organizace je možné zařadit organizační složky státu a územně samosprávné celky, příspěvkové organizace, státní fondy, obce, dobrovolné svazky obcí a další.</a:t>
            </a:r>
          </a:p>
          <a:p>
            <a:pPr lvl="1"/>
            <a:endParaRPr lang="cs-CZ" sz="1600" dirty="0"/>
          </a:p>
          <a:p>
            <a:pPr marL="400050"/>
            <a:r>
              <a:rPr lang="cs-CZ" sz="2000" dirty="0"/>
              <a:t>Nestátní neziskové organizace</a:t>
            </a:r>
          </a:p>
          <a:p>
            <a:pPr lvl="1"/>
            <a:r>
              <a:rPr lang="cs-CZ" sz="1600" dirty="0"/>
              <a:t>nestátní vzájemně prospěšné organizace: spolky (dříve občanská sdružení spolu s odporovými organizacemi), zájmová sdružení právnických osob a profesní komory.</a:t>
            </a:r>
          </a:p>
          <a:p>
            <a:pPr lvl="1"/>
            <a:r>
              <a:rPr lang="cs-CZ" sz="1600" dirty="0"/>
              <a:t>nestátní veřejně prospěšné organizace: ústavy, obecně prospěšné společnosti, nadace, nadační fondy, politické strany, politická hnutí, církve, náboženské společnosti, spolky.</a:t>
            </a:r>
          </a:p>
          <a:p>
            <a:pPr marL="400050"/>
            <a:endParaRPr lang="cs-CZ" sz="2000" dirty="0"/>
          </a:p>
          <a:p>
            <a:endParaRPr lang="cs-CZ" sz="2000" dirty="0"/>
          </a:p>
          <a:p>
            <a:pPr marL="457200" lvl="1" indent="0">
              <a:buNone/>
            </a:pPr>
            <a:r>
              <a:rPr lang="cs-CZ" dirty="0"/>
              <a:t> </a:t>
            </a:r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9255268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84776" cy="507703"/>
          </a:xfrm>
        </p:spPr>
        <p:txBody>
          <a:bodyPr/>
          <a:lstStyle/>
          <a:p>
            <a:r>
              <a:rPr lang="cs-CZ" dirty="0"/>
              <a:t>Organizace v neziskovém sektoru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131590"/>
            <a:ext cx="7269060" cy="34563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5 skupin s typologickými znaky (</a:t>
            </a:r>
            <a:r>
              <a:rPr lang="cs-CZ" sz="2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Rektořík</a:t>
            </a:r>
            <a:r>
              <a:rPr lang="cs-CZ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2010):</a:t>
            </a:r>
          </a:p>
          <a:p>
            <a:pPr lvl="1">
              <a:defRPr/>
            </a:pPr>
            <a:r>
              <a:rPr lang="cs-CZ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Neziskové soukromoprávní organizace vzájemně prospěšné</a:t>
            </a:r>
          </a:p>
          <a:p>
            <a:pPr lvl="1">
              <a:defRPr/>
            </a:pPr>
            <a:r>
              <a:rPr lang="cs-CZ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Neziskové soukromoprávní organizace veřejně prospěšné</a:t>
            </a:r>
          </a:p>
          <a:p>
            <a:pPr lvl="1">
              <a:defRPr/>
            </a:pPr>
            <a:r>
              <a:rPr lang="cs-CZ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Neziskové veřejnoprávní organizace typu organizačních složek a příspěvkových organizací státu a samosprávných územních celků</a:t>
            </a:r>
          </a:p>
          <a:p>
            <a:pPr lvl="1">
              <a:defRPr/>
            </a:pPr>
            <a:r>
              <a:rPr lang="cs-CZ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Neziskové ostatní veřejnoprávní organizace</a:t>
            </a:r>
          </a:p>
          <a:p>
            <a:pPr lvl="1">
              <a:defRPr/>
            </a:pPr>
            <a:r>
              <a:rPr lang="cs-CZ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Neziskové soukromoprávní organizace typu obchodních společností a jim podobných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2721272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Nezisková organizace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83568" y="1131590"/>
            <a:ext cx="7269060" cy="34563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Základní vlastnosti nestátních neziskových organizací (NNO):</a:t>
            </a:r>
          </a:p>
          <a:p>
            <a:pPr>
              <a:defRPr/>
            </a:pPr>
            <a:r>
              <a:rPr lang="cs-CZ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institucionalizované (</a:t>
            </a:r>
            <a:r>
              <a:rPr lang="cs-CZ" sz="2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organized</a:t>
            </a:r>
            <a:r>
              <a:rPr lang="cs-CZ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  <a:p>
            <a:pPr>
              <a:defRPr/>
            </a:pPr>
            <a:r>
              <a:rPr lang="cs-CZ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soukromé (</a:t>
            </a:r>
            <a:r>
              <a:rPr lang="cs-CZ" sz="2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private</a:t>
            </a:r>
            <a:r>
              <a:rPr lang="cs-CZ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  <a:p>
            <a:pPr>
              <a:defRPr/>
            </a:pPr>
            <a:r>
              <a:rPr lang="cs-CZ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neziskové (non-profit)</a:t>
            </a:r>
          </a:p>
          <a:p>
            <a:pPr>
              <a:defRPr/>
            </a:pPr>
            <a:r>
              <a:rPr lang="cs-CZ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samosprávné (</a:t>
            </a:r>
            <a:r>
              <a:rPr lang="cs-CZ" sz="2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self</a:t>
            </a:r>
            <a:r>
              <a:rPr lang="cs-CZ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2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governing</a:t>
            </a:r>
            <a:r>
              <a:rPr lang="cs-CZ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  <a:p>
            <a:pPr>
              <a:defRPr/>
            </a:pPr>
            <a:r>
              <a:rPr lang="cs-CZ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dobrovolné (</a:t>
            </a:r>
            <a:r>
              <a:rPr lang="cs-CZ" sz="2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voluntary</a:t>
            </a:r>
            <a:r>
              <a:rPr lang="cs-CZ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  <a:p>
            <a:endParaRPr lang="cs-CZ" sz="2000" dirty="0"/>
          </a:p>
          <a:p>
            <a:pPr marL="457200" lvl="1" indent="0">
              <a:buNone/>
            </a:pPr>
            <a:r>
              <a:rPr lang="cs-CZ" dirty="0"/>
              <a:t> </a:t>
            </a:r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086066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84776" cy="507703"/>
          </a:xfrm>
        </p:spPr>
        <p:txBody>
          <a:bodyPr/>
          <a:lstStyle/>
          <a:p>
            <a:r>
              <a:rPr lang="cs-CZ" dirty="0"/>
              <a:t>Organizace v neziskovém sektoru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131590"/>
            <a:ext cx="7269060" cy="34563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dirty="0"/>
              <a:t>4 typy způsobů společné existence státu a neziskových organizací:</a:t>
            </a:r>
          </a:p>
          <a:p>
            <a:pPr marL="0" indent="0">
              <a:buNone/>
            </a:pPr>
            <a:endParaRPr lang="cs-CZ" sz="2000" b="1" dirty="0"/>
          </a:p>
          <a:p>
            <a:r>
              <a:rPr lang="cs-CZ" sz="2000" b="1" dirty="0"/>
              <a:t>Liberální model </a:t>
            </a:r>
            <a:r>
              <a:rPr lang="cs-CZ" sz="2000" dirty="0"/>
              <a:t>– zamítavý postoj k rozsáhlejším státním výdajům a podpora soukromých aktivit v oblasti veřejných služeb (USA, VB).</a:t>
            </a:r>
          </a:p>
          <a:p>
            <a:endParaRPr lang="cs-CZ" sz="2000" dirty="0"/>
          </a:p>
          <a:p>
            <a:r>
              <a:rPr lang="cs-CZ" sz="2000" b="1" dirty="0"/>
              <a:t>Sociálně-demokratický model </a:t>
            </a:r>
            <a:r>
              <a:rPr lang="cs-CZ" sz="2000" dirty="0"/>
              <a:t>– vysoké výdaje státu a nevelký nestátní neziskový sektor. Stát – poskytovatel sociálních statků a služeb (Švédsko, Itálie).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611452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BD4DB28-E50C-4EF5-A272-84BB85D17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I. </a:t>
            </a:r>
            <a:r>
              <a:rPr lang="cs-CZ" sz="2800" b="1" dirty="0">
                <a:cs typeface="Arial" panose="020B0604020202020204" pitchFamily="34" charset="0"/>
              </a:rPr>
              <a:t>Charakteristika a členění  národního hospodářství</a:t>
            </a:r>
            <a:br>
              <a:rPr lang="cs-CZ" sz="2800" b="1" dirty="0"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890C2DE-EDB9-4E58-AB37-1A53DE2558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47380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84776" cy="507703"/>
          </a:xfrm>
        </p:spPr>
        <p:txBody>
          <a:bodyPr/>
          <a:lstStyle/>
          <a:p>
            <a:r>
              <a:rPr lang="cs-CZ" dirty="0"/>
              <a:t>Organizace v neziskovém sektoru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131590"/>
            <a:ext cx="7269060" cy="34563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dirty="0"/>
              <a:t>4 typy způsobů společné existence státu a neziskových organizací:</a:t>
            </a:r>
          </a:p>
          <a:p>
            <a:pPr marL="0" indent="0">
              <a:buNone/>
            </a:pPr>
            <a:endParaRPr lang="cs-CZ" sz="2000" b="1" dirty="0"/>
          </a:p>
          <a:p>
            <a:r>
              <a:rPr lang="cs-CZ" sz="2000" b="1" dirty="0"/>
              <a:t>Korporativistický model </a:t>
            </a:r>
            <a:r>
              <a:rPr lang="cs-CZ" sz="2000" dirty="0"/>
              <a:t>– vzájemná spolupráce státu a neziskového sektoru (Německo, Francie).</a:t>
            </a:r>
          </a:p>
          <a:p>
            <a:endParaRPr lang="cs-CZ" sz="2000" dirty="0"/>
          </a:p>
          <a:p>
            <a:r>
              <a:rPr lang="cs-CZ" sz="2000" b="1" dirty="0"/>
              <a:t>„</a:t>
            </a:r>
            <a:r>
              <a:rPr lang="cs-CZ" sz="2000" b="1" dirty="0" err="1"/>
              <a:t>Statist</a:t>
            </a:r>
            <a:r>
              <a:rPr lang="cs-CZ" sz="2000" b="1" dirty="0"/>
              <a:t>“ model </a:t>
            </a:r>
            <a:r>
              <a:rPr lang="cs-CZ" sz="2000" dirty="0"/>
              <a:t>– nízká úroveň sociálních výdajů i relativně malý neziskový sektor. Na financování veřejných statků se zčásti podílejí zaměstnavatelé (Japonsko).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787028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D1B2B14F-DC9E-45DB-9FC7-726B87970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>
                <a:cs typeface="Arial" panose="020B0604020202020204" pitchFamily="34" charset="0"/>
              </a:rPr>
              <a:t>Co je příspěvková organizace</a:t>
            </a:r>
            <a:br>
              <a:rPr lang="cs-CZ" sz="2800" b="1" dirty="0"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FD1D28B-2AF4-4574-B998-77810410E9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24659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/>
              <a:t>Příspěvkové organizace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915566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Právní forma příspěvková organizace je odrazem historického vývoje České republiky. Jde o specifickou formu organizace, kterou v takového podobě je možné najít pouze v České republice nebo Slovenské republice. Příspěvkové organizace jsou vhodnou právní formou pro činnosti veřejně prospěšné a pro činnosti negenerující dostatečnou výši zisku k pokrytí nákladů. </a:t>
            </a:r>
          </a:p>
        </p:txBody>
      </p:sp>
    </p:spTree>
    <p:extLst>
      <p:ext uri="{BB962C8B-B14F-4D97-AF65-F5344CB8AC3E}">
        <p14:creationId xmlns:p14="http://schemas.microsoft.com/office/powerpoint/2010/main" val="11541060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/>
              <a:t>Příspěvkové organizace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475003"/>
            <a:ext cx="7269060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Jednou z forem státních neziskových organizací</a:t>
            </a:r>
          </a:p>
          <a:p>
            <a:r>
              <a:rPr lang="cs-CZ" sz="2000" dirty="0"/>
              <a:t>Jsou subjektem veřejného práva</a:t>
            </a:r>
          </a:p>
          <a:p>
            <a:r>
              <a:rPr lang="cs-CZ" sz="2000" dirty="0"/>
              <a:t>Jsou právnické osoby, které zřizuje stát nebo územně samosprávný celek</a:t>
            </a:r>
          </a:p>
          <a:p>
            <a:r>
              <a:rPr lang="cs-CZ" sz="2000" dirty="0"/>
              <a:t>Zabývají se veřejně prospěšnými činnostmi v oblasti vzdělávání, zdravotnictví, obrany, bezpečnosti, sociálních služeb, kultury, sportu apod.</a:t>
            </a:r>
          </a:p>
          <a:p>
            <a:endParaRPr lang="cs-CZ" sz="20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480361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/>
              <a:t>Příspěvkové organizace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475003"/>
            <a:ext cx="7269060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Vznikly z toho důvodu, aby zamezovaly tzv. tržnímu selhání v oblasti stability a hodnot. Tyto organizace poskytují tzv. veřejné statky.</a:t>
            </a:r>
          </a:p>
          <a:p>
            <a:r>
              <a:rPr lang="cs-CZ" sz="2000" dirty="0"/>
              <a:t>Příspěvkové organizace spotřebovávají prostředky z veřejných rozpočtů, což znamená, že jsou financovány přímo nebo nepřímo zejména z daní nebo jiných povinných plateb do veřejných rozpočtů. 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2642679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/>
              <a:t>Příspěvkové organizace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475003"/>
            <a:ext cx="7269060" cy="296895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/>
              <a:t>Členění:</a:t>
            </a:r>
          </a:p>
          <a:p>
            <a:r>
              <a:rPr lang="cs-CZ" sz="2000" dirty="0"/>
              <a:t>Příspěvkové organizace zřizované organizační složkou státu</a:t>
            </a:r>
          </a:p>
          <a:p>
            <a:r>
              <a:rPr lang="cs-CZ" sz="2000" dirty="0"/>
              <a:t>Příspěvkové organizace zřizované územním samosprávným celkem</a:t>
            </a:r>
          </a:p>
          <a:p>
            <a:pPr marL="0" indent="0">
              <a:buNone/>
            </a:pPr>
            <a:r>
              <a:rPr lang="cs-CZ" sz="2000" dirty="0"/>
              <a:t>Společné rysy příspěvkových organizací jsou:</a:t>
            </a:r>
          </a:p>
          <a:p>
            <a:r>
              <a:rPr lang="cs-CZ" sz="2000" dirty="0"/>
              <a:t>vznik za účelem zajištění určitých služeb, právní subjektivita, vznik vydáním zřizovací listiny zřizovatelem, vytváření fondů, hospodaření se zřizovatelovým rozpočtem.</a:t>
            </a:r>
          </a:p>
          <a:p>
            <a:endParaRPr lang="cs-CZ" sz="20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5264955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/>
              <a:t>Příspěvkové organizace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475003"/>
            <a:ext cx="7269060" cy="296895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Příspěvkové organizace zřizované organizační složkou státu</a:t>
            </a:r>
          </a:p>
          <a:p>
            <a:pPr lvl="1"/>
            <a:r>
              <a:rPr lang="cs-CZ" sz="1600" dirty="0"/>
              <a:t>Slouží k zabezpečení základních funkcí státu.</a:t>
            </a:r>
          </a:p>
          <a:p>
            <a:pPr lvl="1"/>
            <a:r>
              <a:rPr lang="cs-CZ" sz="1600" dirty="0"/>
              <a:t>Poskytují určité služby společnosti jako celku např. v oblasti obrany, bezpečnosti, v oblasti zdravotní péče, vzdělávání.</a:t>
            </a:r>
          </a:p>
          <a:p>
            <a:r>
              <a:rPr lang="cs-CZ" sz="2000" dirty="0"/>
              <a:t>Příspěvkové organizace zřizované územním samosprávným celkem</a:t>
            </a:r>
          </a:p>
          <a:p>
            <a:pPr lvl="1"/>
            <a:r>
              <a:rPr lang="cs-CZ" sz="1600" dirty="0"/>
              <a:t>V roli zřizovatele vystupuje kraj nebo obec.</a:t>
            </a:r>
          </a:p>
          <a:p>
            <a:pPr lvl="1"/>
            <a:r>
              <a:rPr lang="cs-CZ" sz="1600" dirty="0"/>
              <a:t>Územní samosprávný celek zřizuje příspěvkové organizace pro takové činnosti, které spadají do jejich působnosti.</a:t>
            </a:r>
          </a:p>
          <a:p>
            <a:endParaRPr lang="cs-CZ" sz="20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14434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00800" cy="507703"/>
          </a:xfrm>
        </p:spPr>
        <p:txBody>
          <a:bodyPr/>
          <a:lstStyle/>
          <a:p>
            <a:r>
              <a:rPr lang="cs-CZ" dirty="0"/>
              <a:t>Příspěvkové organizace - založení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475003"/>
            <a:ext cx="7269060" cy="296895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Příspěvkové organizace zřizované územním samosprávným celkem</a:t>
            </a:r>
          </a:p>
          <a:p>
            <a:pPr lvl="1"/>
            <a:r>
              <a:rPr lang="cs-CZ" sz="2000" dirty="0"/>
              <a:t>Rozhodnutí o vzniku, sloučení, rozdělení nebo zániku vydává zřizovatel příspěvkové organizace. </a:t>
            </a:r>
          </a:p>
          <a:p>
            <a:pPr lvl="1"/>
            <a:r>
              <a:rPr lang="cs-CZ" sz="2000" dirty="0"/>
              <a:t>schvalování zřizovací listiny, její změny – jsou výhradně v pravomoci zastupitelstva obce, popřípadě kraje. Samotné rozhodnutí o zřízení organizace je na zastupitelstvu, i když rada obce může připravit zřízení organizace a vyhotovit text zakladatelské listiny. 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1978042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/>
              <a:t>Příspěvkové organizace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475003"/>
            <a:ext cx="7269060" cy="296895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Příspěvkové organizace, které jsou zřízeny územním samosprávným celkem, se zapisují do obchodního rejstříku nebo rejstříku škol, církví, veřejných výzkumných institucí.</a:t>
            </a:r>
          </a:p>
          <a:p>
            <a:r>
              <a:rPr lang="cs-CZ" sz="2000" dirty="0"/>
              <a:t>Návrh na zápis podává zřizovatel. </a:t>
            </a:r>
          </a:p>
          <a:p>
            <a:r>
              <a:rPr lang="cs-CZ" sz="2000" dirty="0"/>
              <a:t>Návrh do rejstříku se podává do 15 dnů ode dne vzniku příspěvkové organizace. Návrh na zápis podává zřizovatel. Za pozdní nebo nepodaný zápis do příslušného rejstříku nejsou v zákoně o rozpočtových pravidlech stanoveny žádné sankce.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098026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/>
              <a:t>Příspěvkové organizace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915566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Za příspěvkovou organizaci jedná ředitel, ten je jmenován a odvoláván zřizovatelem.</a:t>
            </a:r>
          </a:p>
          <a:p>
            <a:r>
              <a:rPr lang="cs-CZ" sz="2000" dirty="0"/>
              <a:t>Ekonomické a právní oddělení jsou důležitými útvary příspěvkových organizací.</a:t>
            </a:r>
          </a:p>
          <a:p>
            <a:r>
              <a:rPr lang="cs-CZ" sz="2000" dirty="0"/>
              <a:t>Může být vytvořené také oddělení vnitřního auditu. </a:t>
            </a:r>
          </a:p>
          <a:p>
            <a:r>
              <a:rPr lang="cs-CZ" sz="2000" dirty="0"/>
              <a:t>Kontrolním orgánem je oddělení vnějšího auditu zřizovatele.</a:t>
            </a:r>
          </a:p>
          <a:p>
            <a:r>
              <a:rPr lang="cs-CZ" sz="2000" dirty="0"/>
              <a:t>Příspěvková organizace hospodaří se schváleným rozpočtem zřizovatele.</a:t>
            </a:r>
          </a:p>
          <a:p>
            <a:r>
              <a:rPr lang="cs-CZ" sz="2000" dirty="0"/>
              <a:t>Zřizovatel rozhoduje o zisku, způsobu úhrady ztráty. </a:t>
            </a:r>
          </a:p>
          <a:p>
            <a:r>
              <a:rPr lang="cs-CZ" sz="2000" dirty="0"/>
              <a:t>Činnosti příspěvkových organizací není možné provozovat na principu samofinancování nebo ziskovosti. </a:t>
            </a:r>
          </a:p>
        </p:txBody>
      </p:sp>
    </p:spTree>
    <p:extLst>
      <p:ext uri="{BB962C8B-B14F-4D97-AF65-F5344CB8AC3E}">
        <p14:creationId xmlns:p14="http://schemas.microsoft.com/office/powerpoint/2010/main" val="3072858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/>
              <a:t>Národní hospodářství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475003"/>
            <a:ext cx="7269060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systém ekonomických subjektů na území daného státu a vztahy mezi nimi.</a:t>
            </a:r>
          </a:p>
          <a:p>
            <a:endParaRPr lang="cs-CZ" sz="2000" dirty="0"/>
          </a:p>
          <a:p>
            <a:pPr marL="0" indent="0">
              <a:buNone/>
            </a:pPr>
            <a:r>
              <a:rPr lang="cs-CZ" sz="2000" dirty="0"/>
              <a:t>Prostředí</a:t>
            </a:r>
          </a:p>
          <a:p>
            <a:r>
              <a:rPr lang="cs-CZ" sz="2000" dirty="0"/>
              <a:t>Vnější: ekonomiky sousedních a okolních států a vazby na významné finanční instituce.(MMF,ESVO)</a:t>
            </a:r>
          </a:p>
          <a:p>
            <a:r>
              <a:rPr lang="cs-CZ" sz="2000" dirty="0"/>
              <a:t>Vnitřní: členěno dle odvětví a sektorů.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5796035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/>
              <a:t>Příspěvkové organizace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475003"/>
            <a:ext cx="7269060" cy="296895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Když je příspěvková organizace založena, tak vydává další vnitřní předpisy: statut, který podléhá schválení zřizovatelem, organizační řád, odpisový řád, pravidla hospodaření, pravidla pro účetní doklady (Stejskal, </a:t>
            </a:r>
            <a:r>
              <a:rPr lang="cs-CZ" sz="2000" dirty="0" err="1"/>
              <a:t>Kuvíková</a:t>
            </a:r>
            <a:r>
              <a:rPr lang="cs-CZ" sz="2000" dirty="0"/>
              <a:t>, </a:t>
            </a:r>
            <a:r>
              <a:rPr lang="cs-CZ" sz="2000" dirty="0" err="1"/>
              <a:t>Maťátková</a:t>
            </a:r>
            <a:r>
              <a:rPr lang="cs-CZ" sz="2000" dirty="0"/>
              <a:t>, 2012).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1822124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/>
              <a:t>Příspěvkové organizace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475003"/>
            <a:ext cx="7269060" cy="296895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Organizační složky jsou samostatné účetní jednotky, které ale nemají právní subjektivitu a nejsou právnickou osobou. Jejich hospodaření je dáno zákonem č. 218/2000 Sb., o rozpočtových pravidlech a změně některých souvisejících zákonů, ve znění pozdějších předpisů. </a:t>
            </a:r>
          </a:p>
          <a:p>
            <a:r>
              <a:rPr lang="cs-CZ" sz="2000" dirty="0"/>
              <a:t>Příspěvkové organizace zřizované územním samosprávným celkem jsou upraveny především zákonem č. 250/2000 Sb., o rozpočtových pravidlech územních rozpočtů, ve znění pozdějších předpisů. </a:t>
            </a:r>
          </a:p>
        </p:txBody>
      </p:sp>
    </p:spTree>
    <p:extLst>
      <p:ext uri="{BB962C8B-B14F-4D97-AF65-F5344CB8AC3E}">
        <p14:creationId xmlns:p14="http://schemas.microsoft.com/office/powerpoint/2010/main" val="41003999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/>
              <a:t>Příspěvkové organizace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475003"/>
            <a:ext cx="7269060" cy="296895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Státní příspěvková organizace za vlastní činnost podle zákona č. 218/2000 Sb. považuje hlavní činnost a jinou činnost. </a:t>
            </a:r>
          </a:p>
          <a:p>
            <a:r>
              <a:rPr lang="cs-CZ" sz="2000" dirty="0"/>
              <a:t>Příspěvková organizace územních samosprávných celků za vlastní činnost považuje hlavní činnost a doplňkovou činnost podle zákona č. 250/2000 Sb.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719014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/>
              <a:t>Příspěvkové organizace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475003"/>
            <a:ext cx="7269060" cy="296895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Příspěvková organizace zřizovaná organizační složkou státu hospodaří s těmito fondy:</a:t>
            </a:r>
          </a:p>
          <a:p>
            <a:pPr lvl="1"/>
            <a:r>
              <a:rPr lang="cs-CZ" sz="1600" dirty="0"/>
              <a:t>Rezervní fond</a:t>
            </a:r>
          </a:p>
          <a:p>
            <a:pPr lvl="1"/>
            <a:r>
              <a:rPr lang="cs-CZ" sz="1600" dirty="0"/>
              <a:t>Fond reprodukce majetku</a:t>
            </a:r>
          </a:p>
          <a:p>
            <a:pPr lvl="1"/>
            <a:r>
              <a:rPr lang="cs-CZ" sz="1600" dirty="0"/>
              <a:t>Fond odměn</a:t>
            </a:r>
          </a:p>
          <a:p>
            <a:pPr lvl="1"/>
            <a:r>
              <a:rPr lang="cs-CZ" sz="1600" dirty="0"/>
              <a:t>Fond kulturních a sociálních potřeb</a:t>
            </a:r>
          </a:p>
        </p:txBody>
      </p:sp>
    </p:spTree>
    <p:extLst>
      <p:ext uri="{BB962C8B-B14F-4D97-AF65-F5344CB8AC3E}">
        <p14:creationId xmlns:p14="http://schemas.microsoft.com/office/powerpoint/2010/main" val="11931374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/>
              <a:t>Příspěvkové organizace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475003"/>
            <a:ext cx="7269060" cy="296895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Příspěvková organizace zřízená územním samosprávným celkem hospodaří s těmito typy fondů:</a:t>
            </a:r>
            <a:endParaRPr lang="cs-CZ" sz="2000" b="1" dirty="0"/>
          </a:p>
          <a:p>
            <a:pPr lvl="1"/>
            <a:r>
              <a:rPr lang="cs-CZ" sz="1600" dirty="0"/>
              <a:t>Rezervní fond</a:t>
            </a:r>
          </a:p>
          <a:p>
            <a:pPr lvl="1"/>
            <a:r>
              <a:rPr lang="cs-CZ" sz="1600" dirty="0"/>
              <a:t>Investiční fond</a:t>
            </a:r>
          </a:p>
          <a:p>
            <a:pPr lvl="1"/>
            <a:r>
              <a:rPr lang="cs-CZ" sz="1600" dirty="0"/>
              <a:t>Fond odměn</a:t>
            </a:r>
          </a:p>
          <a:p>
            <a:pPr lvl="1"/>
            <a:r>
              <a:rPr lang="cs-CZ" sz="1600" dirty="0"/>
              <a:t>Fond kulturních a sociálních potřeb</a:t>
            </a:r>
          </a:p>
        </p:txBody>
      </p:sp>
    </p:spTree>
    <p:extLst>
      <p:ext uri="{BB962C8B-B14F-4D97-AF65-F5344CB8AC3E}">
        <p14:creationId xmlns:p14="http://schemas.microsoft.com/office/powerpoint/2010/main" val="10880607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/>
              <a:t>Příspěvkové organizace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915566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Výhody příspěvkových organizací (</a:t>
            </a:r>
            <a:r>
              <a:rPr lang="cs-CZ" sz="2000" dirty="0" err="1"/>
              <a:t>Mitwallyová</a:t>
            </a:r>
            <a:r>
              <a:rPr lang="cs-CZ" sz="2000" dirty="0"/>
              <a:t>, 2014):</a:t>
            </a:r>
          </a:p>
          <a:p>
            <a:pPr lvl="1"/>
            <a:r>
              <a:rPr lang="cs-CZ" sz="1600" dirty="0"/>
              <a:t>Osvobození příspěvku zřizovatele a výnosů v hlavní činnosti od daně.</a:t>
            </a:r>
          </a:p>
          <a:p>
            <a:pPr lvl="1"/>
            <a:r>
              <a:rPr lang="cs-CZ" sz="1600" dirty="0"/>
              <a:t>Možnost krytí ztráty z hlavní činnosti výnosy z vedlejší činnosti.</a:t>
            </a:r>
          </a:p>
          <a:p>
            <a:pPr lvl="1"/>
            <a:r>
              <a:rPr lang="cs-CZ" sz="1600" dirty="0"/>
              <a:t>Majetek svěřený zřizovatelem zůstává majetkem zřizovatele.</a:t>
            </a:r>
          </a:p>
          <a:p>
            <a:pPr lvl="1"/>
            <a:r>
              <a:rPr lang="cs-CZ" sz="1600" dirty="0"/>
              <a:t>Jestliže příspěvková organizace vytváří zisk, odvede se tento zisk na účet zřizovatele.</a:t>
            </a:r>
          </a:p>
          <a:p>
            <a:pPr lvl="1"/>
            <a:r>
              <a:rPr lang="cs-CZ" sz="1600" dirty="0"/>
              <a:t>Příspěvková organizace nemá orgány typu dozorčí rada, představenstvo, čímž zřizovateli nevzniká povinnost hradit aktivity těchto orgánů.</a:t>
            </a:r>
          </a:p>
          <a:p>
            <a:pPr lvl="0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117031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/>
              <a:t>Příspěvkové organizace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915566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Výhody příspěvkových organizací (</a:t>
            </a:r>
            <a:r>
              <a:rPr lang="cs-CZ" sz="2000" dirty="0" err="1"/>
              <a:t>Mitwallyová</a:t>
            </a:r>
            <a:r>
              <a:rPr lang="cs-CZ" sz="2000" dirty="0"/>
              <a:t>, 2014):</a:t>
            </a:r>
          </a:p>
          <a:p>
            <a:pPr lvl="1"/>
            <a:r>
              <a:rPr lang="cs-CZ" sz="1600" dirty="0"/>
              <a:t>Zřizovatel může realizovat kontrolu příspěvkové organizace kdykoliv bez ohledu na ředitele.</a:t>
            </a:r>
          </a:p>
          <a:p>
            <a:pPr lvl="1"/>
            <a:r>
              <a:rPr lang="cs-CZ" sz="1600" dirty="0"/>
              <a:t>Zřizovatel jmenuje ředitele příspěvkové organizace a určuje výši jeho platu nebo mzdy.</a:t>
            </a:r>
          </a:p>
          <a:p>
            <a:pPr lvl="1"/>
            <a:r>
              <a:rPr lang="cs-CZ" sz="1600" dirty="0"/>
              <a:t>Pokud určitý druh činnosti zařizuje příspěvková organizace, nemusí být vypisováno výběrové řízení a organizace tyto činnosti realizuje sama, což přináší úsporu z hlediska administrativy a nákladů.</a:t>
            </a:r>
          </a:p>
          <a:p>
            <a:pPr lvl="0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915391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/>
              <a:t>Příspěvkové organizace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915566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Nevýhodou příspěvkové organizace může být (</a:t>
            </a:r>
            <a:r>
              <a:rPr lang="cs-CZ" sz="2000" dirty="0" err="1"/>
              <a:t>Mitwallyová</a:t>
            </a:r>
            <a:r>
              <a:rPr lang="cs-CZ" sz="2000" dirty="0"/>
              <a:t>, 2014):</a:t>
            </a:r>
          </a:p>
          <a:p>
            <a:pPr lvl="1"/>
            <a:r>
              <a:rPr lang="cs-CZ" sz="1600" dirty="0"/>
              <a:t>Systém odměňování – v případě odměňování v platu se řídí stejným systémem jako veřejná správa.</a:t>
            </a:r>
          </a:p>
          <a:p>
            <a:pPr lvl="1"/>
            <a:r>
              <a:rPr lang="cs-CZ" sz="1600" dirty="0"/>
              <a:t>Malá efektivita organizace – cílem není dosažení zisku.</a:t>
            </a:r>
          </a:p>
          <a:p>
            <a:pPr lvl="1"/>
            <a:r>
              <a:rPr lang="cs-CZ" sz="1600" dirty="0"/>
              <a:t>Ohrožením mohou být nekompetentní zásahy ze strany zřizovatele a politické ovlivňování její činnosti.</a:t>
            </a:r>
          </a:p>
          <a:p>
            <a:pPr lvl="1"/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8144310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/>
              <a:t>Příspěvkové organizace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915566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Pokud organizace slouží k uspokojování potřeb všech, kteří poskytované služby potřebují, je tato organizace veřejně prospěšná, protože je prospěšná široké veřejnosti.</a:t>
            </a:r>
          </a:p>
          <a:p>
            <a:r>
              <a:rPr lang="cs-CZ" sz="2000" dirty="0"/>
              <a:t>Příspěvkové organizace nikdy nemohou být </a:t>
            </a:r>
            <a:r>
              <a:rPr lang="cs-CZ" sz="2000"/>
              <a:t>vzájemně prospěšné.</a:t>
            </a:r>
          </a:p>
          <a:p>
            <a:r>
              <a:rPr lang="cs-CZ" sz="2000" dirty="0"/>
              <a:t>Uveďte konkrétní příklady příspěvkových organizací z vašeho okolí.</a:t>
            </a:r>
            <a:endParaRPr lang="cs-CZ" sz="1600" dirty="0"/>
          </a:p>
          <a:p>
            <a:pPr lvl="1"/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701912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hospodářství - sektory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475003"/>
            <a:ext cx="7269060" cy="28249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/>
          </a:p>
          <a:p>
            <a:r>
              <a:rPr lang="cs-CZ" sz="2000" dirty="0"/>
              <a:t>Je vymezena podílem jednotlivých odvětví na celkové tvorbě produkce v ekonomice;</a:t>
            </a:r>
          </a:p>
          <a:p>
            <a:endParaRPr lang="cs-CZ" sz="1800" dirty="0"/>
          </a:p>
          <a:p>
            <a:r>
              <a:rPr lang="cs-CZ" sz="2000" dirty="0"/>
              <a:t>Členění:</a:t>
            </a:r>
          </a:p>
          <a:p>
            <a:pPr lvl="1"/>
            <a:r>
              <a:rPr lang="cs-CZ" sz="1800" dirty="0"/>
              <a:t>vlastnické vztahy (státní, soukromý, družstevní)</a:t>
            </a:r>
          </a:p>
          <a:p>
            <a:pPr lvl="1"/>
            <a:r>
              <a:rPr lang="cs-CZ" sz="1800" dirty="0"/>
              <a:t>Odvětví (primární, sekundární, terciální, kvartérní)</a:t>
            </a:r>
          </a:p>
          <a:p>
            <a:pPr lvl="1"/>
            <a:r>
              <a:rPr lang="cs-CZ" sz="1800" dirty="0"/>
              <a:t>CZ NACE</a:t>
            </a:r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297202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hospodářství - struktura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131590"/>
            <a:ext cx="7269060" cy="34563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Přehled druhů ekonomické činnosti</a:t>
            </a:r>
          </a:p>
          <a:p>
            <a:endParaRPr lang="cs-CZ" sz="1800" dirty="0"/>
          </a:p>
          <a:p>
            <a:endParaRPr lang="cs-CZ" sz="1800" dirty="0"/>
          </a:p>
        </p:txBody>
      </p:sp>
      <p:pic>
        <p:nvPicPr>
          <p:cNvPr id="5" name="Zástupný symbol pro obsah 3"/>
          <p:cNvPicPr>
            <a:picLocks/>
          </p:cNvPicPr>
          <p:nvPr/>
        </p:nvPicPr>
        <p:blipFill>
          <a:blip r:embed="rId2" cstate="print"/>
          <a:srcRect l="19368" t="10828" r="13834" b="5412"/>
          <a:stretch>
            <a:fillRect/>
          </a:stretch>
        </p:blipFill>
        <p:spPr bwMode="auto">
          <a:xfrm>
            <a:off x="1763688" y="1491630"/>
            <a:ext cx="5112568" cy="30963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0599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hospodářství - sektory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475003"/>
            <a:ext cx="7269060" cy="28249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Ziskový sektor</a:t>
            </a:r>
          </a:p>
          <a:p>
            <a:r>
              <a:rPr lang="cs-CZ" sz="2000" dirty="0"/>
              <a:t>Neziskový sektor</a:t>
            </a:r>
          </a:p>
          <a:p>
            <a:r>
              <a:rPr lang="cs-CZ" sz="2000" dirty="0"/>
              <a:t>Soukromý sektor</a:t>
            </a:r>
          </a:p>
          <a:p>
            <a:r>
              <a:rPr lang="cs-CZ" sz="2000" dirty="0"/>
              <a:t>Veřejný sektor</a:t>
            </a:r>
          </a:p>
          <a:p>
            <a:r>
              <a:rPr lang="cs-CZ" sz="2000" dirty="0"/>
              <a:t>Sektor domácnosti</a:t>
            </a:r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05512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hospodářství dle </a:t>
            </a:r>
            <a:r>
              <a:rPr lang="cs-CZ" dirty="0" err="1"/>
              <a:t>Pestoffa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915567"/>
            <a:ext cx="7269060" cy="338437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5" y="1059583"/>
            <a:ext cx="6192689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0152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/>
              <a:t>Národní hospodářství – veřejný sektor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131590"/>
            <a:ext cx="7269060" cy="3600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Vznikl jako reakce na problémy (selhání) trhu, tržního mechanismu a tržního sektoru.</a:t>
            </a:r>
          </a:p>
          <a:p>
            <a:r>
              <a:rPr lang="cs-CZ" sz="2000" dirty="0"/>
              <a:t>Historický vývoj některých zemí – vznik neziskových organizací.</a:t>
            </a:r>
          </a:p>
          <a:p>
            <a:r>
              <a:rPr lang="cs-CZ" sz="2000" dirty="0"/>
              <a:t>Reakce na nedokonalost trhu – platební možnost, nedokonalost segmentů.</a:t>
            </a:r>
          </a:p>
          <a:p>
            <a:endParaRPr lang="cs-CZ" sz="2000" dirty="0"/>
          </a:p>
          <a:p>
            <a:pPr marL="0" indent="0">
              <a:buNone/>
            </a:pPr>
            <a:r>
              <a:rPr lang="cs-CZ" sz="2000" dirty="0"/>
              <a:t>Poslání veřejného sektoru:</a:t>
            </a:r>
          </a:p>
          <a:p>
            <a:r>
              <a:rPr lang="cs-CZ" sz="2000" dirty="0"/>
              <a:t>Řešit důsledky selhání trhu;</a:t>
            </a:r>
          </a:p>
          <a:p>
            <a:r>
              <a:rPr lang="cs-CZ" sz="2000" dirty="0"/>
              <a:t>Předcházet jejich vzniku;</a:t>
            </a:r>
          </a:p>
          <a:p>
            <a:r>
              <a:rPr lang="cs-CZ" sz="2000" dirty="0"/>
              <a:t>Smíšená ekonomika – tržní systém a systém veřejných financí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249582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/>
              <a:t>Národní hospodářství – veřejný sektor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131590"/>
            <a:ext cx="7269060" cy="3600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/>
              <a:t>Selhání trhu:</a:t>
            </a:r>
          </a:p>
          <a:p>
            <a:r>
              <a:rPr lang="cs-CZ" sz="2000" dirty="0"/>
              <a:t>V </a:t>
            </a:r>
            <a:r>
              <a:rPr lang="cs-CZ" sz="2000" b="1" dirty="0"/>
              <a:t>oblasti efektivnosti </a:t>
            </a:r>
            <a:r>
              <a:rPr lang="cs-CZ" sz="2000" dirty="0"/>
              <a:t>(vznik monopolu, kartelové dohody);</a:t>
            </a:r>
          </a:p>
          <a:p>
            <a:r>
              <a:rPr lang="cs-CZ" sz="2000" dirty="0"/>
              <a:t>V </a:t>
            </a:r>
            <a:r>
              <a:rPr lang="cs-CZ" sz="2000" b="1" dirty="0"/>
              <a:t>oblasti stability </a:t>
            </a:r>
            <a:r>
              <a:rPr lang="cs-CZ" sz="2000" dirty="0"/>
              <a:t>(nezaměstnanost, vysoká míra inflace);</a:t>
            </a:r>
          </a:p>
          <a:p>
            <a:r>
              <a:rPr lang="cs-CZ" sz="2000" dirty="0"/>
              <a:t>V </a:t>
            </a:r>
            <a:r>
              <a:rPr lang="cs-CZ" sz="2000" b="1" dirty="0"/>
              <a:t>oblasti spravedlnosti a hodnot </a:t>
            </a:r>
            <a:r>
              <a:rPr lang="cs-CZ" sz="2000" dirty="0"/>
              <a:t>(vznik chudoby).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03361272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2480</TotalTime>
  <Words>1727</Words>
  <Application>Microsoft Office PowerPoint</Application>
  <PresentationFormat>Předvádění na obrazovce (16:9)</PresentationFormat>
  <Paragraphs>202</Paragraphs>
  <Slides>38</Slides>
  <Notes>0</Notes>
  <HiddenSlides>1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3" baseType="lpstr">
      <vt:lpstr>Arial</vt:lpstr>
      <vt:lpstr>Calibri</vt:lpstr>
      <vt:lpstr>Gill Sans MT</vt:lpstr>
      <vt:lpstr>Times New Roman</vt:lpstr>
      <vt:lpstr>Galerie</vt:lpstr>
      <vt:lpstr>Prezentace aplikace PowerPoint</vt:lpstr>
      <vt:lpstr>I. Charakteristika a členění  národního hospodářství </vt:lpstr>
      <vt:lpstr>Národní hospodářství</vt:lpstr>
      <vt:lpstr>Národní hospodářství - sektory</vt:lpstr>
      <vt:lpstr>Národní hospodářství - struktura</vt:lpstr>
      <vt:lpstr>Národní hospodářství - sektory</vt:lpstr>
      <vt:lpstr>Národní hospodářství dle Pestoffa</vt:lpstr>
      <vt:lpstr>Národní hospodářství – veřejný sektor</vt:lpstr>
      <vt:lpstr>Národní hospodářství – veřejný sektor</vt:lpstr>
      <vt:lpstr>Národní hospodářství – veřejný sektor</vt:lpstr>
      <vt:lpstr>Národní hospodářství – veřejný sektor</vt:lpstr>
      <vt:lpstr>Státy podle převažující činnosti</vt:lpstr>
      <vt:lpstr>II. Charakteristika a členění neziskových organizací </vt:lpstr>
      <vt:lpstr>Nezisková organizace - všeobecně</vt:lpstr>
      <vt:lpstr>Typologie neziskových organizací v ČR</vt:lpstr>
      <vt:lpstr>Nezisková organizace</vt:lpstr>
      <vt:lpstr>Organizace v neziskovém sektoru</vt:lpstr>
      <vt:lpstr>Nezisková organizace</vt:lpstr>
      <vt:lpstr>Organizace v neziskovém sektoru</vt:lpstr>
      <vt:lpstr>Organizace v neziskovém sektoru</vt:lpstr>
      <vt:lpstr>Co je příspěvková organizace </vt:lpstr>
      <vt:lpstr>Příspěvkové organizace</vt:lpstr>
      <vt:lpstr>Příspěvkové organizace</vt:lpstr>
      <vt:lpstr>Příspěvkové organizace</vt:lpstr>
      <vt:lpstr>Příspěvkové organizace</vt:lpstr>
      <vt:lpstr>Příspěvkové organizace</vt:lpstr>
      <vt:lpstr>Příspěvkové organizace - založení</vt:lpstr>
      <vt:lpstr>Příspěvkové organizace</vt:lpstr>
      <vt:lpstr>Příspěvkové organizace</vt:lpstr>
      <vt:lpstr>Příspěvkové organizace</vt:lpstr>
      <vt:lpstr>Příspěvkové organizace</vt:lpstr>
      <vt:lpstr>Příspěvkové organizace</vt:lpstr>
      <vt:lpstr>Příspěvkové organizace</vt:lpstr>
      <vt:lpstr>Příspěvkové organizace</vt:lpstr>
      <vt:lpstr>Příspěvkové organizace</vt:lpstr>
      <vt:lpstr>Příspěvkové organizace</vt:lpstr>
      <vt:lpstr>Příspěvkové organizace</vt:lpstr>
      <vt:lpstr>Příspěvkové organizace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s2</cp:lastModifiedBy>
  <cp:revision>80</cp:revision>
  <cp:lastPrinted>2018-03-27T09:30:31Z</cp:lastPrinted>
  <dcterms:created xsi:type="dcterms:W3CDTF">2016-07-06T15:42:34Z</dcterms:created>
  <dcterms:modified xsi:type="dcterms:W3CDTF">2023-10-02T05:56:04Z</dcterms:modified>
</cp:coreProperties>
</file>