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59" r:id="rId3"/>
    <p:sldId id="258"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281" r:id="rId31"/>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658"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14.06.2019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14.06.2019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ŘÍZENÍ PROVOZU PŘÍSPĚVKOVÝCH ORGANIZACÍ</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Žaneta </a:t>
            </a:r>
            <a:r>
              <a:rPr lang="cs-CZ" b="1" dirty="0" err="1" smtClean="0">
                <a:ln w="0"/>
                <a:solidFill>
                  <a:schemeClr val="bg1"/>
                </a:solidFill>
                <a:effectLst>
                  <a:outerShdw blurRad="38100" dist="19050" dir="2700000" algn="tl" rotWithShape="0">
                    <a:schemeClr val="dk1">
                      <a:alpha val="40000"/>
                    </a:schemeClr>
                  </a:outerShdw>
                </a:effectLst>
              </a:rPr>
              <a:t>Rylková</a:t>
            </a:r>
            <a:r>
              <a:rPr lang="cs-CZ" b="1" dirty="0" smtClean="0">
                <a:ln w="0"/>
                <a:solidFill>
                  <a:schemeClr val="bg1"/>
                </a:solidFill>
                <a:effectLst>
                  <a:outerShdw blurRad="38100" dist="19050" dir="2700000" algn="tl" rotWithShape="0">
                    <a:schemeClr val="dk1">
                      <a:alpha val="40000"/>
                    </a:schemeClr>
                  </a:outerShdw>
                </a:effectLst>
              </a:rPr>
              <a:t>,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Dobrovolné svazky obcí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Předmětem činnosti svazku obcí</a:t>
            </a:r>
            <a:r>
              <a:rPr lang="cs-CZ" sz="1800" b="1" dirty="0"/>
              <a:t> </a:t>
            </a:r>
            <a:r>
              <a:rPr lang="cs-CZ" sz="1800" dirty="0"/>
              <a:t>mohou být především úkoly: </a:t>
            </a:r>
          </a:p>
          <a:p>
            <a:pPr lvl="1"/>
            <a:r>
              <a:rPr lang="cs-CZ" sz="1800" dirty="0"/>
              <a:t>v oblasti veřejného pořádku, školství, sociální péče, zdravotnictví, kultury, požární ochrany, ochrany životního prostředí, cestovního ruchu a péče o zvířata, </a:t>
            </a:r>
          </a:p>
          <a:p>
            <a:pPr lvl="1"/>
            <a:r>
              <a:rPr lang="cs-CZ" sz="1800" dirty="0"/>
              <a:t>v oblasti zajišťování čistoty obce, správy veřejné zeleně a veřejného osvětlení, shromažďování a odvozu komunálních odpadů a nezávadného zpracovávání odpadu, využití nebo zneškodnění odpadu, zásobování vodou, odvádění a čištění odpadních vod, </a:t>
            </a:r>
          </a:p>
          <a:p>
            <a:pPr lvl="1"/>
            <a:r>
              <a:rPr lang="cs-CZ" sz="1800" dirty="0" smtClean="0"/>
              <a:t>v</a:t>
            </a:r>
            <a:r>
              <a:rPr lang="cs-CZ" sz="1800" dirty="0"/>
              <a:t> oblasti správy majetku obcí, zejména spravování místních komunikací, lesů, domovního a bytového fondu, sportovních, kulturních zařízení a dalších zařízení spravovaných obcemi,</a:t>
            </a:r>
          </a:p>
          <a:p>
            <a:pPr lvl="1"/>
            <a:r>
              <a:rPr lang="cs-CZ" sz="1800" dirty="0"/>
              <a:t>v oblasti provozování lomů, pískoven a zařízení sloužících k těžbě a úpravě nerostných surovin.</a:t>
            </a:r>
          </a:p>
          <a:p>
            <a:endParaRPr lang="cs-CZ" sz="1800" dirty="0"/>
          </a:p>
        </p:txBody>
      </p:sp>
    </p:spTree>
    <p:extLst>
      <p:ext uri="{BB962C8B-B14F-4D97-AF65-F5344CB8AC3E}">
        <p14:creationId xmlns:p14="http://schemas.microsoft.com/office/powerpoint/2010/main" val="2533130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Kraje</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Je veřejnoprávní korporací, která má vlastní majetek a vlastní příjmy vymezené zákonem č. 129/2000 Sb. a hospodaří za podmínek stanovených zákonem podle vlastního </a:t>
            </a:r>
            <a:r>
              <a:rPr lang="cs-CZ" sz="1800" dirty="0" smtClean="0"/>
              <a:t>rozpočtu.</a:t>
            </a:r>
          </a:p>
          <a:p>
            <a:r>
              <a:rPr lang="cs-CZ" sz="1800" dirty="0" smtClean="0"/>
              <a:t>Kraj </a:t>
            </a:r>
            <a:r>
              <a:rPr lang="cs-CZ" sz="1800" dirty="0"/>
              <a:t>vystupuje v právních vztazích svým jménem, nese odpovědnost z těchto vztahů </a:t>
            </a:r>
            <a:r>
              <a:rPr lang="cs-CZ" sz="1800" dirty="0" smtClean="0"/>
              <a:t>vyplývající.</a:t>
            </a:r>
          </a:p>
          <a:p>
            <a:r>
              <a:rPr lang="cs-CZ" sz="1800" dirty="0" smtClean="0"/>
              <a:t>Kraj </a:t>
            </a:r>
            <a:r>
              <a:rPr lang="cs-CZ" sz="1800" dirty="0"/>
              <a:t>je samostatně spravován zastupitelstvem kraje, dalšími orgány kraje jsou rada kraje, hejtman kraje a krajský úřad</a:t>
            </a:r>
            <a:r>
              <a:rPr lang="cs-CZ" sz="1800" dirty="0" smtClean="0"/>
              <a:t>.</a:t>
            </a:r>
          </a:p>
          <a:p>
            <a:r>
              <a:rPr lang="cs-CZ" sz="1800" dirty="0" smtClean="0"/>
              <a:t>Kraj </a:t>
            </a:r>
            <a:r>
              <a:rPr lang="cs-CZ" sz="1800" dirty="0"/>
              <a:t>pečuje o všestranný rozvoj svého území a o potřeby svých občanů.</a:t>
            </a:r>
          </a:p>
          <a:p>
            <a:endParaRPr lang="cs-CZ" sz="1800" dirty="0"/>
          </a:p>
        </p:txBody>
      </p:sp>
    </p:spTree>
    <p:extLst>
      <p:ext uri="{BB962C8B-B14F-4D97-AF65-F5344CB8AC3E}">
        <p14:creationId xmlns:p14="http://schemas.microsoft.com/office/powerpoint/2010/main" val="1961634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Kraje</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může pro výkon samostatné působnosti zakládat a zřizovat právnické osoby a organizační složky kraje, pokud zákon nestanoví </a:t>
            </a:r>
            <a:r>
              <a:rPr lang="cs-CZ" sz="2000" dirty="0" smtClean="0"/>
              <a:t>jinak.</a:t>
            </a:r>
          </a:p>
          <a:p>
            <a:r>
              <a:rPr lang="cs-CZ" sz="2000" dirty="0" smtClean="0"/>
              <a:t>Při </a:t>
            </a:r>
            <a:r>
              <a:rPr lang="cs-CZ" sz="2000" dirty="0"/>
              <a:t>výkonu samostatné působnosti kraj spolupracuje s obcemi; nesmí přitom zasahovat do jejich samostatné působnosti.</a:t>
            </a:r>
          </a:p>
          <a:p>
            <a:endParaRPr lang="cs-CZ" sz="2000" dirty="0"/>
          </a:p>
        </p:txBody>
      </p:sp>
    </p:spTree>
    <p:extLst>
      <p:ext uri="{BB962C8B-B14F-4D97-AF65-F5344CB8AC3E}">
        <p14:creationId xmlns:p14="http://schemas.microsoft.com/office/powerpoint/2010/main" val="2864516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Kraje</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Krajský úřad přezkoumává rozhodnutí vydaná orgány obce, poskytuje odbornou a metodickou pomoc obcím, zabezpečuje koordinaci výstavby a provozu informačního systému kompatibilního s informačními systémy veřejné správy, provádí kontrolu výkonu přenesené působnosti obcí, zřizuje funkci koordinátora pro romské záležitosti, vykonává další působnosti svěřené mu zákonem č. 129/2000 Sb., o </a:t>
            </a:r>
            <a:r>
              <a:rPr lang="cs-CZ" sz="2000" dirty="0" smtClean="0"/>
              <a:t>krajích.</a:t>
            </a:r>
          </a:p>
          <a:p>
            <a:r>
              <a:rPr lang="cs-CZ" sz="2000" dirty="0" smtClean="0"/>
              <a:t>Krajský </a:t>
            </a:r>
            <a:r>
              <a:rPr lang="cs-CZ" sz="2000" dirty="0"/>
              <a:t>úřad kontroluje v potřebném rozsahu prostředky, které zákon dává k dispozici, činnost orgánů obcí.</a:t>
            </a:r>
          </a:p>
          <a:p>
            <a:endParaRPr lang="cs-CZ" sz="2000" dirty="0"/>
          </a:p>
        </p:txBody>
      </p:sp>
    </p:spTree>
    <p:extLst>
      <p:ext uri="{BB962C8B-B14F-4D97-AF65-F5344CB8AC3E}">
        <p14:creationId xmlns:p14="http://schemas.microsoft.com/office/powerpoint/2010/main" val="1083503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Veřejné vysoké školy</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jsou právnické osoby zřizované za jiným účelem než za účelem podnikání dle zákona č. 111/1998 Sb., o vysokých školách a o změně a doplnění dalších </a:t>
            </a:r>
            <a:r>
              <a:rPr lang="cs-CZ" sz="2000" dirty="0" smtClean="0"/>
              <a:t>zákonů.</a:t>
            </a:r>
          </a:p>
          <a:p>
            <a:r>
              <a:rPr lang="cs-CZ" sz="2000" dirty="0" smtClean="0"/>
              <a:t>Kompetence </a:t>
            </a:r>
            <a:r>
              <a:rPr lang="cs-CZ" sz="2000" dirty="0"/>
              <a:t>vůči nim vykonává Ministerstvo školství, mládeže a </a:t>
            </a:r>
            <a:r>
              <a:rPr lang="cs-CZ" sz="2000" dirty="0" smtClean="0"/>
              <a:t>tělovýchovy.</a:t>
            </a:r>
          </a:p>
          <a:p>
            <a:r>
              <a:rPr lang="cs-CZ" sz="2000" dirty="0" smtClean="0"/>
              <a:t>Zákon </a:t>
            </a:r>
            <a:r>
              <a:rPr lang="cs-CZ" sz="2000" dirty="0"/>
              <a:t>č. 111/1998 Sb. řeší samostatnou právní existenci a působení veřejných vysokých škol.</a:t>
            </a:r>
          </a:p>
          <a:p>
            <a:endParaRPr lang="cs-CZ" sz="2000" dirty="0"/>
          </a:p>
        </p:txBody>
      </p:sp>
    </p:spTree>
    <p:extLst>
      <p:ext uri="{BB962C8B-B14F-4D97-AF65-F5344CB8AC3E}">
        <p14:creationId xmlns:p14="http://schemas.microsoft.com/office/powerpoint/2010/main" val="2658658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Veřejné vysoké školy</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Zákon č. 111/1998 Sb., o vysokých školách rozlišuje mezi dvěma základními typy vysokých škol a to univerzitní a neuniverzitní</a:t>
            </a:r>
            <a:r>
              <a:rPr lang="cs-CZ" sz="2000" dirty="0" smtClean="0"/>
              <a:t>.</a:t>
            </a:r>
          </a:p>
          <a:p>
            <a:r>
              <a:rPr lang="cs-CZ" sz="2000" dirty="0" smtClean="0"/>
              <a:t>Univerzitní </a:t>
            </a:r>
            <a:r>
              <a:rPr lang="cs-CZ" sz="2000" dirty="0"/>
              <a:t>vysoká škola má akreditovaný doktorský studijní program, plní funkci pedagogickou a vědecko-výzkumnou a je členěna na </a:t>
            </a:r>
            <a:r>
              <a:rPr lang="cs-CZ" sz="2000" dirty="0" smtClean="0"/>
              <a:t>fakulty.</a:t>
            </a:r>
          </a:p>
          <a:p>
            <a:r>
              <a:rPr lang="cs-CZ" sz="2000" dirty="0" smtClean="0"/>
              <a:t>Neuniverzitní </a:t>
            </a:r>
            <a:r>
              <a:rPr lang="cs-CZ" sz="2000" dirty="0"/>
              <a:t>vysoká škola uskutečňuje především bakalářské studijní programy, může uskutečňovat i magisterské studijní programy, avšak nečlení se na fakulty.</a:t>
            </a:r>
          </a:p>
          <a:p>
            <a:endParaRPr lang="cs-CZ" sz="2000" dirty="0"/>
          </a:p>
        </p:txBody>
      </p:sp>
    </p:spTree>
    <p:extLst>
      <p:ext uri="{BB962C8B-B14F-4D97-AF65-F5344CB8AC3E}">
        <p14:creationId xmlns:p14="http://schemas.microsoft.com/office/powerpoint/2010/main" val="3679549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Veřejné vysoké školy</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Orgány veřejné vysoké školy jsou orgány akademické samosprávy (akademický senát; rektor; vědecká rada, umělecká rada nebo akademická rada; může být vytvořena rada pro vnitřní hodnocení; disciplinární komise) a další orgány (správní rada, kvestor).</a:t>
            </a:r>
          </a:p>
          <a:p>
            <a:r>
              <a:rPr lang="cs-CZ" sz="2000" dirty="0"/>
              <a:t>Akreditace vysokých škol je v působnosti samostatného Národního akreditačního úřadu pro vysoké školství. Úřad rozhoduje mimo jiné o akreditacích studijních programů, akreditacích habilitačního řízení, hodnotí tvůrčí činnost vysokých škol.</a:t>
            </a:r>
          </a:p>
          <a:p>
            <a:endParaRPr lang="cs-CZ" sz="2000" dirty="0"/>
          </a:p>
        </p:txBody>
      </p:sp>
    </p:spTree>
    <p:extLst>
      <p:ext uri="{BB962C8B-B14F-4D97-AF65-F5344CB8AC3E}">
        <p14:creationId xmlns:p14="http://schemas.microsoft.com/office/powerpoint/2010/main" val="4052320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Akademie věd ČR</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Jako organizační složka státu sdružuje vědecké ústavy v České republice zabývajících se převážně základním výzkumem (specializovaným a interdisciplinárním bádáním</a:t>
            </a:r>
            <a:r>
              <a:rPr lang="cs-CZ" sz="2000" dirty="0" smtClean="0"/>
              <a:t>).</a:t>
            </a:r>
          </a:p>
          <a:p>
            <a:r>
              <a:rPr lang="cs-CZ" sz="2000" dirty="0" smtClean="0"/>
              <a:t>Může </a:t>
            </a:r>
            <a:r>
              <a:rPr lang="cs-CZ" sz="2000" dirty="0"/>
              <a:t>zakládat tzv. veřejné výzkumné </a:t>
            </a:r>
            <a:r>
              <a:rPr lang="cs-CZ" sz="2000" dirty="0" smtClean="0"/>
              <a:t>instituce.</a:t>
            </a:r>
          </a:p>
          <a:p>
            <a:r>
              <a:rPr lang="cs-CZ" sz="2000" dirty="0" smtClean="0"/>
              <a:t>Organizace </a:t>
            </a:r>
            <a:r>
              <a:rPr lang="cs-CZ" sz="2000" dirty="0"/>
              <a:t>byla ustanovena v roce </a:t>
            </a:r>
            <a:r>
              <a:rPr lang="cs-CZ" sz="2000" dirty="0" smtClean="0"/>
              <a:t>1992.</a:t>
            </a:r>
          </a:p>
          <a:p>
            <a:r>
              <a:rPr lang="cs-CZ" sz="2000" dirty="0" smtClean="0"/>
              <a:t>Byla </a:t>
            </a:r>
            <a:r>
              <a:rPr lang="cs-CZ" sz="2000" dirty="0"/>
              <a:t>zřízena zákonem č. 283/1992 Sb. na základě rozhodnutí České národní rady. </a:t>
            </a:r>
          </a:p>
        </p:txBody>
      </p:sp>
    </p:spTree>
    <p:extLst>
      <p:ext uri="{BB962C8B-B14F-4D97-AF65-F5344CB8AC3E}">
        <p14:creationId xmlns:p14="http://schemas.microsoft.com/office/powerpoint/2010/main" val="1394365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Akademie věd ČR</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Posláním </a:t>
            </a:r>
            <a:r>
              <a:rPr lang="cs-CZ" sz="2000" dirty="0"/>
              <a:t>je objevovat a rozšiřovat pole působnosti vědecké sféry, vychovávat novou generaci pedagogů a </a:t>
            </a:r>
            <a:r>
              <a:rPr lang="cs-CZ" sz="2000" dirty="0" smtClean="0"/>
              <a:t>badatelů.</a:t>
            </a:r>
          </a:p>
          <a:p>
            <a:r>
              <a:rPr lang="cs-CZ" sz="2000" dirty="0" smtClean="0"/>
              <a:t>Nejvyšší </a:t>
            </a:r>
            <a:r>
              <a:rPr lang="cs-CZ" sz="2000" dirty="0"/>
              <a:t>orgán Akademie představuje akademický sněm složený ze dvou třetin ze zástupců všech ústavů, vysokých škol, státní správy, podnikatelských kruhů a jiných významných </a:t>
            </a:r>
            <a:r>
              <a:rPr lang="cs-CZ" sz="2000" dirty="0" smtClean="0"/>
              <a:t>osobností.</a:t>
            </a:r>
          </a:p>
          <a:p>
            <a:r>
              <a:rPr lang="cs-CZ" sz="2000" dirty="0" smtClean="0"/>
              <a:t>Akademie </a:t>
            </a:r>
            <a:r>
              <a:rPr lang="cs-CZ" sz="2000" dirty="0"/>
              <a:t>věd ČR sdružuje pracoviště, která jsou rozdělena do tří oblastí, jako je oblast neživá příroda, oblast věd o živé přírodě a chemické vědy a oblast humanitárních a společenských věd.</a:t>
            </a:r>
          </a:p>
          <a:p>
            <a:endParaRPr lang="cs-CZ" sz="2000" dirty="0"/>
          </a:p>
        </p:txBody>
      </p:sp>
    </p:spTree>
    <p:extLst>
      <p:ext uri="{BB962C8B-B14F-4D97-AF65-F5344CB8AC3E}">
        <p14:creationId xmlns:p14="http://schemas.microsoft.com/office/powerpoint/2010/main" val="283393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Grantová agentura ČR</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a:t>
            </a:r>
            <a:r>
              <a:rPr lang="cs-CZ" sz="2000" dirty="0" smtClean="0"/>
              <a:t>odporuje </a:t>
            </a:r>
            <a:r>
              <a:rPr lang="cs-CZ" sz="2000" dirty="0"/>
              <a:t>základní výzkum napříč všemi vědními obory z veřejných </a:t>
            </a:r>
            <a:r>
              <a:rPr lang="cs-CZ" sz="2000" dirty="0" smtClean="0"/>
              <a:t>prostředků.</a:t>
            </a:r>
          </a:p>
          <a:p>
            <a:r>
              <a:rPr lang="cs-CZ" sz="2000" dirty="0" smtClean="0"/>
              <a:t>Jako </a:t>
            </a:r>
            <a:r>
              <a:rPr lang="cs-CZ" sz="2000" dirty="0"/>
              <a:t>státní instituce působí od roku </a:t>
            </a:r>
            <a:r>
              <a:rPr lang="cs-CZ" sz="2000" dirty="0" smtClean="0"/>
              <a:t>1993.</a:t>
            </a:r>
          </a:p>
          <a:p>
            <a:r>
              <a:rPr lang="cs-CZ" sz="2000" dirty="0" smtClean="0"/>
              <a:t>Financuje </a:t>
            </a:r>
            <a:r>
              <a:rPr lang="cs-CZ" sz="2000" dirty="0"/>
              <a:t>vědecké projekty pro erudované vědce a týmy, financuje mladé a začínající vědecké pracovníky, mezinárodní vědecké </a:t>
            </a:r>
            <a:r>
              <a:rPr lang="cs-CZ" sz="2000" dirty="0" smtClean="0"/>
              <a:t>projekty.</a:t>
            </a:r>
          </a:p>
          <a:p>
            <a:r>
              <a:rPr lang="cs-CZ" sz="2000" dirty="0" smtClean="0"/>
              <a:t>Při </a:t>
            </a:r>
            <a:r>
              <a:rPr lang="cs-CZ" sz="2000" dirty="0"/>
              <a:t>své činnosti se řídí zákonem č. 130/2002 Sb., o podpoře výzkumu, experimentálního vývoje a inovací z veřejných prostředků a o změně některých souvisejících </a:t>
            </a:r>
            <a:r>
              <a:rPr lang="cs-CZ" sz="2000" dirty="0" smtClean="0"/>
              <a:t>zákonů</a:t>
            </a:r>
          </a:p>
          <a:p>
            <a:r>
              <a:rPr lang="cs-CZ" sz="2000" dirty="0" smtClean="0"/>
              <a:t>Hospodaří </a:t>
            </a:r>
            <a:r>
              <a:rPr lang="cs-CZ" sz="2000" dirty="0"/>
              <a:t>samostatně s účelovými a institucionálními prostředky přidělenými přímo ze státního rozpočtu.</a:t>
            </a:r>
          </a:p>
          <a:p>
            <a:endParaRPr lang="cs-CZ" sz="2000" dirty="0"/>
          </a:p>
        </p:txBody>
      </p:sp>
    </p:spTree>
    <p:extLst>
      <p:ext uri="{BB962C8B-B14F-4D97-AF65-F5344CB8AC3E}">
        <p14:creationId xmlns:p14="http://schemas.microsoft.com/office/powerpoint/2010/main" val="3406521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pPr algn="l"/>
            <a:endParaRPr lang="cs-CZ" sz="3000" b="1" dirty="0">
              <a:solidFill>
                <a:schemeClr val="bg1"/>
              </a:solidFill>
            </a:endParaRPr>
          </a:p>
          <a:p>
            <a:r>
              <a:rPr lang="pl-PL" sz="3000" b="1" dirty="0" smtClean="0">
                <a:solidFill>
                  <a:schemeClr val="bg1"/>
                </a:solidFill>
              </a:rPr>
              <a:t>Samosprávné územní celky</a:t>
            </a:r>
            <a:endParaRPr lang="pl-PL" sz="30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088674" y="1475003"/>
            <a:ext cx="4011718" cy="3256987"/>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cs typeface="Arial" panose="020B0604020202020204" pitchFamily="34" charset="0"/>
              </a:rPr>
              <a:t>Příspěvkové organizace územních samosprávných celků</a:t>
            </a:r>
          </a:p>
          <a:p>
            <a:r>
              <a:rPr lang="cs-CZ" sz="1800" b="1" dirty="0" smtClean="0">
                <a:cs typeface="Arial" panose="020B0604020202020204" pitchFamily="34" charset="0"/>
              </a:rPr>
              <a:t>Obce </a:t>
            </a:r>
          </a:p>
          <a:p>
            <a:r>
              <a:rPr lang="cs-CZ" sz="1800" b="1" dirty="0" smtClean="0">
                <a:cs typeface="Arial" panose="020B0604020202020204" pitchFamily="34" charset="0"/>
              </a:rPr>
              <a:t>Dobrovolné svazky obcí</a:t>
            </a:r>
          </a:p>
          <a:p>
            <a:r>
              <a:rPr lang="cs-CZ" sz="1800" b="1" dirty="0" smtClean="0">
                <a:cs typeface="Arial" panose="020B0604020202020204" pitchFamily="34" charset="0"/>
              </a:rPr>
              <a:t>Kraje </a:t>
            </a:r>
          </a:p>
          <a:p>
            <a:r>
              <a:rPr lang="cs-CZ" sz="1800" b="1" dirty="0" smtClean="0">
                <a:cs typeface="Arial" panose="020B0604020202020204" pitchFamily="34" charset="0"/>
              </a:rPr>
              <a:t>Veřejné vysoké školy</a:t>
            </a:r>
          </a:p>
          <a:p>
            <a:r>
              <a:rPr lang="cs-CZ" sz="1800" b="1" dirty="0" smtClean="0">
                <a:cs typeface="Arial" panose="020B0604020202020204" pitchFamily="34" charset="0"/>
              </a:rPr>
              <a:t>Akademie věd ČR</a:t>
            </a:r>
          </a:p>
          <a:p>
            <a:r>
              <a:rPr lang="cs-CZ" sz="1800" b="1" dirty="0" smtClean="0">
                <a:cs typeface="Arial" panose="020B0604020202020204" pitchFamily="34" charset="0"/>
              </a:rPr>
              <a:t>Český statistický úřad</a:t>
            </a:r>
          </a:p>
          <a:p>
            <a:r>
              <a:rPr lang="cs-CZ" sz="1800" b="1" dirty="0" smtClean="0">
                <a:cs typeface="Arial" panose="020B0604020202020204" pitchFamily="34" charset="0"/>
              </a:rPr>
              <a:t>Ostatní neziskové veřejnoprávní organizace</a:t>
            </a: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Český statistický úřad</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působí jako státní statistická služba, která shromažďuje statistické informace o sociálním, ekonomickém a ekologickém vývoji České </a:t>
            </a:r>
            <a:r>
              <a:rPr lang="cs-CZ" sz="1800" dirty="0" smtClean="0"/>
              <a:t>republiky.</a:t>
            </a:r>
          </a:p>
          <a:p>
            <a:r>
              <a:rPr lang="cs-CZ" sz="1800" dirty="0" smtClean="0"/>
              <a:t>Zajišťuje </a:t>
            </a:r>
            <a:r>
              <a:rPr lang="cs-CZ" sz="1800" dirty="0"/>
              <a:t>komparaci s členskými zeměmi Evropské unie, obstarává statistické informace pro potřeby státních orgánů a orgánů územní samosprávy a zveřejňování statistických </a:t>
            </a:r>
            <a:r>
              <a:rPr lang="cs-CZ" sz="1800" dirty="0" smtClean="0"/>
              <a:t>informací.</a:t>
            </a:r>
          </a:p>
          <a:p>
            <a:r>
              <a:rPr lang="cs-CZ" sz="1800" dirty="0" smtClean="0"/>
              <a:t>Úřad </a:t>
            </a:r>
            <a:r>
              <a:rPr lang="cs-CZ" sz="1800" dirty="0"/>
              <a:t>byl zřízen jako ústřední orgán státní správy zákonem České národní rady č. 2/1969 Sb., o zřízení ministerstev a jiných ústředních orgánů státní správy, ve znění pozdějších předpisů. Úřad hospodaří jako organizační složka státu. Působnost úřadu stanoví zákon č. 89/1995 Sb., o státní statistické službě, ve znění pozdějších </a:t>
            </a:r>
            <a:r>
              <a:rPr lang="cs-CZ" sz="1800" dirty="0" smtClean="0"/>
              <a:t>předpisů.</a:t>
            </a:r>
          </a:p>
          <a:p>
            <a:r>
              <a:rPr lang="cs-CZ" sz="1800" dirty="0" smtClean="0"/>
              <a:t>Úřad </a:t>
            </a:r>
            <a:r>
              <a:rPr lang="cs-CZ" sz="1800" dirty="0"/>
              <a:t>zveřejňuje statistické informace prostřednictvím publikací, tiskových informací nebo prostřednictvím internetu.</a:t>
            </a:r>
          </a:p>
          <a:p>
            <a:endParaRPr lang="cs-CZ" sz="2000" dirty="0"/>
          </a:p>
        </p:txBody>
      </p:sp>
    </p:spTree>
    <p:extLst>
      <p:ext uri="{BB962C8B-B14F-4D97-AF65-F5344CB8AC3E}">
        <p14:creationId xmlns:p14="http://schemas.microsoft.com/office/powerpoint/2010/main" val="2108593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Ostatní neziskové veřejnoprávní organizace</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Česká </a:t>
            </a:r>
            <a:r>
              <a:rPr lang="cs-CZ" sz="1800" dirty="0" smtClean="0"/>
              <a:t>televize,</a:t>
            </a:r>
          </a:p>
          <a:p>
            <a:r>
              <a:rPr lang="cs-CZ" sz="1800" dirty="0" smtClean="0"/>
              <a:t>Český rozhlas,</a:t>
            </a:r>
          </a:p>
          <a:p>
            <a:r>
              <a:rPr lang="cs-CZ" sz="1800" dirty="0" smtClean="0"/>
              <a:t>Česká </a:t>
            </a:r>
            <a:r>
              <a:rPr lang="cs-CZ" sz="1800" dirty="0"/>
              <a:t>národní </a:t>
            </a:r>
            <a:r>
              <a:rPr lang="cs-CZ" sz="1800" dirty="0" smtClean="0"/>
              <a:t>banka,</a:t>
            </a:r>
          </a:p>
          <a:p>
            <a:r>
              <a:rPr lang="cs-CZ" sz="1800" dirty="0" smtClean="0"/>
              <a:t>Všeobecná </a:t>
            </a:r>
            <a:r>
              <a:rPr lang="cs-CZ" sz="1800" dirty="0"/>
              <a:t>zdravotní pojišťovna </a:t>
            </a:r>
            <a:r>
              <a:rPr lang="cs-CZ" sz="1800" dirty="0" smtClean="0"/>
              <a:t>ČR,</a:t>
            </a:r>
          </a:p>
          <a:p>
            <a:r>
              <a:rPr lang="cs-CZ" sz="1800" dirty="0" smtClean="0"/>
              <a:t>státní fondy,</a:t>
            </a:r>
          </a:p>
          <a:p>
            <a:r>
              <a:rPr lang="cs-CZ" sz="1800" dirty="0" smtClean="0"/>
              <a:t>státní podniky,</a:t>
            </a:r>
          </a:p>
          <a:p>
            <a:r>
              <a:rPr lang="cs-CZ" sz="1800" dirty="0" smtClean="0"/>
              <a:t>Státní </a:t>
            </a:r>
            <a:r>
              <a:rPr lang="cs-CZ" sz="1800" dirty="0"/>
              <a:t>fond kultury.</a:t>
            </a:r>
          </a:p>
          <a:p>
            <a:endParaRPr lang="cs-CZ" sz="2000" dirty="0"/>
          </a:p>
        </p:txBody>
      </p:sp>
    </p:spTree>
    <p:extLst>
      <p:ext uri="{BB962C8B-B14F-4D97-AF65-F5344CB8AC3E}">
        <p14:creationId xmlns:p14="http://schemas.microsoft.com/office/powerpoint/2010/main" val="12012911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Česká televize</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je </a:t>
            </a:r>
            <a:r>
              <a:rPr lang="cs-CZ" sz="1800" dirty="0"/>
              <a:t>právnická osoba zřízená 1. 1. </a:t>
            </a:r>
            <a:r>
              <a:rPr lang="cs-CZ" sz="1800" dirty="0" smtClean="0"/>
              <a:t>1992.</a:t>
            </a:r>
          </a:p>
          <a:p>
            <a:r>
              <a:rPr lang="cs-CZ" sz="1800" dirty="0" smtClean="0"/>
              <a:t>Zákon </a:t>
            </a:r>
            <a:r>
              <a:rPr lang="cs-CZ" sz="1800" dirty="0"/>
              <a:t>č. 483/1991 Sb., o České televizi zejména stanovuje podmínky naplňování veřejné služby v oblasti televizního vysílání a definuje působnost Rady České televize jako kontrolního </a:t>
            </a:r>
            <a:r>
              <a:rPr lang="cs-CZ" sz="1800" dirty="0" smtClean="0"/>
              <a:t>orgánu.</a:t>
            </a:r>
          </a:p>
          <a:p>
            <a:r>
              <a:rPr lang="cs-CZ" sz="1800" dirty="0" smtClean="0"/>
              <a:t>Rada </a:t>
            </a:r>
            <a:r>
              <a:rPr lang="cs-CZ" sz="1800" dirty="0"/>
              <a:t>České televize jmenuje a odvolává generálního ředitele, zřizuje televizní studia, schvaluje rozpočet a kontroluje hospodaření České </a:t>
            </a:r>
            <a:r>
              <a:rPr lang="cs-CZ" sz="1800" dirty="0" smtClean="0"/>
              <a:t>televize.</a:t>
            </a:r>
          </a:p>
          <a:p>
            <a:r>
              <a:rPr lang="cs-CZ" sz="1800" dirty="0" smtClean="0"/>
              <a:t>Posláním </a:t>
            </a:r>
            <a:r>
              <a:rPr lang="cs-CZ" sz="1800" dirty="0"/>
              <a:t>České televize je poskytovat objektivní, ověřené, všestranné a vyvážené informace pro svobodné vytváření názorů, rozvíjet kulturní identitu národa, zprostředkovávat ekologické informace, sloužit vzdělávání a výchově.</a:t>
            </a:r>
          </a:p>
          <a:p>
            <a:endParaRPr lang="cs-CZ" sz="2000" dirty="0"/>
          </a:p>
        </p:txBody>
      </p:sp>
    </p:spTree>
    <p:extLst>
      <p:ext uri="{BB962C8B-B14F-4D97-AF65-F5344CB8AC3E}">
        <p14:creationId xmlns:p14="http://schemas.microsoft.com/office/powerpoint/2010/main" val="3012656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Český rozhlas</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jako právnická osoba poskytuje veřejnou službu tvorbou a šířením rozhlasových programů na celém území České </a:t>
            </a:r>
            <a:r>
              <a:rPr lang="cs-CZ" sz="1800" dirty="0" smtClean="0"/>
              <a:t>republiky.</a:t>
            </a:r>
          </a:p>
          <a:p>
            <a:r>
              <a:rPr lang="cs-CZ" sz="1800" dirty="0" smtClean="0"/>
              <a:t>Poslání </a:t>
            </a:r>
            <a:r>
              <a:rPr lang="cs-CZ" sz="1800" dirty="0"/>
              <a:t>Českého rozhlasu je obdobné s posláním České </a:t>
            </a:r>
            <a:r>
              <a:rPr lang="cs-CZ" sz="1800" dirty="0" smtClean="0"/>
              <a:t>televize.</a:t>
            </a:r>
          </a:p>
          <a:p>
            <a:r>
              <a:rPr lang="cs-CZ" sz="1800" dirty="0" smtClean="0"/>
              <a:t>Rozhlasové </a:t>
            </a:r>
            <a:r>
              <a:rPr lang="cs-CZ" sz="1800" dirty="0"/>
              <a:t>vysílání může být provozováno až po přidělení licence, kterou uděluje Rada pro rozhlasové a televizní </a:t>
            </a:r>
            <a:r>
              <a:rPr lang="cs-CZ" sz="1800" dirty="0" smtClean="0"/>
              <a:t>vysílání.</a:t>
            </a:r>
          </a:p>
          <a:p>
            <a:r>
              <a:rPr lang="cs-CZ" sz="1800" dirty="0" smtClean="0"/>
              <a:t>Rada </a:t>
            </a:r>
            <a:r>
              <a:rPr lang="cs-CZ" sz="1800" dirty="0"/>
              <a:t>Českého rozhlasu je podle zákona č. 484/1991 Sb., o Českém rozhlasu orgán, který kontroluje tvorbu, šíření programů Českého </a:t>
            </a:r>
            <a:r>
              <a:rPr lang="cs-CZ" sz="1800" dirty="0" smtClean="0"/>
              <a:t>rozhlasu.</a:t>
            </a:r>
          </a:p>
          <a:p>
            <a:r>
              <a:rPr lang="cs-CZ" sz="1800" dirty="0" smtClean="0"/>
              <a:t>Rada </a:t>
            </a:r>
            <a:r>
              <a:rPr lang="cs-CZ" sz="1800" dirty="0"/>
              <a:t>Českého rozhlasu každý rok předkládá Poslanecké sněmovně Parlamentu ČR výroční zprávu o hospodaření Českého rozhlasu za uplynulý rok. Výroční zprávu obsahuje podrobný rozbor ekonomiky, peněžních toků, pohledávek, mzdovou a </a:t>
            </a:r>
            <a:r>
              <a:rPr lang="cs-CZ" sz="1800" dirty="0" err="1"/>
              <a:t>honorářskou</a:t>
            </a:r>
            <a:r>
              <a:rPr lang="cs-CZ" sz="1800" dirty="0"/>
              <a:t> analýzu, a také nezávislou auditorskou zprávu.</a:t>
            </a:r>
          </a:p>
          <a:p>
            <a:endParaRPr lang="cs-CZ" sz="2000" dirty="0"/>
          </a:p>
        </p:txBody>
      </p:sp>
    </p:spTree>
    <p:extLst>
      <p:ext uri="{BB962C8B-B14F-4D97-AF65-F5344CB8AC3E}">
        <p14:creationId xmlns:p14="http://schemas.microsoft.com/office/powerpoint/2010/main" val="2301748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Česká národní banka</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Je centrální </a:t>
            </a:r>
            <a:r>
              <a:rPr lang="cs-CZ" sz="1800" dirty="0"/>
              <a:t>bankou České </a:t>
            </a:r>
            <a:r>
              <a:rPr lang="cs-CZ" sz="1800" dirty="0" smtClean="0"/>
              <a:t>republiky.</a:t>
            </a:r>
          </a:p>
          <a:p>
            <a:r>
              <a:rPr lang="cs-CZ" sz="1800" dirty="0" smtClean="0"/>
              <a:t>Je </a:t>
            </a:r>
            <a:r>
              <a:rPr lang="cs-CZ" sz="1800" dirty="0"/>
              <a:t>právnickou osobou, sídlí v Praze, nezapisuje se do obchodního </a:t>
            </a:r>
            <a:r>
              <a:rPr lang="cs-CZ" sz="1800" dirty="0" smtClean="0"/>
              <a:t>rejstříku.</a:t>
            </a:r>
          </a:p>
          <a:p>
            <a:r>
              <a:rPr lang="cs-CZ" sz="1800" dirty="0" smtClean="0"/>
              <a:t>Hlavním </a:t>
            </a:r>
            <a:r>
              <a:rPr lang="cs-CZ" sz="1800" dirty="0"/>
              <a:t>cílem banky je zabezpečit stabilitu české </a:t>
            </a:r>
            <a:r>
              <a:rPr lang="cs-CZ" sz="1800" dirty="0" smtClean="0"/>
              <a:t>měny.</a:t>
            </a:r>
          </a:p>
          <a:p>
            <a:r>
              <a:rPr lang="cs-CZ" sz="1800" dirty="0"/>
              <a:t>J</a:t>
            </a:r>
            <a:r>
              <a:rPr lang="cs-CZ" sz="1800" dirty="0" smtClean="0"/>
              <a:t>e </a:t>
            </a:r>
            <a:r>
              <a:rPr lang="cs-CZ" sz="1800" dirty="0"/>
              <a:t>nezávislá na pokynech </a:t>
            </a:r>
            <a:r>
              <a:rPr lang="cs-CZ" sz="1800" dirty="0" smtClean="0"/>
              <a:t>vlády.</a:t>
            </a:r>
          </a:p>
          <a:p>
            <a:r>
              <a:rPr lang="cs-CZ" sz="1800" dirty="0" smtClean="0"/>
              <a:t>Nejvyšším </a:t>
            </a:r>
            <a:r>
              <a:rPr lang="cs-CZ" sz="1800" dirty="0"/>
              <a:t>řídícím orgánem je bankovní rada, guvernér a dva viceguvernéři, které jmenuje a odvolává prezident </a:t>
            </a:r>
            <a:r>
              <a:rPr lang="cs-CZ" sz="1800" dirty="0" smtClean="0"/>
              <a:t>republiky.</a:t>
            </a:r>
          </a:p>
          <a:p>
            <a:r>
              <a:rPr lang="cs-CZ" sz="1800" dirty="0" smtClean="0"/>
              <a:t>Česká </a:t>
            </a:r>
            <a:r>
              <a:rPr lang="cs-CZ" sz="1800" dirty="0"/>
              <a:t>národní banka vede účty státního rozpočtu, státních fondů a státních finančních aktiv a pasiv. Česká národní banka vykonává bankovní dohled nad činností bank a nad bezpečným fungováním bankovního systému. Legislativně je Česká národní banka upravena zákonem č. 6/1993 Sb., o České národní bance.</a:t>
            </a:r>
          </a:p>
          <a:p>
            <a:endParaRPr lang="cs-CZ" sz="2000" dirty="0"/>
          </a:p>
        </p:txBody>
      </p:sp>
    </p:spTree>
    <p:extLst>
      <p:ext uri="{BB962C8B-B14F-4D97-AF65-F5344CB8AC3E}">
        <p14:creationId xmlns:p14="http://schemas.microsoft.com/office/powerpoint/2010/main" val="18953074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Všeobecná zdravotní pojišťovna</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Z</a:t>
            </a:r>
            <a:r>
              <a:rPr lang="cs-CZ" sz="1800" dirty="0" smtClean="0"/>
              <a:t>abezpečuje </a:t>
            </a:r>
            <a:r>
              <a:rPr lang="cs-CZ" sz="1800" dirty="0"/>
              <a:t>veřejné zdravotní pojištění a je zřízena státem podle zákona č. 551/1991 Sb., o Všeobecné zdravotní pojišťovně České republiky, ve znění pozdějších </a:t>
            </a:r>
            <a:r>
              <a:rPr lang="cs-CZ" sz="1800" dirty="0" smtClean="0"/>
              <a:t>předpisů.</a:t>
            </a:r>
          </a:p>
          <a:p>
            <a:r>
              <a:rPr lang="cs-CZ" sz="1800" dirty="0" smtClean="0"/>
              <a:t>Pojišťovna </a:t>
            </a:r>
            <a:r>
              <a:rPr lang="cs-CZ" sz="1800" dirty="0"/>
              <a:t>vede registr pojištěnců veřejného zdravotního pojištění. Pojišťovna nesmí zřizovat a provozovat zdravotnická zařízení a podnikat s prostředky plynoucími z všeobecného zdravotního </a:t>
            </a:r>
            <a:r>
              <a:rPr lang="cs-CZ" sz="1800" dirty="0" smtClean="0"/>
              <a:t>pojištění.</a:t>
            </a:r>
          </a:p>
          <a:p>
            <a:r>
              <a:rPr lang="cs-CZ" sz="1800" dirty="0"/>
              <a:t>J</a:t>
            </a:r>
            <a:r>
              <a:rPr lang="cs-CZ" sz="1800" dirty="0" smtClean="0"/>
              <a:t>e </a:t>
            </a:r>
            <a:r>
              <a:rPr lang="cs-CZ" sz="1800" dirty="0"/>
              <a:t>podřízena Ministerstvu zdravotnictví ČR, kterému každoročně předkládá výroční zprávu, zdravotně pojistný plán a účetní závěrku. Tyto dokumenty schvaluje vláda a v případě Všeobecné zdravotní pojišťovny také poslanecká sněmovna Parlamentu ČR. </a:t>
            </a:r>
            <a:endParaRPr lang="cs-CZ" sz="2000" dirty="0"/>
          </a:p>
        </p:txBody>
      </p:sp>
    </p:spTree>
    <p:extLst>
      <p:ext uri="{BB962C8B-B14F-4D97-AF65-F5344CB8AC3E}">
        <p14:creationId xmlns:p14="http://schemas.microsoft.com/office/powerpoint/2010/main" val="22357326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Všeobecná zdravotní pojišťovna</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Zdravotně pojistný plán obsahuje plán příjmů a výdajů Všeobecné zdravotní pojišťovny včetně členění podle jednotlivých fondů, předpokládaný vývoj struktury pojištěnců, plán provozních nákladů, údaje o rozsahu zdravotní péče hrazené Všeobecnou zdravotní pojišťovnou ČR, způsob zajištění dostupnosti služeb, které pojišťovna nabízí, soustavu zařízení, se kterými má pojišťovna uzavřenou smlouvu o úhradě zdravotní péče.</a:t>
            </a:r>
          </a:p>
          <a:p>
            <a:endParaRPr lang="cs-CZ" sz="2000" dirty="0"/>
          </a:p>
        </p:txBody>
      </p:sp>
    </p:spTree>
    <p:extLst>
      <p:ext uri="{BB962C8B-B14F-4D97-AF65-F5344CB8AC3E}">
        <p14:creationId xmlns:p14="http://schemas.microsoft.com/office/powerpoint/2010/main" val="39364596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Státní fondy</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jsou právnické osoby, které sdružují majetek k určitému </a:t>
            </a:r>
            <a:r>
              <a:rPr lang="cs-CZ" sz="2000" dirty="0" smtClean="0"/>
              <a:t>účelu.</a:t>
            </a:r>
          </a:p>
          <a:p>
            <a:r>
              <a:rPr lang="cs-CZ" sz="2000" dirty="0" smtClean="0"/>
              <a:t>V</a:t>
            </a:r>
            <a:r>
              <a:rPr lang="cs-CZ" sz="2000" dirty="0"/>
              <a:t> současnosti mezi tyto fondy patří Státní fond životního prostředí České republiky, Státní fond kultury České republiky, Státní fond dopravní infrastruktury, Státní fond rozvoje bydlení, Státní zemědělský intervenční fond, Státní fond kinematografie a další.</a:t>
            </a:r>
          </a:p>
        </p:txBody>
      </p:sp>
    </p:spTree>
    <p:extLst>
      <p:ext uri="{BB962C8B-B14F-4D97-AF65-F5344CB8AC3E}">
        <p14:creationId xmlns:p14="http://schemas.microsoft.com/office/powerpoint/2010/main" val="36799442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Státní fond životního prostředí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Státní fond životního prostředí je právnická osoba, zapisuje se do obchodního rejstříku, je spravován Ministerstvem životního </a:t>
            </a:r>
            <a:r>
              <a:rPr lang="cs-CZ" sz="2000" dirty="0" smtClean="0"/>
              <a:t>prostředí.</a:t>
            </a:r>
          </a:p>
          <a:p>
            <a:r>
              <a:rPr lang="cs-CZ" sz="2000" dirty="0" smtClean="0"/>
              <a:t>Fond </a:t>
            </a:r>
            <a:r>
              <a:rPr lang="cs-CZ" sz="2000" dirty="0"/>
              <a:t>hospodaří s prostředky ze státního rozpočtu, z podílů na výnosu daní, s příspěvky od fyzických a právnických osob a s prostředky získanými z poplatků za porušování životního prostředí. Prostředky fondu používá na podporu životního prostředí, na výzkum. O použití prostředků rozhoduje ministr na základě předložené zdůvodněné žádosti žadatele. Pokud žadatel nevyužije prostředky dle žádosti, musí je vrátit zpět </a:t>
            </a:r>
            <a:r>
              <a:rPr lang="cs-CZ" sz="2000" dirty="0" smtClean="0"/>
              <a:t>fondu.</a:t>
            </a:r>
          </a:p>
          <a:p>
            <a:r>
              <a:rPr lang="cs-CZ" sz="2000" dirty="0" smtClean="0"/>
              <a:t>Fond </a:t>
            </a:r>
            <a:r>
              <a:rPr lang="cs-CZ" sz="2000" dirty="0"/>
              <a:t>je upraven v zákonu č. 388/1991 Sb., o státním fondu životního prostředí ČR.</a:t>
            </a:r>
          </a:p>
        </p:txBody>
      </p:sp>
    </p:spTree>
    <p:extLst>
      <p:ext uri="{BB962C8B-B14F-4D97-AF65-F5344CB8AC3E}">
        <p14:creationId xmlns:p14="http://schemas.microsoft.com/office/powerpoint/2010/main" val="7384200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Státní fond kultury</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Zapisuje se do </a:t>
            </a:r>
            <a:r>
              <a:rPr lang="cs-CZ" sz="1800" dirty="0"/>
              <a:t>obchodního </a:t>
            </a:r>
            <a:r>
              <a:rPr lang="cs-CZ" sz="1800" dirty="0" smtClean="0"/>
              <a:t>rejstříku.</a:t>
            </a:r>
          </a:p>
          <a:p>
            <a:r>
              <a:rPr lang="cs-CZ" sz="1800" dirty="0"/>
              <a:t>P</a:t>
            </a:r>
            <a:r>
              <a:rPr lang="cs-CZ" sz="1800" dirty="0" smtClean="0"/>
              <a:t>ůsobí </a:t>
            </a:r>
            <a:r>
              <a:rPr lang="cs-CZ" sz="1800" dirty="0"/>
              <a:t>jako právnická osoba od roku </a:t>
            </a:r>
            <a:r>
              <a:rPr lang="cs-CZ" sz="1800" dirty="0" smtClean="0"/>
              <a:t>1992.</a:t>
            </a:r>
          </a:p>
          <a:p>
            <a:r>
              <a:rPr lang="cs-CZ" sz="1800" dirty="0" smtClean="0"/>
              <a:t>Spravován </a:t>
            </a:r>
            <a:r>
              <a:rPr lang="cs-CZ" sz="1800" dirty="0"/>
              <a:t>je Ministerstvem kultury, kterému odpovídá za </a:t>
            </a:r>
            <a:r>
              <a:rPr lang="cs-CZ" sz="1800" dirty="0" smtClean="0"/>
              <a:t>hospodaření.</a:t>
            </a:r>
          </a:p>
          <a:p>
            <a:r>
              <a:rPr lang="cs-CZ" sz="1800" dirty="0" smtClean="0"/>
              <a:t>Prostředky </a:t>
            </a:r>
            <a:r>
              <a:rPr lang="cs-CZ" sz="1800" dirty="0"/>
              <a:t>se používají na konkrétní kulturní projekty, např. na udržování kulturních památek, propagaci české kultury, přednáškovou činnost, ediční činnost. Finančními zdroji jsou výnosy z majetkových účastí České republiky na podnikání právnických osob v oblasti kultury, výnosy z nájmů památek, které spravuje fond, ale pronajímá je jiným subjektům, výnosy z veřejných sbírek a loterií, výnosy z pohlednic a dalších propagačních </a:t>
            </a:r>
            <a:r>
              <a:rPr lang="cs-CZ" sz="1800" dirty="0" smtClean="0"/>
              <a:t>tisků.</a:t>
            </a:r>
          </a:p>
          <a:p>
            <a:r>
              <a:rPr lang="cs-CZ" sz="1800" dirty="0" smtClean="0"/>
              <a:t>Fond </a:t>
            </a:r>
            <a:r>
              <a:rPr lang="cs-CZ" sz="1800" dirty="0"/>
              <a:t>je upraven v zákoně č. 239/1992 Sb., o státním fondu kultury České republiky.</a:t>
            </a:r>
          </a:p>
        </p:txBody>
      </p:sp>
    </p:spTree>
    <p:extLst>
      <p:ext uri="{BB962C8B-B14F-4D97-AF65-F5344CB8AC3E}">
        <p14:creationId xmlns:p14="http://schemas.microsoft.com/office/powerpoint/2010/main" val="554288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899592" y="1196045"/>
            <a:ext cx="726694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000" b="1" i="1" dirty="0"/>
              <a:t>Cílem přednášky je</a:t>
            </a:r>
            <a:r>
              <a:rPr lang="cs-CZ" sz="2000" b="1" i="1" dirty="0" smtClean="0"/>
              <a:t>:</a:t>
            </a:r>
          </a:p>
          <a:p>
            <a:r>
              <a:rPr lang="cs-CZ" sz="2000" b="1" i="1" dirty="0" smtClean="0"/>
              <a:t>Vysvětlit, čím se zabývají samosprávné územní celky</a:t>
            </a:r>
          </a:p>
          <a:p>
            <a:r>
              <a:rPr lang="cs-CZ" sz="2000" b="1" i="1" dirty="0" smtClean="0"/>
              <a:t>Charakterizovat příspěvkové organizace územních samosprávných celků</a:t>
            </a:r>
          </a:p>
          <a:p>
            <a:r>
              <a:rPr lang="cs-CZ" sz="2000" b="1" i="1" dirty="0" smtClean="0"/>
              <a:t>Uvést, k jakému účelu ostatní neziskové veřejnoprávní organizace</a:t>
            </a:r>
            <a:endParaRPr lang="cs-CZ" sz="1800" b="1" i="1" dirty="0">
              <a:solidFill>
                <a:srgbClr val="002060"/>
              </a:solidFill>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a:t>
            </a:r>
            <a:r>
              <a:rPr lang="cs-CZ" sz="2100" b="1" kern="0" dirty="0" smtClean="0">
                <a:solidFill>
                  <a:srgbClr val="307871"/>
                </a:solidFill>
                <a:latin typeface="Times New Roman"/>
                <a:ea typeface="+mj-ea"/>
                <a:cs typeface="+mj-cs"/>
              </a:rPr>
              <a:t>přednášky</a:t>
            </a:r>
            <a:endParaRPr lang="en-GB" sz="2100" b="1" kern="0" dirty="0">
              <a:solidFill>
                <a:sysClr val="windowText" lastClr="000000"/>
              </a:solidFill>
            </a:endParaRPr>
          </a:p>
        </p:txBody>
      </p:sp>
      <p:sp>
        <p:nvSpPr>
          <p:cNvPr id="2" name="TextovéPole 1"/>
          <p:cNvSpPr txBox="1"/>
          <p:nvPr/>
        </p:nvSpPr>
        <p:spPr>
          <a:xfrm>
            <a:off x="87787" y="1148238"/>
            <a:ext cx="8796083" cy="1915909"/>
          </a:xfrm>
          <a:prstGeom prst="rect">
            <a:avLst/>
          </a:prstGeom>
          <a:solidFill>
            <a:schemeClr val="accent6">
              <a:lumMod val="40000"/>
              <a:lumOff val="60000"/>
            </a:schemeClr>
          </a:solidFill>
        </p:spPr>
        <p:txBody>
          <a:bodyPr wrap="square" lIns="68580" tIns="34290" rIns="68580" bIns="34290" rtlCol="0">
            <a:spAutoFit/>
          </a:bodyPr>
          <a:lstStyle/>
          <a:p>
            <a:pPr marL="342900" indent="-342900">
              <a:buFont typeface="Arial" panose="020B0604020202020204" pitchFamily="34" charset="0"/>
              <a:buChar char="•"/>
            </a:pPr>
            <a:r>
              <a:rPr lang="cs-CZ" sz="2000" dirty="0" smtClean="0"/>
              <a:t>Přednáška </a:t>
            </a:r>
            <a:r>
              <a:rPr lang="cs-CZ" sz="2000" dirty="0"/>
              <a:t>charakterizovala blíže vybrané typy veřejnoprávních </a:t>
            </a:r>
            <a:r>
              <a:rPr lang="cs-CZ" sz="2000" dirty="0" smtClean="0"/>
              <a:t>organizací.</a:t>
            </a:r>
          </a:p>
          <a:p>
            <a:pPr marL="342900" indent="-342900">
              <a:buFont typeface="Arial" panose="020B0604020202020204" pitchFamily="34" charset="0"/>
              <a:buChar char="•"/>
            </a:pPr>
            <a:r>
              <a:rPr lang="cs-CZ" sz="2000" dirty="0" smtClean="0"/>
              <a:t>Jednotlivé </a:t>
            </a:r>
            <a:r>
              <a:rPr lang="cs-CZ" sz="2000" dirty="0"/>
              <a:t>typy těchto organizací mají poněkud odlišné poslání a jejich fungování se řídí odlišnými pravidly</a:t>
            </a:r>
            <a:r>
              <a:rPr lang="cs-CZ" sz="2000" dirty="0" smtClean="0"/>
              <a:t>.</a:t>
            </a:r>
          </a:p>
          <a:p>
            <a:pPr marL="342900" indent="-342900">
              <a:buFont typeface="Arial" panose="020B0604020202020204" pitchFamily="34" charset="0"/>
              <a:buChar char="•"/>
            </a:pPr>
            <a:r>
              <a:rPr lang="cs-CZ" sz="2000" dirty="0" smtClean="0"/>
              <a:t>Byly charakterizovány neziskové veřejnoprávní organizace jako je Česká televize, Český rozhlas, Česká národní banka, Všeobecná zdravotní pojišťovna České republiky, </a:t>
            </a:r>
            <a:r>
              <a:rPr lang="cs-CZ" sz="2000" dirty="0"/>
              <a:t>s</a:t>
            </a:r>
            <a:r>
              <a:rPr lang="cs-CZ" sz="2000" dirty="0" smtClean="0"/>
              <a:t>tátní fondy.</a:t>
            </a:r>
            <a:endParaRPr lang="cs-CZ" sz="2000"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Příspěvkové organizace územních samosprávných celků</a:t>
            </a:r>
            <a:endParaRPr lang="cs-CZ" dirty="0"/>
          </a:p>
        </p:txBody>
      </p:sp>
      <p:sp>
        <p:nvSpPr>
          <p:cNvPr id="4" name="Zástupný symbol pro obsah 2"/>
          <p:cNvSpPr txBox="1">
            <a:spLocks/>
          </p:cNvSpPr>
          <p:nvPr/>
        </p:nvSpPr>
        <p:spPr>
          <a:xfrm>
            <a:off x="611560" y="1475003"/>
            <a:ext cx="7269060"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smtClean="0"/>
              <a:t>Jsou právnické osoby.</a:t>
            </a:r>
          </a:p>
          <a:p>
            <a:pPr lvl="0"/>
            <a:r>
              <a:rPr lang="cs-CZ" sz="2000" dirty="0" smtClean="0"/>
              <a:t>Hospodaří s majetkem svého zřizovatele v rozsahu uvedeném ve zřizovací listině.</a:t>
            </a:r>
          </a:p>
          <a:p>
            <a:pPr lvl="0"/>
            <a:r>
              <a:rPr lang="cs-CZ" sz="2000" dirty="0" smtClean="0"/>
              <a:t>Jsou účetními jednotkami.</a:t>
            </a:r>
          </a:p>
          <a:p>
            <a:endParaRPr lang="cs-CZ" sz="1800" dirty="0"/>
          </a:p>
        </p:txBody>
      </p:sp>
    </p:spTree>
    <p:extLst>
      <p:ext uri="{BB962C8B-B14F-4D97-AF65-F5344CB8AC3E}">
        <p14:creationId xmlns:p14="http://schemas.microsoft.com/office/powerpoint/2010/main" val="579603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Příspěvkové organizace územních samosprávných celků</a:t>
            </a:r>
            <a:endParaRPr lang="cs-CZ" dirty="0"/>
          </a:p>
        </p:txBody>
      </p:sp>
      <p:sp>
        <p:nvSpPr>
          <p:cNvPr id="4" name="Zástupný symbol pro obsah 2"/>
          <p:cNvSpPr txBox="1">
            <a:spLocks/>
          </p:cNvSpPr>
          <p:nvPr/>
        </p:nvSpPr>
        <p:spPr>
          <a:xfrm>
            <a:off x="611560" y="1475003"/>
            <a:ext cx="7269060"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Zřizovatel ponechává příslušné příspěvkové organizaci majetková práva, aby mohla svěřený majetek správně evidovat, pečovat o jeho ochranu a rozvoj, plně majetek využívat pro plnění svých </a:t>
            </a:r>
            <a:r>
              <a:rPr lang="cs-CZ" sz="2000" dirty="0" smtClean="0"/>
              <a:t>úkolů.</a:t>
            </a:r>
          </a:p>
          <a:p>
            <a:r>
              <a:rPr lang="cs-CZ" sz="2000" dirty="0" smtClean="0"/>
              <a:t>Zřizovatel </a:t>
            </a:r>
            <a:r>
              <a:rPr lang="cs-CZ" sz="2000" dirty="0"/>
              <a:t>provádí kontrolu hospodaření příspěvkové organizace, viz §27 zákona č. 250/2000 Sb.)</a:t>
            </a:r>
          </a:p>
          <a:p>
            <a:endParaRPr lang="cs-CZ" sz="1800" dirty="0"/>
          </a:p>
        </p:txBody>
      </p:sp>
    </p:spTree>
    <p:extLst>
      <p:ext uri="{BB962C8B-B14F-4D97-AF65-F5344CB8AC3E}">
        <p14:creationId xmlns:p14="http://schemas.microsoft.com/office/powerpoint/2010/main" val="4177273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Příspěvkové organizace územních samosprávných celků</a:t>
            </a:r>
            <a:endParaRPr lang="cs-CZ" dirty="0"/>
          </a:p>
        </p:txBody>
      </p:sp>
      <p:sp>
        <p:nvSpPr>
          <p:cNvPr id="4" name="Zástupný symbol pro obsah 2"/>
          <p:cNvSpPr txBox="1">
            <a:spLocks/>
          </p:cNvSpPr>
          <p:nvPr/>
        </p:nvSpPr>
        <p:spPr>
          <a:xfrm>
            <a:off x="611560" y="1475003"/>
            <a:ext cx="7269060"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000" dirty="0"/>
              <a:t>V</a:t>
            </a:r>
            <a:r>
              <a:rPr lang="cs-CZ" sz="2000" dirty="0" smtClean="0"/>
              <a:t>ytváří </a:t>
            </a:r>
            <a:r>
              <a:rPr lang="cs-CZ" sz="2000" dirty="0"/>
              <a:t>4 typy peněžních fondů:</a:t>
            </a:r>
          </a:p>
          <a:p>
            <a:pPr lvl="0"/>
            <a:r>
              <a:rPr lang="cs-CZ" sz="2000" dirty="0"/>
              <a:t>Rezervní fond</a:t>
            </a:r>
          </a:p>
          <a:p>
            <a:pPr lvl="0"/>
            <a:r>
              <a:rPr lang="cs-CZ" sz="2000" dirty="0"/>
              <a:t>Investiční fond</a:t>
            </a:r>
          </a:p>
          <a:p>
            <a:pPr lvl="0"/>
            <a:r>
              <a:rPr lang="cs-CZ" sz="2000" dirty="0"/>
              <a:t>Fond odměn</a:t>
            </a:r>
          </a:p>
          <a:p>
            <a:pPr lvl="0"/>
            <a:r>
              <a:rPr lang="cs-CZ" sz="2000" dirty="0"/>
              <a:t>Fond kulturních a sociálních potřeb</a:t>
            </a:r>
          </a:p>
          <a:p>
            <a:endParaRPr lang="cs-CZ" sz="1800" dirty="0"/>
          </a:p>
        </p:txBody>
      </p:sp>
    </p:spTree>
    <p:extLst>
      <p:ext uri="{BB962C8B-B14F-4D97-AF65-F5344CB8AC3E}">
        <p14:creationId xmlns:p14="http://schemas.microsoft.com/office/powerpoint/2010/main" val="285585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Příspěvkové organizace územních samosprávných celků</a:t>
            </a:r>
            <a:endParaRPr lang="cs-CZ" dirty="0"/>
          </a:p>
        </p:txBody>
      </p:sp>
      <p:sp>
        <p:nvSpPr>
          <p:cNvPr id="4" name="Zástupný symbol pro obsah 2"/>
          <p:cNvSpPr txBox="1">
            <a:spLocks/>
          </p:cNvSpPr>
          <p:nvPr/>
        </p:nvSpPr>
        <p:spPr>
          <a:xfrm>
            <a:off x="611560" y="1475003"/>
            <a:ext cx="7269060"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Zůstatky peněžních fondů se po skončení roku převádějí do následujícího roku, viz § 29 (2) zákona č. 250/2000 Sb.</a:t>
            </a:r>
          </a:p>
          <a:p>
            <a:r>
              <a:rPr lang="cs-CZ" sz="2000" dirty="0"/>
              <a:t>Až na výjimky nesmí příspěvková organizace územního samosprávného celku poskytovat dary jiným subjektům podle § 37 zákona č. 250/2000 Sb.</a:t>
            </a:r>
          </a:p>
          <a:p>
            <a:endParaRPr lang="cs-CZ" sz="1800" dirty="0"/>
          </a:p>
        </p:txBody>
      </p:sp>
    </p:spTree>
    <p:extLst>
      <p:ext uri="{BB962C8B-B14F-4D97-AF65-F5344CB8AC3E}">
        <p14:creationId xmlns:p14="http://schemas.microsoft.com/office/powerpoint/2010/main" val="2136597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Obec</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tvořena </a:t>
            </a:r>
            <a:r>
              <a:rPr lang="cs-CZ" sz="2000" dirty="0"/>
              <a:t>jedním katastrálním územím nebo souborem katastrálních území, pokud se obec člení na </a:t>
            </a:r>
            <a:r>
              <a:rPr lang="cs-CZ" sz="2000" dirty="0" smtClean="0"/>
              <a:t>části.</a:t>
            </a:r>
          </a:p>
          <a:p>
            <a:r>
              <a:rPr lang="cs-CZ" sz="2000" dirty="0" smtClean="0"/>
              <a:t>vystupuje </a:t>
            </a:r>
            <a:r>
              <a:rPr lang="cs-CZ" sz="2000" dirty="0"/>
              <a:t>jako právnická </a:t>
            </a:r>
            <a:r>
              <a:rPr lang="cs-CZ" sz="2000" dirty="0" smtClean="0"/>
              <a:t>osoba,</a:t>
            </a:r>
          </a:p>
          <a:p>
            <a:r>
              <a:rPr lang="cs-CZ" sz="2000" dirty="0" smtClean="0"/>
              <a:t>hospodaří </a:t>
            </a:r>
            <a:r>
              <a:rPr lang="cs-CZ" sz="2000" dirty="0"/>
              <a:t>s vlastním majetkem a finančními zdroji. Nakládá s majetkem a finančními zdroji samostatně za podmínek stanovených </a:t>
            </a:r>
            <a:r>
              <a:rPr lang="cs-CZ" sz="2000" dirty="0" smtClean="0"/>
              <a:t>zákony.</a:t>
            </a:r>
          </a:p>
          <a:p>
            <a:r>
              <a:rPr lang="cs-CZ" sz="2000" dirty="0" smtClean="0"/>
              <a:t>Všechny </a:t>
            </a:r>
            <a:r>
              <a:rPr lang="cs-CZ" sz="2000" dirty="0"/>
              <a:t>osoby, které v obci mají trvalý pobyt, jsou občany </a:t>
            </a:r>
            <a:r>
              <a:rPr lang="cs-CZ" sz="2000" dirty="0" smtClean="0"/>
              <a:t>obce.</a:t>
            </a:r>
          </a:p>
          <a:p>
            <a:r>
              <a:rPr lang="cs-CZ" sz="2000" dirty="0" smtClean="0"/>
              <a:t>Každá </a:t>
            </a:r>
            <a:r>
              <a:rPr lang="cs-CZ" sz="2000" dirty="0"/>
              <a:t>část území České republiky patří určité </a:t>
            </a:r>
            <a:r>
              <a:rPr lang="cs-CZ" sz="2000" dirty="0" smtClean="0"/>
              <a:t>obci.</a:t>
            </a:r>
          </a:p>
          <a:p>
            <a:r>
              <a:rPr lang="cs-CZ" sz="2000" dirty="0" smtClean="0"/>
              <a:t>Legislativně </a:t>
            </a:r>
            <a:r>
              <a:rPr lang="cs-CZ" sz="2000" dirty="0"/>
              <a:t>jsou obce upraveny především zákonem č. 128/2000 Sb., o obcích, ve znění pozdějších předpisů.</a:t>
            </a:r>
          </a:p>
          <a:p>
            <a:endParaRPr lang="cs-CZ" sz="1800" dirty="0"/>
          </a:p>
        </p:txBody>
      </p:sp>
    </p:spTree>
    <p:extLst>
      <p:ext uri="{BB962C8B-B14F-4D97-AF65-F5344CB8AC3E}">
        <p14:creationId xmlns:p14="http://schemas.microsoft.com/office/powerpoint/2010/main" val="1972715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Obec</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Obce spravují své záležitosti samostatně a do jejich samostatné působnosti patří především hospodaření s majetkem obce, záležitosti veřejného pořádku, vydávání obecně závazných vyhlášek, zásobování obce vodou a energiemi, svoz odpadů, sestavování rozpočtů, úkoly v oblasti školství, sociální péče, zdravotnictví, </a:t>
            </a:r>
            <a:r>
              <a:rPr lang="cs-CZ" sz="1800" dirty="0" smtClean="0"/>
              <a:t>kultury.</a:t>
            </a:r>
          </a:p>
          <a:p>
            <a:r>
              <a:rPr lang="cs-CZ" sz="1800" dirty="0"/>
              <a:t>Obec sestavuje svůj rozpočet – hospodaří s prostředky státního rozpočtu, s výnosy daní, které jdou do místního rozpočtu, výnosy z poplatků a dalšími prostředky z činnosti </a:t>
            </a:r>
            <a:r>
              <a:rPr lang="cs-CZ" sz="1800" dirty="0" smtClean="0"/>
              <a:t>obce.</a:t>
            </a:r>
          </a:p>
          <a:p>
            <a:r>
              <a:rPr lang="cs-CZ" sz="1800" dirty="0" smtClean="0"/>
              <a:t>Obce </a:t>
            </a:r>
            <a:r>
              <a:rPr lang="cs-CZ" sz="1800" dirty="0"/>
              <a:t>mohou zakládat společnosti podle obchodního zákoníku, příspěvkové organizace, neziskové organizace, dobrovolné svazky </a:t>
            </a:r>
            <a:r>
              <a:rPr lang="cs-CZ" sz="1800" dirty="0" smtClean="0"/>
              <a:t>obcí.</a:t>
            </a:r>
          </a:p>
          <a:p>
            <a:r>
              <a:rPr lang="cs-CZ" sz="1800" dirty="0" smtClean="0"/>
              <a:t>Obce </a:t>
            </a:r>
            <a:r>
              <a:rPr lang="cs-CZ" sz="1800" dirty="0"/>
              <a:t>se nemohou sdružovat podle zákona o sdružování občanů.</a:t>
            </a:r>
          </a:p>
          <a:p>
            <a:endParaRPr lang="cs-CZ" sz="1800" dirty="0"/>
          </a:p>
        </p:txBody>
      </p:sp>
    </p:spTree>
    <p:extLst>
      <p:ext uri="{BB962C8B-B14F-4D97-AF65-F5344CB8AC3E}">
        <p14:creationId xmlns:p14="http://schemas.microsoft.com/office/powerpoint/2010/main" val="24972633"/>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2607</TotalTime>
  <Words>1171</Words>
  <Application>Microsoft Office PowerPoint</Application>
  <PresentationFormat>Předvádění na obrazovce (16:9)</PresentationFormat>
  <Paragraphs>158</Paragraphs>
  <Slides>30</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30</vt:i4>
      </vt:variant>
    </vt:vector>
  </HeadingPairs>
  <TitlesOfParts>
    <vt:vector size="34" baseType="lpstr">
      <vt:lpstr>Arial</vt:lpstr>
      <vt:lpstr>Calibri</vt:lpstr>
      <vt:lpstr>Times New Roman</vt:lpstr>
      <vt:lpstr>SLU</vt:lpstr>
      <vt:lpstr>Název prezentace</vt:lpstr>
      <vt:lpstr>Prezentace aplikace PowerPoint</vt:lpstr>
      <vt:lpstr>Prezentace aplikace PowerPoint</vt:lpstr>
      <vt:lpstr>Příspěvkové organizace územních samosprávných celků</vt:lpstr>
      <vt:lpstr>Příspěvkové organizace územních samosprávných celků</vt:lpstr>
      <vt:lpstr>Příspěvkové organizace územních samosprávných celků</vt:lpstr>
      <vt:lpstr>Příspěvkové organizace územních samosprávných celků</vt:lpstr>
      <vt:lpstr>Obec</vt:lpstr>
      <vt:lpstr>Obec</vt:lpstr>
      <vt:lpstr>Dobrovolné svazky obcí</vt:lpstr>
      <vt:lpstr>Kraje</vt:lpstr>
      <vt:lpstr>Kraje</vt:lpstr>
      <vt:lpstr>Kraje</vt:lpstr>
      <vt:lpstr>Veřejné vysoké školy</vt:lpstr>
      <vt:lpstr>Veřejné vysoké školy</vt:lpstr>
      <vt:lpstr>Veřejné vysoké školy</vt:lpstr>
      <vt:lpstr>Akademie věd ČR</vt:lpstr>
      <vt:lpstr>Akademie věd ČR</vt:lpstr>
      <vt:lpstr>Grantová agentura ČR</vt:lpstr>
      <vt:lpstr>Český statistický úřad</vt:lpstr>
      <vt:lpstr>Ostatní neziskové veřejnoprávní organizace</vt:lpstr>
      <vt:lpstr>Česká televize</vt:lpstr>
      <vt:lpstr>Český rozhlas</vt:lpstr>
      <vt:lpstr>Česká národní banka</vt:lpstr>
      <vt:lpstr>Všeobecná zdravotní pojišťovna</vt:lpstr>
      <vt:lpstr>Všeobecná zdravotní pojišťovna</vt:lpstr>
      <vt:lpstr>Státní fondy</vt:lpstr>
      <vt:lpstr>Státní fond životního prostředí</vt:lpstr>
      <vt:lpstr>Státní fond kultury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ryl0001</cp:lastModifiedBy>
  <cp:revision>166</cp:revision>
  <cp:lastPrinted>2018-03-27T09:30:31Z</cp:lastPrinted>
  <dcterms:created xsi:type="dcterms:W3CDTF">2016-07-06T15:42:34Z</dcterms:created>
  <dcterms:modified xsi:type="dcterms:W3CDTF">2019-06-14T07:07:16Z</dcterms:modified>
</cp:coreProperties>
</file>