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9" r:id="rId3"/>
    <p:sldId id="258" r:id="rId4"/>
    <p:sldId id="283" r:id="rId5"/>
    <p:sldId id="301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02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ŘÍZENÍ PROVOZU PŘÍSPĚVKOVÝCH ORGANIZACÍ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- zákony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Účetní závěrka se dle § 3, odstavce 1 vyhlášky č. 410/2009 Sb. skládá z částí:</a:t>
            </a:r>
          </a:p>
          <a:p>
            <a:pPr lvl="1"/>
            <a:r>
              <a:rPr lang="cs-CZ" sz="1600" i="1" dirty="0"/>
              <a:t>a) rozvaha (bilance),</a:t>
            </a:r>
            <a:endParaRPr lang="cs-CZ" sz="1600" dirty="0"/>
          </a:p>
          <a:p>
            <a:pPr lvl="1"/>
            <a:r>
              <a:rPr lang="cs-CZ" sz="1600" i="1" dirty="0"/>
              <a:t>b) výkaz zisku a ztráty,</a:t>
            </a:r>
            <a:endParaRPr lang="cs-CZ" sz="1600" dirty="0"/>
          </a:p>
          <a:p>
            <a:pPr lvl="1"/>
            <a:r>
              <a:rPr lang="cs-CZ" sz="1600" i="1" dirty="0"/>
              <a:t>c) příloha,</a:t>
            </a:r>
            <a:endParaRPr lang="cs-CZ" sz="1600" dirty="0"/>
          </a:p>
          <a:p>
            <a:pPr lvl="1"/>
            <a:r>
              <a:rPr lang="cs-CZ" sz="1600" i="1" dirty="0"/>
              <a:t>d) přehled o peněžních tocích a</a:t>
            </a:r>
            <a:endParaRPr lang="cs-CZ" sz="1600" dirty="0"/>
          </a:p>
          <a:p>
            <a:pPr lvl="1"/>
            <a:r>
              <a:rPr lang="cs-CZ" sz="1600" i="1" dirty="0"/>
              <a:t>e) přehled o změnách vlastního kapitálu.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81793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- zákony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Vyhláška č. 383/2009 Sb., technická vyhláška o účetních záznamech upravuje podmínky pro přenos účetních záznamů mezi vybranými účetními jednotkami, problematiku technické formy účetních záznamů.</a:t>
            </a:r>
          </a:p>
          <a:p>
            <a:r>
              <a:rPr lang="cs-CZ" sz="1800" dirty="0"/>
              <a:t>Vyhláška č. 270/2010 Sb., o inventarizaci majetku a závazků existuje z důvodu zajištění dostatečné míry právní jistoty účetních jednotek a pro formalizaci pravidel.</a:t>
            </a:r>
          </a:p>
          <a:p>
            <a:r>
              <a:rPr lang="cs-CZ" sz="1800" dirty="0"/>
              <a:t>Vyhláška č. 312/2014 Sb., konsolidační vyhláška státu stanovuje povinnost součinnosti účetním jednotkám v rámci konsolidačního celku nebo do dílčích konsolidačních celků s účetní jednotkou, která sestavuje konsolidované účetní výkazy.</a:t>
            </a:r>
          </a:p>
        </p:txBody>
      </p:sp>
    </p:spTree>
    <p:extLst>
      <p:ext uri="{BB962C8B-B14F-4D97-AF65-F5344CB8AC3E}">
        <p14:creationId xmlns:p14="http://schemas.microsoft.com/office/powerpoint/2010/main" val="68514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- zákony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jsou </a:t>
            </a:r>
            <a:r>
              <a:rPr lang="cs-CZ" sz="1800" dirty="0"/>
              <a:t>také daňovými poplatníky, na které se vztahují zákony daňové soustavy České republiky, především:</a:t>
            </a:r>
          </a:p>
          <a:p>
            <a:pPr lvl="1"/>
            <a:r>
              <a:rPr lang="cs-CZ" sz="1600" dirty="0"/>
              <a:t>zákon č. 586/1992 Sb., o daních z příjmů, ve znění pozdějších předpisů,</a:t>
            </a:r>
          </a:p>
          <a:p>
            <a:pPr lvl="1"/>
            <a:r>
              <a:rPr lang="cs-CZ" sz="1600" dirty="0"/>
              <a:t>zákon č. 593/1992 Sb., o rezervách pro zjištění základu daně z příjmů, ve znění pozdějších předpisů,</a:t>
            </a:r>
          </a:p>
          <a:p>
            <a:pPr lvl="1"/>
            <a:r>
              <a:rPr lang="cs-CZ" sz="1600" dirty="0"/>
              <a:t>zákon č. 338/1992 Sb., o dani z nemovitosti, ve znění pozdějších předpisů,</a:t>
            </a:r>
          </a:p>
          <a:p>
            <a:pPr lvl="1"/>
            <a:r>
              <a:rPr lang="cs-CZ" sz="1600" dirty="0"/>
              <a:t>zákon č. 16/1993 Sb., o dani silniční, ve znění pozdějších předpisů,</a:t>
            </a:r>
          </a:p>
          <a:p>
            <a:pPr lvl="1"/>
            <a:r>
              <a:rPr lang="cs-CZ" sz="1600" dirty="0"/>
              <a:t>zákon č. 235/2004 Sb., o dani z přidané hodnoty, ve znění pozdějších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4103914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Pojetí 3E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Určujícími kritérii pro hodnocení a kontrolu veřejných výdajových programů je spojeno s pojetím 3E – </a:t>
            </a:r>
            <a:r>
              <a:rPr lang="cs-CZ" sz="1800" dirty="0" err="1"/>
              <a:t>economy</a:t>
            </a:r>
            <a:r>
              <a:rPr lang="cs-CZ" sz="1800" dirty="0"/>
              <a:t> (hospodárnost), </a:t>
            </a:r>
            <a:r>
              <a:rPr lang="cs-CZ" sz="1800" dirty="0" err="1"/>
              <a:t>effectiveness</a:t>
            </a:r>
            <a:r>
              <a:rPr lang="cs-CZ" sz="1800" dirty="0"/>
              <a:t> (efektivita), </a:t>
            </a:r>
            <a:r>
              <a:rPr lang="cs-CZ" sz="1800" dirty="0" err="1"/>
              <a:t>efficiency</a:t>
            </a:r>
            <a:r>
              <a:rPr lang="cs-CZ" sz="1800" dirty="0"/>
              <a:t> (účelnost).</a:t>
            </a:r>
          </a:p>
        </p:txBody>
      </p:sp>
    </p:spTree>
    <p:extLst>
      <p:ext uri="{BB962C8B-B14F-4D97-AF65-F5344CB8AC3E}">
        <p14:creationId xmlns:p14="http://schemas.microsoft.com/office/powerpoint/2010/main" val="289702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Pojetí 3E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Zákon 320/2001 Sb. v § 4 odst. 1 uvádí, že hlavním cílem finanční kontroly je prověřovat hospodárnost, efektivnost a účelný výkon veřejné správy. Vedoucí orgánu veřejné správy je povinen realizovat prověření 3E v rámci vnitřního kontrolního systému. Vnitřní kontrolní systém má za úkol vytvářet podmínky pro vykonávání hospodárného, efektivního a účelného procesu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509493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Pojetí 3E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Hospodárnost znamená použít veřejné prostředky k zajištění stanovených úkolů s co nejnižším vynaložením prostředků při dodržení odpovídající kvality plněných </a:t>
            </a:r>
            <a:r>
              <a:rPr lang="cs-CZ" sz="1800" dirty="0" smtClean="0"/>
              <a:t>úkolů.</a:t>
            </a:r>
          </a:p>
          <a:p>
            <a:r>
              <a:rPr lang="cs-CZ" sz="1800" dirty="0" smtClean="0"/>
              <a:t>Efektivnost </a:t>
            </a:r>
            <a:r>
              <a:rPr lang="cs-CZ" sz="1800" dirty="0"/>
              <a:t>znamená použít veřejné prostředky s dosažením nejvyššího možného rozsahu, kvality, přínosu plněných úkolů ve srovnání s objemem prostředků vynaložených na jejich </a:t>
            </a:r>
            <a:r>
              <a:rPr lang="cs-CZ" sz="1800" dirty="0" smtClean="0"/>
              <a:t>plnění.</a:t>
            </a:r>
          </a:p>
          <a:p>
            <a:r>
              <a:rPr lang="cs-CZ" sz="1800" dirty="0" smtClean="0"/>
              <a:t>Účelnost </a:t>
            </a:r>
            <a:r>
              <a:rPr lang="cs-CZ" sz="1800" dirty="0"/>
              <a:t>znamená použít veřejné prostředky k zajištění optimální míry dosažení cílů při plnění stanovených úkolů.</a:t>
            </a:r>
          </a:p>
        </p:txBody>
      </p:sp>
    </p:spTree>
    <p:extLst>
      <p:ext uri="{BB962C8B-B14F-4D97-AF65-F5344CB8AC3E}">
        <p14:creationId xmlns:p14="http://schemas.microsoft.com/office/powerpoint/2010/main" val="4007629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Zřízení, zrušení a změny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Zřizovatel vydá o vzniku příspěvkové organizace zřizovací listinu, ve které vymezuje veškerá práva a povinnosti, které přecházejí na příspěvkovou organizaci. Upravena jsou především práva k nakládání s majetkem, hlavní a doplňková činnost. Zřizovatel provádí kontrolu hospodaření příspěvkové organizace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Stěžejní význam pro fungování organizace má zřizovací listina, která definuje základní pravidla. Zřizovací listina musí podle zákona č. 250/2000 Sb., o rozpočtových pravidlech územních rozpočtů, ve znění pozdějších </a:t>
            </a:r>
            <a:r>
              <a:rPr lang="cs-CZ" sz="1800" dirty="0" smtClean="0"/>
              <a:t>předpisů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8935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Zřízení, zrušení a změny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Zřizovací listina stanovuje, v jakém rozsahu může příspěvková organizace nakládat se svěřeným majetkem. Příspěvkové organizace mohou nabývat majetek pro své zřizovatele, zřizovatelé mohou mít určeno, že v některých případech budou dávat k nabytí majetku souhlas. Příspěvková organizace může do svého vlastnictví pořizovat jen majetek, který potřebuje k výkonu svých činností, pro které byla zřízena, a to dle zákona č. 250/2000 Sb.</a:t>
            </a:r>
          </a:p>
        </p:txBody>
      </p:sp>
    </p:spTree>
    <p:extLst>
      <p:ext uri="{BB962C8B-B14F-4D97-AF65-F5344CB8AC3E}">
        <p14:creationId xmlns:p14="http://schemas.microsoft.com/office/powerpoint/2010/main" val="2730333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Zřízení, zrušení a změny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Zrušení příspěvkové organizace vychází z toho, na jakou dobu byla příspěvková organizace zřízena. Pokud byla zřízena na dobu určitou, pak její existence končí datem uvedeným v rozhodnutí zastupitelstva a ve zřizovací listině. Jestliže byla příspěvková organizace založena na dobu neurčitou, potom se záměr zrušení projednává na základě podnětu zřizovatele a usnesením se rozhodne o datu ukončení fungování příspěvkové organizace. Zřizovatel rovněž rozhodne o převedení majetku, se kterým organizace hospodařila ke dni zrušení příspěvkové organizace.</a:t>
            </a:r>
          </a:p>
        </p:txBody>
      </p:sp>
    </p:spTree>
    <p:extLst>
      <p:ext uri="{BB962C8B-B14F-4D97-AF65-F5344CB8AC3E}">
        <p14:creationId xmlns:p14="http://schemas.microsoft.com/office/powerpoint/2010/main" val="2626611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 sociálních službách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Zákon č. 108/2006 Sb., o sociálních službách, ve znění pozdějších předpisů, který nabyl účinnosti od 1. 1. 2007 je základní legislativou k sociálním službám. Základní ustanovení o poskytování sociálních služeb je uvedeno v Listině základních práv a svobod. Vyhláška č. 505/2006 Sb., provádí některá ustanovení zákona o sociálních službách.</a:t>
            </a:r>
          </a:p>
        </p:txBody>
      </p:sp>
    </p:spTree>
    <p:extLst>
      <p:ext uri="{BB962C8B-B14F-4D97-AF65-F5344CB8AC3E}">
        <p14:creationId xmlns:p14="http://schemas.microsoft.com/office/powerpoint/2010/main" val="2414557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Příspěvková organizace vymezená v zákonech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88674" y="1475003"/>
            <a:ext cx="4011718" cy="3256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cs typeface="Arial" panose="020B0604020202020204" pitchFamily="34" charset="0"/>
              </a:rPr>
              <a:t>Pojetí 3E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Zřízení, zrušení a změny příspěvkové organizace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Zvláštní zákony vztahující se k příspěvkovým organizacím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Legislativa v oblasti sociálních služeb, školství, kultury, zdravotnictví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 sociálních službách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Zákon č. 108/2006 Sb., o sociálních službách upravuje podmínky poskytování pomoci, podpory fyzickým osobám, které se nacházejí v nepříznivé sociální situaci pomocí možnosti využití sociální služby, příspěvku na péči. Zákon uvádí podmínky k vydání oprávnění k poskytování sociálních služeb, stanovuje podmínky pro výkon veřejné správy v oblasti sociálních </a:t>
            </a:r>
            <a:r>
              <a:rPr lang="cs-CZ" sz="1800" dirty="0" smtClean="0"/>
              <a:t>služeb.</a:t>
            </a:r>
          </a:p>
          <a:p>
            <a:r>
              <a:rPr lang="cs-CZ" sz="1800" dirty="0" smtClean="0"/>
              <a:t>Zákon </a:t>
            </a:r>
            <a:r>
              <a:rPr lang="cs-CZ" sz="1800" dirty="0"/>
              <a:t>upravuje inspekci poskytování sociálních služeb, předpoklady pro výkon profese sociálního pracovníka, zabývá se sociálně-právní ochranou dětí ve školách a školských zařízeních, ve zdravotnických zařízeních, v azylových zařízeních.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53735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 sociálních službách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Zákon o sociálních službách uvádí v § 33 formy poskytování sociálních služeb:</a:t>
            </a:r>
          </a:p>
          <a:p>
            <a:pPr lvl="1"/>
            <a:r>
              <a:rPr lang="cs-CZ" sz="1800" i="1" dirty="0"/>
              <a:t>(1) Sociální služby se poskytují jako služby pobytové, ambulantní nebo terénní.</a:t>
            </a:r>
            <a:endParaRPr lang="cs-CZ" sz="1800" dirty="0"/>
          </a:p>
          <a:p>
            <a:pPr lvl="1"/>
            <a:r>
              <a:rPr lang="cs-CZ" sz="1800" i="1" dirty="0"/>
              <a:t>(2) Pobytovými službami se rozumí služby spojené s ubytováním v zařízeních sociálních služeb.</a:t>
            </a:r>
            <a:endParaRPr lang="cs-CZ" sz="1800" dirty="0"/>
          </a:p>
          <a:p>
            <a:pPr lvl="1"/>
            <a:r>
              <a:rPr lang="cs-CZ" sz="1800" i="1" dirty="0"/>
              <a:t>(3) Ambulantními službami se rozumí služby, za kterými osoba dochází nebo je doprovázena nebo dopravována do zařízení sociálních služeb a součástí služby není ubytování.</a:t>
            </a:r>
            <a:endParaRPr lang="cs-CZ" sz="1800" dirty="0"/>
          </a:p>
          <a:p>
            <a:pPr lvl="1"/>
            <a:r>
              <a:rPr lang="cs-CZ" sz="1800" i="1" dirty="0"/>
              <a:t>(4) Terénními službami se rozumí služby, které jsou osobě poskytovány v jejím přirozeném sociálním prostředí.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01037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 sociálních službách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Příspěvek na péči – nárok na tento příspěvek má osoba, která není schopna z důvodu špatného zdravotního stavu se o sebe samostatně postarat v rozsahu stanoveném zákonem. Pokud osoba využívá služeb v oblasti zajištění postarání se o tuto osobu, je tento příspěvek poskytován dané organizaci. Informace o příspěvku na péči jsou uvedeny v zákoně č. 108/2006 Sb. Kritéria pro posuzování příspěvku na péči jsou uvedeny ve vyhlášce č. 505/2006 Sb., kterou jsou prováděny některá ustanovení zákona o sociálních službách. </a:t>
            </a:r>
          </a:p>
        </p:txBody>
      </p:sp>
    </p:spTree>
    <p:extLst>
      <p:ext uri="{BB962C8B-B14F-4D97-AF65-F5344CB8AC3E}">
        <p14:creationId xmlns:p14="http://schemas.microsoft.com/office/powerpoint/2010/main" val="968120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ve školství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 oblasti školství působí celá řada příspěvkových organizací, které jsou zřízeny dle zákona č. 250/2000 Sb., o rozpočtových pravidlech územních rozpočtů. Regionální školství je souhrn právnických osob poskytujících žákům, studentům a dětem vzdělávání a školské služby dle zákona č. 561/2004 Sb., o předškolním, základním, středním, vyšším odborném a jiném vzdělávání (školský zákon</a:t>
            </a:r>
            <a:r>
              <a:rPr lang="cs-CZ" sz="1800" dirty="0" smtClean="0"/>
              <a:t>).</a:t>
            </a:r>
          </a:p>
          <a:p>
            <a:r>
              <a:rPr lang="cs-CZ" sz="1800" dirty="0" smtClean="0"/>
              <a:t>Listina </a:t>
            </a:r>
            <a:r>
              <a:rPr lang="cs-CZ" sz="1800" dirty="0"/>
              <a:t>základních práv a svobod ustanovuje povinnou školní docházku pro každého jedince. Zákon č. 561/2004 Sb., o předškolním, základním, středním, vyšším odborném, a jiném vzdělávání v §44, definuje základní vzdělávání (jeho cíle) </a:t>
            </a:r>
          </a:p>
        </p:txBody>
      </p:sp>
    </p:spTree>
    <p:extLst>
      <p:ext uri="{BB962C8B-B14F-4D97-AF65-F5344CB8AC3E}">
        <p14:creationId xmlns:p14="http://schemas.microsoft.com/office/powerpoint/2010/main" val="3684271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ve školství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Zákon č. 563/2004 Sb., o pedagogických pracovnících a o změně některých zákonů uvádí v § 2 odstavce 1 charakteristiku pedagogického </a:t>
            </a:r>
            <a:r>
              <a:rPr lang="cs-CZ" sz="1800" dirty="0" smtClean="0"/>
              <a:t>pracovníka.</a:t>
            </a:r>
          </a:p>
          <a:p>
            <a:r>
              <a:rPr lang="cs-CZ" sz="1800" dirty="0"/>
              <a:t>Přímou pedagogickou činnost vykonává dle zákona č. 563/2004 Sb., o pedagogických pracovnících a o změně některých zákonů v § 2 odstavce 2: učitel, pedagog v zařízení pro další vzdělávání pedagogických pracovníků, vychovatel, speciální pedagog, psycholog, pedagog volného času, asistent pedagoga, trenér, metodik prevence v pedagogicko-psychologické poradně, vedoucí pedagogický pracovník.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81503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ve školství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Peněžní fondy příspěvkové organizace jsou jednoznačně definovány zákonem č. 250/2000 Sb., o rozpočtových pravidlech územních rozpočtů, a zákon rovněž určuje jejich využití.</a:t>
            </a:r>
          </a:p>
          <a:p>
            <a:r>
              <a:rPr lang="cs-CZ" sz="1800" dirty="0"/>
              <a:t>Každá základní škola má jako nejvýznamnější neinvestiční výdaje mzdy. Ty se řídí nařízením vlády č. 341/2017 Sb., o platových poměrech zaměstnanců ve veřejných službách a správě. Rozhodující částí výdajů ve školství jsou neinvestiční výdaje. Výši neinvestičních výdajů ovlivňuje především úloha dané školy, počet žáků a počet tříd.</a:t>
            </a:r>
          </a:p>
          <a:p>
            <a:r>
              <a:rPr lang="cs-CZ" sz="1800" dirty="0"/>
              <a:t>Příspěvkové organizace účtují na základě vyhlášky č. 410/2009 Sb., školské právnické osoby podle vyhlášky č. 504/2002 Sb.</a:t>
            </a:r>
          </a:p>
          <a:p>
            <a:r>
              <a:rPr lang="cs-CZ" sz="1800" dirty="0"/>
              <a:t>V rámci vzdělávání na nejvyšší úrovni vystupují vysoké školy. Ty se řídí zákonem č. 111/1998 Sb., o vysokých školách a o změně a doplnění dalších zákonů.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51134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 kultuře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 oblasti muzeí a galerií vystupuje především zákon č. 122/2000 Sb. o ochraně sbírek muzejní povahy a o změně některých dalších zákonů, ve znění pozdějších předpisů. Dále to je Vyhláška Ministerstva kultury č. 275/2000 Sb., kterou se provádí zákon č. 122/2000 Sb., o ochraně sbírek muzejní povahy a o změně některých dalších zákonů a Metodické pokyny Ministerstva kultury.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26203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 kultuře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Knihovny jsou upraveny zákonem č. 257/2001 Sb., o knihovnách a podmínkách provozování veřejných knihovnických a informačních služeb (knihovní zákon), ve znění pozdějších předpisů.</a:t>
            </a:r>
          </a:p>
          <a:p>
            <a:r>
              <a:rPr lang="cs-CZ" sz="2000" dirty="0"/>
              <a:t>Památková péče je upravena zákonem č. 20/1987 Sb., o státní památkové péči, zákonem č. 101/2001 Sb., o navracení nezákonně vyvezených kulturních statků, v platném znění, zákonem č. 71/1994 Sb., o prodeji a vývozu předmětů kulturní hodnoty, v platném znění.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80854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ve zdravotnictví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Zákon č. 372/2011 Sb., o zdravotních službách a podmínkách jejich poskytování uvádí charakteristiku zdravotních služeb a zdravotní péče, upravuje oblast oprávnění k poskytování zdravotních služeb, postavení pacienta, postavení poskytovatele zdravotních služeb. Dále charakterizuje zdravotní dokumentaci, hodnocení kvality a bezpečí zdravotních služeb a další.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43730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Legislativa ve zdravotnictví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Zákon č. 373/2011 Sb., o specifických zdravotních službách upravuje například asistovanou reprodukci, sterilizaci, terapeutickou kastraci, změnu pohlaví transsexuálních pacientů, psychochirurgické výkony, genetická vyšetření, odběry lidské krve, ověřování nových postupů použitím metody, která dosud nebyla v klinické praxi na živém člověku zavedena. Dále upravuje posudkovou péči a lékařské posudky, posuzování zdravotní způsobilosti ke sportu a další.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13421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899592" y="1196045"/>
            <a:ext cx="726694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1" dirty="0"/>
              <a:t>Cílem přednášky je</a:t>
            </a:r>
            <a:r>
              <a:rPr lang="cs-CZ" sz="2000" b="1" i="1" dirty="0" smtClean="0"/>
              <a:t>:</a:t>
            </a:r>
          </a:p>
          <a:p>
            <a:r>
              <a:rPr lang="cs-CZ" sz="2000" b="1" i="1" dirty="0" smtClean="0"/>
              <a:t>Vysvětlit základní legislativu k příspěvkovým organizacím.</a:t>
            </a:r>
          </a:p>
          <a:p>
            <a:r>
              <a:rPr lang="cs-CZ" sz="2000" b="1" i="1" dirty="0" smtClean="0"/>
              <a:t>Charakterizovat pojetí 3E.</a:t>
            </a:r>
          </a:p>
          <a:p>
            <a:r>
              <a:rPr lang="cs-CZ" sz="2000" b="1" i="1" dirty="0" smtClean="0"/>
              <a:t>Uvést, zákony vztahující se k příspěvkovým organizacím z oblasti školství, zdravotnictví, kultury, sociálních služeb.</a:t>
            </a:r>
            <a:endParaRPr lang="cs-CZ" sz="1800" b="1" i="1" dirty="0">
              <a:solidFill>
                <a:srgbClr val="00206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9159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000" dirty="0"/>
              <a:t>P</a:t>
            </a:r>
            <a:r>
              <a:rPr lang="cs-CZ" sz="2000" dirty="0" smtClean="0"/>
              <a:t>rávní </a:t>
            </a:r>
            <a:r>
              <a:rPr lang="cs-CZ" sz="2000" dirty="0"/>
              <a:t>postavení příspěvkových organizací vymezuje především zákon č. 218/2000 Sb., o rozpočtových pravidlech a o změně některých souvisejících zákonů, zákon č. 219/2000 Sb., o majetku České republiky a jejím vystupování v právních vztazích, ve znění pozdějších předpisů a zákon č. 250/2000 Sb., o rozpočtových pravidlech územních rozpočtů. Mimo to je nutné znát řadu dalších zákonů, které upravují působení příspěvkových organizací a které jsou uvedeny v této </a:t>
            </a:r>
            <a:r>
              <a:rPr lang="cs-CZ" sz="2000" dirty="0" smtClean="0"/>
              <a:t>prezentaci.</a:t>
            </a:r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40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8"/>
            <a:ext cx="7269060" cy="38164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Základní legislativní úprava </a:t>
            </a:r>
            <a:r>
              <a:rPr lang="cs-CZ" sz="2000" dirty="0" smtClean="0"/>
              <a:t>vychází </a:t>
            </a:r>
            <a:r>
              <a:rPr lang="cs-CZ" sz="2000" dirty="0"/>
              <a:t>ze zákona č. 250/2000 Sb., o rozpočtových pravidlech územních rozpočtů, ve znění pozdějších </a:t>
            </a:r>
            <a:r>
              <a:rPr lang="cs-CZ" sz="2000" dirty="0" smtClean="0"/>
              <a:t>předpisů</a:t>
            </a:r>
          </a:p>
          <a:p>
            <a:r>
              <a:rPr lang="cs-CZ" sz="2000" dirty="0" smtClean="0"/>
              <a:t>Zákon </a:t>
            </a:r>
            <a:r>
              <a:rPr lang="cs-CZ" sz="2000" dirty="0"/>
              <a:t>č. 250/2000 Sb. stanovuje především základní pravidla pro hospodaření krajů a obcí, pravidla pro sestavování rozpočtů a poskytování dotací, obsahuje ustanovení, co se týká právních forem, které se mohou územně samosprávnými celky </a:t>
            </a:r>
            <a:r>
              <a:rPr lang="cs-CZ" sz="2000" dirty="0" smtClean="0"/>
              <a:t>zakládat.</a:t>
            </a:r>
          </a:p>
          <a:p>
            <a:r>
              <a:rPr lang="cs-CZ" sz="2000" dirty="0" smtClean="0"/>
              <a:t>Tento </a:t>
            </a:r>
            <a:r>
              <a:rPr lang="cs-CZ" sz="2000" dirty="0"/>
              <a:t>zákon je stěžejním dokumentem, který upravuje vztah mezi zřizovatelem (územním samosprávným celkem) a jím založenou příspěvkovou organizací. Úprava příspěvkových organizací je konkrétně řešena v § 27 – 37a.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- zákony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Zákon č. 128/2000 Sb., o obcích,</a:t>
            </a:r>
          </a:p>
          <a:p>
            <a:pPr lvl="0"/>
            <a:r>
              <a:rPr lang="cs-CZ" sz="1800" dirty="0"/>
              <a:t>Zákon č. 563/1991 Sb., o účetnictví, který se od 1. 1. 2011 mění zákonem č. 410/2010 Sb.,</a:t>
            </a:r>
          </a:p>
          <a:p>
            <a:pPr lvl="0"/>
            <a:r>
              <a:rPr lang="cs-CZ" sz="1800" dirty="0"/>
              <a:t>Vyhláška č. 410/2009 Sb., kterou jsou prováděna některá ustanovení zákona č. 563/1991 Sb., o účetnictví změněna vyhláškou č. 435/2010 Sb.,</a:t>
            </a:r>
          </a:p>
          <a:p>
            <a:pPr lvl="0"/>
            <a:r>
              <a:rPr lang="cs-CZ" sz="1800" dirty="0"/>
              <a:t>Vyhláška č. 383/2009 Sb., technická vyhláška o účetních záznamech,</a:t>
            </a:r>
          </a:p>
          <a:p>
            <a:pPr lvl="0"/>
            <a:r>
              <a:rPr lang="cs-CZ" sz="1800" dirty="0"/>
              <a:t>Vyhláška č. 270/2010 Sb., o inventarizaci majetku a závazků,</a:t>
            </a:r>
          </a:p>
          <a:p>
            <a:pPr lvl="0"/>
            <a:r>
              <a:rPr lang="cs-CZ" sz="1800" dirty="0"/>
              <a:t>Vyhláška č. 312/2014 Sb., konsolidační vyhláška státu,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265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- zákony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Zákon č. 320/2001 Sb., o finanční kontrole ve veřejné správě a o změně některých zákonů, který upravuje veřejnoprávní kontrolu, finanční kontrolu a vnitřní kontrolní systém uvnitř orgánu,</a:t>
            </a:r>
          </a:p>
          <a:p>
            <a:pPr lvl="0"/>
            <a:r>
              <a:rPr lang="cs-CZ" sz="1800" dirty="0"/>
              <a:t>Vyhláška č. 416/2004 Sb. – prováděcí vyhláška pro zákon č. 320/2001 Sb., o finanční kontrole ve veřejné správě,</a:t>
            </a:r>
          </a:p>
          <a:p>
            <a:pPr lvl="0"/>
            <a:r>
              <a:rPr lang="cs-CZ" sz="1800" dirty="0"/>
              <a:t>Vyhláška č. 353/2015 Sb., o fondu kulturních a sociálních potřeb, která nahrazuje vyhlášku č. 114/2002 Sb.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71371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- zákony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Zákon č. 219/2000 Sb., o majetku České republiky a jejím vystupování v právních vztazích, ve znění pozdějších předpisů, se zabývá výkonem zřizovatele nebo zakladatelskou funkcí příspěvkových organizací zřízených organizačními složkami státu. Každá nově vzniklá příspěvková organizace musí vznikat v souladu se zvláštním právním předpisem, to také je platné pro rozhodování o rozdělení, sloučení, splynutí a pro jiné změny organizační struktury.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86593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- zákony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vystupuje jako samostatná účetní jednotka, je právnickou osobou a musí jít v souladu se zákonem č. 563/1991 Sb., o účetnictví, ve znění pozdějších předpisů. S účetní jednotkou je spojeno vedení účetnictví. Účelem účetnictví je podávat pravdivé informace v peněžním vyjádření, které mají být věrným a poctivým obrazem o stavu majetku účetní jednotky (jakým způsobem je majetek oceňován, jaká je amortizace a jak rychle se majetek obnovuje).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787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- zákony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Vyhláška č. 410/2009 Sb</a:t>
            </a:r>
            <a:r>
              <a:rPr lang="cs-CZ" sz="1800" dirty="0" smtClean="0"/>
              <a:t>. respektive č. 435/2010 Sb. </a:t>
            </a:r>
            <a:r>
              <a:rPr lang="cs-CZ" sz="1800" dirty="0"/>
              <a:t>vymezuje především náležitosti pro sestavení rozvahy, výkazu zisku a ztráty a přílohy k účetní závěrce a definuje také jednotlivé položky výkazů účetní </a:t>
            </a:r>
            <a:r>
              <a:rPr lang="cs-CZ" sz="1800" dirty="0" smtClean="0"/>
              <a:t>závěrky.</a:t>
            </a:r>
          </a:p>
          <a:p>
            <a:r>
              <a:rPr lang="cs-CZ" sz="1800" dirty="0" smtClean="0"/>
              <a:t>Rovněž </a:t>
            </a:r>
            <a:r>
              <a:rPr lang="cs-CZ" sz="1800" dirty="0"/>
              <a:t>vyhláška č. 270/2010 Sb., o inventarizaci majetku a závazků, vyhláška č. 383/2009 Sb., o účetních záznamech v technické formě vybraných účetních jednotek a jejich předávání do centrálního systému účetních </a:t>
            </a:r>
            <a:r>
              <a:rPr lang="cs-CZ" sz="1800" dirty="0" smtClean="0"/>
              <a:t>záznamů.</a:t>
            </a:r>
          </a:p>
          <a:p>
            <a:r>
              <a:rPr lang="cs-CZ" sz="1800" dirty="0" smtClean="0"/>
              <a:t>Nutné </a:t>
            </a:r>
            <a:r>
              <a:rPr lang="cs-CZ" sz="1800" dirty="0"/>
              <a:t>je nezapomínat na České účetní standardy pro některé vybrané účetní jednotky, které vedou účetnictví dle vyhlášky č. 410/2009 Sb. České účetní standardy č. 701 až č. 710 pro některé vybrané účetní jednotky, které vedou účetnictví podle vyhlášky č. 410/2009 Sb., slouží ke sjednocení a pro úpravu účetních postupů. </a:t>
            </a:r>
          </a:p>
        </p:txBody>
      </p:sp>
    </p:spTree>
    <p:extLst>
      <p:ext uri="{BB962C8B-B14F-4D97-AF65-F5344CB8AC3E}">
        <p14:creationId xmlns:p14="http://schemas.microsoft.com/office/powerpoint/2010/main" val="235686560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1227</Words>
  <Application>Microsoft Office PowerPoint</Application>
  <PresentationFormat>Předvádění na obrazovce (16:9)</PresentationFormat>
  <Paragraphs>120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Příspěvkové organizace</vt:lpstr>
      <vt:lpstr>Příspěvková organizace - zákony</vt:lpstr>
      <vt:lpstr>Příspěvková organizace - zákony</vt:lpstr>
      <vt:lpstr>Příspěvková organizace - zákony</vt:lpstr>
      <vt:lpstr>Příspěvková organizace - zákony</vt:lpstr>
      <vt:lpstr>Příspěvková organizace - zákony</vt:lpstr>
      <vt:lpstr>Příspěvková organizace - zákony</vt:lpstr>
      <vt:lpstr>Příspěvková organizace - zákony</vt:lpstr>
      <vt:lpstr>Příspěvková organizace - zákony</vt:lpstr>
      <vt:lpstr>Pojetí 3E</vt:lpstr>
      <vt:lpstr>Pojetí 3E</vt:lpstr>
      <vt:lpstr>Pojetí 3E</vt:lpstr>
      <vt:lpstr>Zřízení, zrušení a změny příspěvkové organizace</vt:lpstr>
      <vt:lpstr>Zřízení, zrušení a změny příspěvkové organizace</vt:lpstr>
      <vt:lpstr>Zřízení, zrušení a změny příspěvkové organizace</vt:lpstr>
      <vt:lpstr>Legislativa v sociálních službách</vt:lpstr>
      <vt:lpstr>Legislativa v sociálních službách</vt:lpstr>
      <vt:lpstr>Legislativa v sociálních službách</vt:lpstr>
      <vt:lpstr>Legislativa v sociálních službách</vt:lpstr>
      <vt:lpstr>Legislativa ve školství</vt:lpstr>
      <vt:lpstr>Legislativa ve školství</vt:lpstr>
      <vt:lpstr>Legislativa ve školství</vt:lpstr>
      <vt:lpstr>Legislativa v kultuře</vt:lpstr>
      <vt:lpstr>Legislativa v kultuře</vt:lpstr>
      <vt:lpstr>Legislativa ve zdravotnictví</vt:lpstr>
      <vt:lpstr>Legislativa ve zdravotnictví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189</cp:revision>
  <cp:lastPrinted>2018-03-27T09:30:31Z</cp:lastPrinted>
  <dcterms:created xsi:type="dcterms:W3CDTF">2016-07-06T15:42:34Z</dcterms:created>
  <dcterms:modified xsi:type="dcterms:W3CDTF">2019-06-14T07:07:52Z</dcterms:modified>
</cp:coreProperties>
</file>