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7" r:id="rId2"/>
    <p:sldId id="259" r:id="rId3"/>
    <p:sldId id="258" r:id="rId4"/>
    <p:sldId id="301" r:id="rId5"/>
    <p:sldId id="303" r:id="rId6"/>
    <p:sldId id="304" r:id="rId7"/>
    <p:sldId id="306" r:id="rId8"/>
    <p:sldId id="305" r:id="rId9"/>
    <p:sldId id="307" r:id="rId10"/>
    <p:sldId id="308" r:id="rId11"/>
    <p:sldId id="309" r:id="rId12"/>
    <p:sldId id="310" r:id="rId13"/>
    <p:sldId id="311" r:id="rId14"/>
    <p:sldId id="312" r:id="rId15"/>
    <p:sldId id="313" r:id="rId16"/>
    <p:sldId id="314" r:id="rId17"/>
    <p:sldId id="315" r:id="rId18"/>
    <p:sldId id="316" r:id="rId19"/>
    <p:sldId id="317" r:id="rId20"/>
    <p:sldId id="318" r:id="rId21"/>
    <p:sldId id="319" r:id="rId22"/>
    <p:sldId id="320" r:id="rId23"/>
    <p:sldId id="321" r:id="rId24"/>
    <p:sldId id="322" r:id="rId25"/>
    <p:sldId id="323" r:id="rId26"/>
    <p:sldId id="324" r:id="rId27"/>
    <p:sldId id="325" r:id="rId28"/>
    <p:sldId id="326" r:id="rId29"/>
    <p:sldId id="327" r:id="rId30"/>
    <p:sldId id="302" r:id="rId31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658" y="6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14.06.2019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5893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F066A928-83BD-4B3B-AB3B-789638C2D817}" type="datetime1">
              <a:rPr lang="cs-CZ" smtClean="0"/>
              <a:t>14.06.2019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403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3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7" y="2365809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ŘÍZENÍ PROVOZU PŘÍSPĚVKOVÝCH ORGANIZACÍ</a:t>
            </a: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Ing. Žaneta </a:t>
            </a:r>
            <a:r>
              <a:rPr lang="cs-CZ" b="1" dirty="0" err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Rylková</a:t>
            </a:r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Ph.D.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9"/>
            <a:ext cx="5111750" cy="2159000"/>
          </a:xfrm>
          <a:prstGeom prst="rect">
            <a:avLst/>
          </a:prstGeom>
        </p:spPr>
        <p:txBody>
          <a:bodyPr lIns="68580" tIns="34290" rIns="68580" bIns="34290"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313614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826823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57199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5640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 smtClean="0"/>
              <a:t>Řízení příspěvkové organizace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843559"/>
            <a:ext cx="7269060" cy="38164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Základní vymezení předmětu a rozsahu činnosti (poslání) příspěvkové organizace je dáno buď zřizovací listinou, nebo kombinací zřizovací listiny a smlouvy uzavřené mezi zřizovatelem a příspěvkovou organizací.</a:t>
            </a:r>
          </a:p>
          <a:p>
            <a:r>
              <a:rPr lang="cs-CZ" sz="1800" dirty="0"/>
              <a:t>Zřizovatel příspěvkové organizace je povinen průběžně, včas a s příslušnou metodickou podporou předávat řediteli příspěvkové organizace informace nutné a potřebné pro řádné plnění poslání organizace.</a:t>
            </a:r>
          </a:p>
        </p:txBody>
      </p:sp>
    </p:spTree>
    <p:extLst>
      <p:ext uri="{BB962C8B-B14F-4D97-AF65-F5344CB8AC3E}">
        <p14:creationId xmlns:p14="http://schemas.microsoft.com/office/powerpoint/2010/main" val="11892234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 smtClean="0"/>
              <a:t>Řízení příspěvkové organizace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843559"/>
            <a:ext cx="7269060" cy="38164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Vizí příspěvkové organizace se rozumí dlouhodobá představa o fungování příspěvkové organizace, a to ve všech jejích aspektech (s důrazem na externí výstupy a činnosti příspěvkové organizace, na vztahy s jejími klienty a na hodnoty, které chce při své činnosti naplňovat), představa budoucího žádoucího cílového stavu, tj. toho, čeho chce příspěvková organizace dosáhnout při naplňování svého </a:t>
            </a:r>
            <a:r>
              <a:rPr lang="cs-CZ" sz="2000" dirty="0" smtClean="0"/>
              <a:t>poslání.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7363552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 smtClean="0"/>
              <a:t>Řízení příspěvkové organizace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843559"/>
            <a:ext cx="7269060" cy="38164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 smtClean="0"/>
              <a:t>Plán činnosti příspěvkové organizace:</a:t>
            </a:r>
          </a:p>
          <a:p>
            <a:pPr lvl="1"/>
            <a:r>
              <a:rPr lang="cs-CZ" sz="1800" dirty="0"/>
              <a:t>Činnost příspěvkové organizace má za povinnost plánovat ředitel dané organizace. Plán činnosti musí být v souladu s posláním organizace. Plán činnosti musí být reálný, pravdivý a časově vymezený.</a:t>
            </a:r>
          </a:p>
          <a:p>
            <a:pPr lvl="1"/>
            <a:r>
              <a:rPr lang="cs-CZ" sz="1800" dirty="0"/>
              <a:t>Ředitel je odpovědný za sestavení návrhu plánu činnosti organizace, je odpovědný za předložení plánu k projednání a schválení plánu činnosti zřizovatelem, je odpovědný za kontrolu plnění plánu činnosti, odpovědný za přehled o skutečném plnění plánu činnosti organizace.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4367409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 smtClean="0"/>
              <a:t>Řízení příspěvkové organizace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843559"/>
            <a:ext cx="7269060" cy="38164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 smtClean="0"/>
              <a:t>Plán </a:t>
            </a:r>
            <a:r>
              <a:rPr lang="cs-CZ" sz="2000" dirty="0"/>
              <a:t>činnosti příspěvkové organizace se člení na:</a:t>
            </a:r>
          </a:p>
          <a:p>
            <a:pPr lvl="1"/>
            <a:r>
              <a:rPr lang="cs-CZ" sz="1800" dirty="0"/>
              <a:t>Dlouhodobý – strategický plán.</a:t>
            </a:r>
          </a:p>
          <a:p>
            <a:pPr lvl="1"/>
            <a:r>
              <a:rPr lang="cs-CZ" sz="1800" dirty="0"/>
              <a:t>Střednědobý – většinou s vytvořením na 2 – 4 kalendářní roky.</a:t>
            </a:r>
          </a:p>
          <a:p>
            <a:pPr lvl="1"/>
            <a:r>
              <a:rPr lang="cs-CZ" sz="1800" dirty="0"/>
              <a:t>Krátkodobý – plán na 1 kalendářní rok.</a:t>
            </a:r>
          </a:p>
          <a:p>
            <a:endParaRPr lang="cs-CZ" sz="2000" dirty="0" smtClean="0"/>
          </a:p>
          <a:p>
            <a:r>
              <a:rPr lang="cs-CZ" sz="2000" dirty="0" smtClean="0"/>
              <a:t>Plán </a:t>
            </a:r>
            <a:r>
              <a:rPr lang="cs-CZ" sz="2000" dirty="0"/>
              <a:t>činnosti se dělí na plán věcný a na plán finanční.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4042499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 smtClean="0"/>
              <a:t>Řízení příspěvkové organizace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843559"/>
            <a:ext cx="7269060" cy="38164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Plán věcný je zaměřen např. na rozvoj příspěvkové organizace resp. na hlavní činnost organizace, oblast lidských zdrojů, informačních technologií, majetku atd.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6383469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 smtClean="0"/>
              <a:t>Řízení příspěvkové organizace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843559"/>
            <a:ext cx="7269060" cy="38164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Věcný plán by měl zobrazovat výstupy z těchto dílčích aktivit:</a:t>
            </a:r>
          </a:p>
          <a:p>
            <a:pPr lvl="1"/>
            <a:r>
              <a:rPr lang="cs-CZ" sz="1600" dirty="0"/>
              <a:t>plánovat rozvoj hlavní činnosti (obsah, rozsah, kapacity, kvalitu a podmínky poskytování veřejných služeb a statků),</a:t>
            </a:r>
          </a:p>
          <a:p>
            <a:pPr lvl="1"/>
            <a:r>
              <a:rPr lang="cs-CZ" sz="1600" dirty="0"/>
              <a:t>plánovat doplňkovou činnost,</a:t>
            </a:r>
          </a:p>
          <a:p>
            <a:pPr lvl="1"/>
            <a:r>
              <a:rPr lang="cs-CZ" sz="1600" dirty="0"/>
              <a:t>plánovat prostředky informačních a komunikačních technologií (hardware, software, licence, správa, ukládání a využívání dat, tisk a kopírování dokumentů a další),</a:t>
            </a:r>
          </a:p>
          <a:p>
            <a:pPr lvl="1"/>
            <a:r>
              <a:rPr lang="cs-CZ" sz="1600" dirty="0"/>
              <a:t>plánovat lidské zdroje (ve vztahu k hlavní a doplňkové činnosti, věkové struktuře, obnově lidských zdrojů, kvalifikační struktura, pracovní podmínky),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679794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 smtClean="0"/>
              <a:t>Řízení příspěvkové organizace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843559"/>
            <a:ext cx="7269060" cy="38164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Věcný plán by měl zobrazovat výstupy z těchto dílčích aktivit:</a:t>
            </a:r>
          </a:p>
          <a:p>
            <a:pPr lvl="1"/>
            <a:r>
              <a:rPr lang="cs-CZ" sz="1600" dirty="0" smtClean="0"/>
              <a:t>plánovat </a:t>
            </a:r>
            <a:r>
              <a:rPr lang="cs-CZ" sz="1600" dirty="0"/>
              <a:t>využívání a potřebu nespecifického majetku (běžný majetek využitelný pro různé obory jako jsou budovy, běžný nábytek, využívání vlastního majetku a majetku zřizovatele),</a:t>
            </a:r>
          </a:p>
          <a:p>
            <a:pPr lvl="1"/>
            <a:r>
              <a:rPr lang="cs-CZ" sz="1600" dirty="0"/>
              <a:t>plánovat využití a potřeby specifického majetku (majetek využitelný pouze pro konkrétní činnost – odborná literatura, interaktivní tabule, vybavení laboratoří),</a:t>
            </a:r>
          </a:p>
          <a:p>
            <a:pPr lvl="1"/>
            <a:r>
              <a:rPr lang="cs-CZ" sz="1600" dirty="0"/>
              <a:t>plánovat řízení vztahů s veřejností a komunikace (využití inzerce, propagačního a informačního materiálu, internetu).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5010464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 smtClean="0"/>
              <a:t>Řízení příspěvkové organizace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843559"/>
            <a:ext cx="7269060" cy="38164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Plán finanční a výhled finančního majetku – je spojen se zaváděním prvků tzv. výkonového rozpočtování – kdy každé vynaložení veřejných prostředků je poměřováno vůči jeho přínosu k naplňování cílů organizace, kdy je zpravidla uveden název položky a částka, dále množstevní, kvalitativní, termínová specifikace položky a také je určena jednoznačná metrika pro hodnocení přínosu veřejného výdaje. Součástí finančního plánu je také plán tvorby a použití investičního fondu příspěvkové organizace. Většinou zřizovatel udá jeho přesnou formu</a:t>
            </a:r>
            <a:r>
              <a:rPr lang="cs-CZ" sz="2000" dirty="0" smtClean="0"/>
              <a:t>.</a:t>
            </a:r>
          </a:p>
          <a:p>
            <a:r>
              <a:rPr lang="cs-CZ" sz="2000" dirty="0"/>
              <a:t>Finanční plány musí věrně zobrazovat předpokládané hospodářské dopady plánů věcných a respektovat stanovenou strukturu.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7999787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 smtClean="0"/>
              <a:t>Řízení příspěvkové organizace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843559"/>
            <a:ext cx="7269060" cy="38164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Ředitel příspěvkové organizace by měl vést evidenci závazkových vztahů. Toto se řeší v účetnictví registrovaných smluv. Každý závazkový vztah by měl být řízen a spravován průběžně po celou dobu jeho platnosti. Evidence slouží k plnění povinností dle obecně závazných právních předpisů – především v rámci </a:t>
            </a:r>
            <a:r>
              <a:rPr lang="cs-CZ" sz="2000" dirty="0" err="1"/>
              <a:t>uveřejňovací</a:t>
            </a:r>
            <a:r>
              <a:rPr lang="cs-CZ" sz="2000" dirty="0"/>
              <a:t> povinnosti podle zákona o zadávání veřejných zakázek. Nové závazkové vztahy nebo jejich změny by měly být evidovány nejpozději před podpisem závazkového vztahu ředitelem.</a:t>
            </a:r>
          </a:p>
          <a:p>
            <a:r>
              <a:rPr lang="cs-CZ" sz="2000" dirty="0"/>
              <a:t>Ředitel má zřizovatelem dané kompetence.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6193846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 smtClean="0"/>
              <a:t>Řízení příspěvkové organizace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843559"/>
            <a:ext cx="7269060" cy="38164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Závazkový vztah má oprávnění uzavřít jen osoba, která je oprávněna jednat za příslušnou příspěvkovou organizaci – statutární zástupce nebo statutárním zástupcem výslovně zmocněná jiná osoba. Příspěvková organizace je povinna postupovat v souladu s pravidly a zásadami zřizovatele, které upravují podmínky pro uzavírání závazkových vztahů.</a:t>
            </a:r>
          </a:p>
          <a:p>
            <a:r>
              <a:rPr lang="cs-CZ" sz="2000" dirty="0"/>
              <a:t>Co se týká zadávání veřejných zakázek, potom ředitel má povinnost postupovat v souladu s pravidly zřizovatele pro zadávání veřejných zakázek, má však právo postup při zadávání veřejných zakázek upravit podrobněji. Úprava vytvořená ředitelem musí být v souladu s pravidly zřizovatele a hlavně také zákon o zadávání veřejných zakázek č. 134/2016 Sb. </a:t>
            </a:r>
          </a:p>
        </p:txBody>
      </p:sp>
    </p:spTree>
    <p:extLst>
      <p:ext uri="{BB962C8B-B14F-4D97-AF65-F5344CB8AC3E}">
        <p14:creationId xmlns:p14="http://schemas.microsoft.com/office/powerpoint/2010/main" val="1740107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r>
              <a:rPr lang="pl-PL" sz="3000" b="1" dirty="0" smtClean="0">
                <a:solidFill>
                  <a:schemeClr val="bg1"/>
                </a:solidFill>
              </a:rPr>
              <a:t>Management příspěvkových organizací</a:t>
            </a:r>
            <a:endParaRPr lang="pl-PL" sz="3000" b="1" dirty="0">
              <a:solidFill>
                <a:schemeClr val="bg1"/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088674" y="1475003"/>
            <a:ext cx="4011718" cy="32569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b="1" dirty="0" smtClean="0">
                <a:cs typeface="Arial" panose="020B0604020202020204" pitchFamily="34" charset="0"/>
              </a:rPr>
              <a:t>Plány činnosti</a:t>
            </a:r>
          </a:p>
          <a:p>
            <a:r>
              <a:rPr lang="cs-CZ" sz="1800" b="1" dirty="0" smtClean="0">
                <a:cs typeface="Arial" panose="020B0604020202020204" pitchFamily="34" charset="0"/>
              </a:rPr>
              <a:t>Věcný plán</a:t>
            </a:r>
          </a:p>
          <a:p>
            <a:r>
              <a:rPr lang="cs-CZ" sz="1800" b="1" dirty="0" smtClean="0">
                <a:cs typeface="Arial" panose="020B0604020202020204" pitchFamily="34" charset="0"/>
              </a:rPr>
              <a:t>Vnitřní předpisy příspěvkové organizace</a:t>
            </a:r>
          </a:p>
          <a:p>
            <a:r>
              <a:rPr lang="cs-CZ" sz="1800" b="1" dirty="0" smtClean="0">
                <a:cs typeface="Arial" panose="020B0604020202020204" pitchFamily="34" charset="0"/>
              </a:rPr>
              <a:t>Povinnosti a role ředitele příspěvkové organizace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645459" y="2904565"/>
            <a:ext cx="2702859" cy="4385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Struktura přednášky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558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 smtClean="0"/>
              <a:t>Vnitřní předpisy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843559"/>
            <a:ext cx="7269060" cy="38164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Příspěvková organizace vydává vnitřní </a:t>
            </a:r>
            <a:r>
              <a:rPr lang="cs-CZ" sz="2000" dirty="0" smtClean="0"/>
              <a:t>předpisy:</a:t>
            </a:r>
            <a:endParaRPr lang="cs-CZ" sz="2000" dirty="0"/>
          </a:p>
          <a:p>
            <a:pPr lvl="1"/>
            <a:r>
              <a:rPr lang="cs-CZ" sz="1800" dirty="0"/>
              <a:t>Řády – se vydávají výlučně v případě, když jejich vydání předpokládá obecně závazný právní předpis (např. zákon č. 262/2006 Sb., zákoník práce, ve znění pozdějších předpisů).</a:t>
            </a:r>
          </a:p>
          <a:p>
            <a:pPr lvl="1"/>
            <a:r>
              <a:rPr lang="cs-CZ" sz="1800" dirty="0"/>
              <a:t>Směrnice – vydávají se pro účely vnitřní organizace a řízení činnosti dané organizace.</a:t>
            </a:r>
          </a:p>
          <a:p>
            <a:pPr lvl="1"/>
            <a:r>
              <a:rPr lang="cs-CZ" sz="1800" dirty="0"/>
              <a:t>Příkazy ředitele – vydávají se k provedení směrnic, řádů nebo k operativnímu usměrňování vztahů uvnitř dané organizace, které nejsou upraveny směrnicemi nebo řády.</a:t>
            </a:r>
          </a:p>
        </p:txBody>
      </p:sp>
    </p:spTree>
    <p:extLst>
      <p:ext uri="{BB962C8B-B14F-4D97-AF65-F5344CB8AC3E}">
        <p14:creationId xmlns:p14="http://schemas.microsoft.com/office/powerpoint/2010/main" val="42790574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 smtClean="0"/>
              <a:t>Vnitřní předpisy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843559"/>
            <a:ext cx="7269060" cy="38164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Vnitřní předpisy musí být věcně v pořádku, přehledné, v souladu s obecně závaznými právními předpisy, srozumitelné, stručné, jednoznačné. Výše uvedené typy vnitřních předpisů jsou závazné pro zaměstnance příspěvkové organizace a pro zaměstnance organizace na základě dohod o pracích konaných mimo pracovní poměr.</a:t>
            </a:r>
          </a:p>
          <a:p>
            <a:r>
              <a:rPr lang="cs-CZ" sz="1800" dirty="0"/>
              <a:t>Zřizovatel má právo stanovit ve zdůvodněných případech – požadavek na omezení rizik, omezení výdajů, standardizaci podmínek, povinný a zakázaný obsah konkrétního vnitřního předpisu.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6097519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 smtClean="0"/>
              <a:t>Ředitel příspěvkové organizace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843559"/>
            <a:ext cx="7269060" cy="38164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Ředitel je povinen klást důraz na naplňování smyslu a účelu existence organizace, je povinen vytvářet podmínky pro co nejlepší a nejefektivnější vytváření a poskytování veřejných statků a služeb klientům příspěvkové organizace, tj. musí klást důraz na naplnění hlavní činnosti příspěvkové organizace.</a:t>
            </a:r>
          </a:p>
          <a:p>
            <a:r>
              <a:rPr lang="cs-CZ" sz="1800" dirty="0"/>
              <a:t>Ředitel příspěvkové organizace musí při řízení své organizace respektovat platné dokumenty zřizovatele strategického a koncepčního charakteru (oborové nebo resortní strategie) a řídit se těmito dokumenty.</a:t>
            </a:r>
          </a:p>
        </p:txBody>
      </p:sp>
    </p:spTree>
    <p:extLst>
      <p:ext uri="{BB962C8B-B14F-4D97-AF65-F5344CB8AC3E}">
        <p14:creationId xmlns:p14="http://schemas.microsoft.com/office/powerpoint/2010/main" val="14935006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 smtClean="0"/>
              <a:t>Ředitel příspěvkové organizace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843559"/>
            <a:ext cx="7269060" cy="38164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Ředitel příspěvkové organizace má za úkol ve spolupráci se zaměstnanci vytvořit cíle organizace a předložit je ke schválení zřizovateli.</a:t>
            </a:r>
          </a:p>
          <a:p>
            <a:r>
              <a:rPr lang="cs-CZ" sz="1800" dirty="0"/>
              <a:t>Ředitel příspěvkové organizace má zajistit kvalitu veřejných statků a služeb a celkovou činnost příspěvkové organizace. Ředitel je zodpovědný za stabilitu organizace a omezování rizik (ekonomických, personálních, provozních, komunikačních) fungování dané organizace.</a:t>
            </a:r>
          </a:p>
        </p:txBody>
      </p:sp>
    </p:spTree>
    <p:extLst>
      <p:ext uri="{BB962C8B-B14F-4D97-AF65-F5344CB8AC3E}">
        <p14:creationId xmlns:p14="http://schemas.microsoft.com/office/powerpoint/2010/main" val="20468104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 smtClean="0"/>
              <a:t>Ředitel příspěvkové organizace - role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843559"/>
            <a:ext cx="7269060" cy="38164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cs-CZ" sz="1800" dirty="0"/>
              <a:t>Role lídra – ředitel plní aktivity v oblasti strategického řízení. V této roli by měl ředitel být schopen formulovat myšlenky, analyzovat a hodnotit informace, motivovat zaměstnance. Lídr je schopen vytvářet vizi, podnikové hodnoty, strukturu organizace. Role lídra je spojena s koncepčními, externě orientovanými způsoby myšlení, musí umět vytvářet „celkový obraz organizace“.</a:t>
            </a:r>
          </a:p>
        </p:txBody>
      </p:sp>
    </p:spTree>
    <p:extLst>
      <p:ext uri="{BB962C8B-B14F-4D97-AF65-F5344CB8AC3E}">
        <p14:creationId xmlns:p14="http://schemas.microsoft.com/office/powerpoint/2010/main" val="37527730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 smtClean="0"/>
              <a:t>Ředitel příspěvkové organizace - role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843559"/>
            <a:ext cx="7269060" cy="38164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cs-CZ" sz="1800" dirty="0"/>
              <a:t>Role manažera – ředitel musí být schopen dosahovat strategických cílů definovaných lídrem organizace, musí být schopen spolupracovat s ostatními zaměstnanci. Ředitel jako manažer musí být schopen plnit funkce - plánovat, organizovat, vést, řídit, rozhodovat a kontrolovat. V rámci těchto funkcí je důležité umět vyjednávat, akceptovat myšlenky ostatních, řídit lidské zdroje a zdroje materiální i nemateriální povahy, poskytovat zpětnou vazbu.</a:t>
            </a:r>
          </a:p>
        </p:txBody>
      </p:sp>
    </p:spTree>
    <p:extLst>
      <p:ext uri="{BB962C8B-B14F-4D97-AF65-F5344CB8AC3E}">
        <p14:creationId xmlns:p14="http://schemas.microsoft.com/office/powerpoint/2010/main" val="37253462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 smtClean="0"/>
              <a:t>Ředitel příspěvkové organizace - role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843559"/>
            <a:ext cx="7269060" cy="38164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cs-CZ" sz="1800" dirty="0"/>
              <a:t>Role vykonavatele – ředitel organizace je zodpovědný za proměnu vstupů na výstupy. Plní bezprostředně úkoly a naplňuje dílčí cíle vedoucí k dosažení strategických cílů.</a:t>
            </a:r>
          </a:p>
        </p:txBody>
      </p:sp>
    </p:spTree>
    <p:extLst>
      <p:ext uri="{BB962C8B-B14F-4D97-AF65-F5344CB8AC3E}">
        <p14:creationId xmlns:p14="http://schemas.microsoft.com/office/powerpoint/2010/main" val="19938676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 smtClean="0"/>
              <a:t>Ředitel příspěvkové organizace - odpovědnost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843559"/>
            <a:ext cx="7269060" cy="38164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cs-CZ" sz="1800" dirty="0" smtClean="0"/>
              <a:t>Finanční udržitelnost</a:t>
            </a:r>
          </a:p>
          <a:p>
            <a:pPr lvl="0"/>
            <a:r>
              <a:rPr lang="cs-CZ" sz="1800" dirty="0" smtClean="0"/>
              <a:t>Udržitelnost lidských zdrojů</a:t>
            </a:r>
          </a:p>
          <a:p>
            <a:pPr lvl="0"/>
            <a:r>
              <a:rPr lang="cs-CZ" sz="1800" dirty="0" smtClean="0"/>
              <a:t>Majetková udržitelnost</a:t>
            </a:r>
          </a:p>
          <a:p>
            <a:pPr lvl="0"/>
            <a:r>
              <a:rPr lang="cs-CZ" sz="1800" dirty="0" smtClean="0"/>
              <a:t>Udržitelnost činností</a:t>
            </a:r>
          </a:p>
          <a:p>
            <a:pPr lvl="0"/>
            <a:r>
              <a:rPr lang="cs-CZ" sz="1800" dirty="0"/>
              <a:t>Dodržování zásad účelnosti, efektivnosti a hospodárnosti při nakládání s veřejnými </a:t>
            </a:r>
            <a:r>
              <a:rPr lang="cs-CZ" sz="1800" dirty="0" smtClean="0"/>
              <a:t>prostředky</a:t>
            </a:r>
          </a:p>
          <a:p>
            <a:pPr lvl="0"/>
            <a:r>
              <a:rPr lang="cs-CZ" sz="1800" dirty="0"/>
              <a:t>Řádnou </a:t>
            </a:r>
            <a:r>
              <a:rPr lang="cs-CZ" sz="1800" dirty="0" smtClean="0"/>
              <a:t>správa </a:t>
            </a:r>
            <a:r>
              <a:rPr lang="cs-CZ" sz="1800" dirty="0"/>
              <a:t>a řízení rizik spojených s činností </a:t>
            </a:r>
            <a:r>
              <a:rPr lang="cs-CZ" sz="1800" dirty="0" smtClean="0"/>
              <a:t>organizace</a:t>
            </a:r>
          </a:p>
          <a:p>
            <a:pPr lvl="0"/>
            <a:r>
              <a:rPr lang="cs-CZ" sz="1800" dirty="0" smtClean="0"/>
              <a:t>Prezentace </a:t>
            </a:r>
            <a:r>
              <a:rPr lang="cs-CZ" sz="1800" dirty="0"/>
              <a:t>příspěvkové organizace prostřednictvím kvalitního výkonu její činnosti a profesionální komunikace se zákaznickými skupinami a širokou veřejností, médii</a:t>
            </a:r>
            <a:endParaRPr lang="cs-CZ" sz="1800" dirty="0" smtClean="0"/>
          </a:p>
          <a:p>
            <a:pPr lvl="0"/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74578897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 smtClean="0"/>
              <a:t>Ředitel příspěvkové organizace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843559"/>
            <a:ext cx="7269060" cy="38164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Ředitel je povinen zajistit svou dostupnost nebo zastupitelnost pro řešení případných mimořádných nebo operativních úkolů.</a:t>
            </a:r>
          </a:p>
          <a:p>
            <a:r>
              <a:rPr lang="cs-CZ" sz="1800" dirty="0"/>
              <a:t>Ředitel má právo vyžádat si od zřizovatele metodickou pomoc k jemu realizované činnosti. Žádost o metodickou pomoc nemá vliv na odpovědnost ředitele za řešenou problematiku. Metodickou pomocí se myslí pomoc v obecné rovině, ne v oblasti řešení konkrétních problémů ze strany zřizovatele za ředitele příspěvkové organizace.</a:t>
            </a:r>
          </a:p>
          <a:p>
            <a:pPr lvl="0"/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96329697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 smtClean="0"/>
              <a:t>Ředitel příspěvkové organizace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843559"/>
            <a:ext cx="7269060" cy="38164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Zřizovatele zajišťuje </a:t>
            </a:r>
            <a:r>
              <a:rPr lang="cs-CZ" sz="1800" dirty="0" err="1"/>
              <a:t>mentoring</a:t>
            </a:r>
            <a:r>
              <a:rPr lang="cs-CZ" sz="1800" dirty="0"/>
              <a:t> a pomoc při adaptačním procesu nově jmenovaných ředitelů příspěvkových organizací na dobu trvání zkušební doby. Tímto způsobem se postupuje také v případě dlouhodobé nepřítomnosti ředitele příspěvkové organizace.</a:t>
            </a:r>
          </a:p>
          <a:p>
            <a:r>
              <a:rPr lang="cs-CZ" sz="1800" dirty="0"/>
              <a:t>Ředitel má právo na pravidelné hodnocení své činnosti a svých kompetencí pro vykonávání jeho funkce ze strany </a:t>
            </a:r>
            <a:r>
              <a:rPr lang="cs-CZ" sz="1800" dirty="0" smtClean="0"/>
              <a:t>zřizovatele.</a:t>
            </a:r>
          </a:p>
          <a:p>
            <a:r>
              <a:rPr lang="cs-CZ" sz="1800" dirty="0" smtClean="0"/>
              <a:t>Aktivity </a:t>
            </a:r>
            <a:r>
              <a:rPr lang="cs-CZ" sz="1800" dirty="0"/>
              <a:t>ředitele příspěvkové organizace jsou pravidelně </a:t>
            </a:r>
            <a:r>
              <a:rPr lang="cs-CZ" sz="1800" dirty="0" smtClean="0"/>
              <a:t>hodnoceny.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681883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899592" y="1196045"/>
            <a:ext cx="7266946" cy="262709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b="1" i="1" dirty="0"/>
              <a:t>Cílem přednášky je</a:t>
            </a:r>
            <a:r>
              <a:rPr lang="cs-CZ" sz="2000" b="1" i="1" dirty="0" smtClean="0"/>
              <a:t>:</a:t>
            </a:r>
          </a:p>
          <a:p>
            <a:r>
              <a:rPr lang="cs-CZ" sz="2000" b="1" i="1" dirty="0" smtClean="0"/>
              <a:t>Uvést plány činnosti příspěvkové organizace.</a:t>
            </a:r>
          </a:p>
          <a:p>
            <a:r>
              <a:rPr lang="cs-CZ" sz="2000" b="1" i="1" dirty="0" smtClean="0"/>
              <a:t>Charakterizovat vnitřní předpisy příspěvkové organizace.</a:t>
            </a:r>
          </a:p>
          <a:p>
            <a:r>
              <a:rPr lang="cs-CZ" sz="2000" b="1" i="1" dirty="0" smtClean="0"/>
              <a:t>Uvést</a:t>
            </a:r>
            <a:r>
              <a:rPr lang="cs-CZ" sz="2000" b="1" i="1" dirty="0"/>
              <a:t> </a:t>
            </a:r>
            <a:r>
              <a:rPr lang="cs-CZ" sz="2000" b="1" i="1" dirty="0" smtClean="0"/>
              <a:t>povinnosti a role ředitele příspěvkové </a:t>
            </a:r>
            <a:r>
              <a:rPr lang="cs-CZ" sz="2000" b="1" i="1" smtClean="0"/>
              <a:t>organizace.</a:t>
            </a:r>
            <a:endParaRPr lang="cs-CZ" sz="2000" b="1" i="1" dirty="0" smtClean="0"/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963021" y="3908399"/>
            <a:ext cx="2016224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GB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1162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39769" y="432392"/>
            <a:ext cx="2365070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</a:t>
            </a: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130035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r>
              <a:rPr lang="cs-CZ" sz="2000" dirty="0" smtClean="0"/>
              <a:t>Přednáška </a:t>
            </a:r>
            <a:r>
              <a:rPr lang="cs-CZ" sz="2000" dirty="0"/>
              <a:t>se zabývá řízením příspěvkové organizace z hlediska strategického a operativního managementu. Pozornost je věnována řediteli příspěvkové organizace a jeho úlohám dále konkrétním plánům a vnitřním předpisům vydávaným příspěvkovými organizacemi. 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406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 smtClean="0"/>
              <a:t>Příspěvková organizace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843559"/>
            <a:ext cx="7269060" cy="38164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cs-CZ" sz="1800" dirty="0"/>
              <a:t>Cílem příspěvkové organizace, jakožto celého neziskového sektoru, je naplnění veřejně prospěšného charakteru, dosažení stanoveného cíle, který si příslušná příspěvková organizace </a:t>
            </a:r>
            <a:r>
              <a:rPr lang="cs-CZ" sz="1800" dirty="0" smtClean="0"/>
              <a:t>stanovila.</a:t>
            </a:r>
          </a:p>
          <a:p>
            <a:pPr lvl="0"/>
            <a:r>
              <a:rPr lang="cs-CZ" sz="1800" dirty="0" smtClean="0"/>
              <a:t>Příspěvkové </a:t>
            </a:r>
            <a:r>
              <a:rPr lang="cs-CZ" sz="1800" dirty="0"/>
              <a:t>organizace nepodnikají za účelem dosažení zisku tedy za účelem </a:t>
            </a:r>
            <a:r>
              <a:rPr lang="cs-CZ" sz="1800" dirty="0" smtClean="0"/>
              <a:t>podnikání.</a:t>
            </a:r>
          </a:p>
          <a:p>
            <a:pPr lvl="0"/>
            <a:r>
              <a:rPr lang="cs-CZ" sz="1800" dirty="0" smtClean="0"/>
              <a:t>Tyto </a:t>
            </a:r>
            <a:r>
              <a:rPr lang="cs-CZ" sz="1800" dirty="0"/>
              <a:t>organizace plní pouze svá poslání, pro která byly vytvořeny.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0126561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 smtClean="0"/>
              <a:t>Příspěvková organizace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843559"/>
            <a:ext cx="7269060" cy="38164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cs-CZ" sz="1800" dirty="0"/>
              <a:t>Hospodaření příspěvkové organizace je upraveno zvláštními předpisy, jako je vedení účetnictví ze zákona, kam patří evidence nákladů a výnosů, danění příjmů, majetku a poskytovaných služeb, určité vnitřní předpisy organizace, pro evidenci a schvalování dokladů. Je zde také povinnost vytváření kalkulací na poskytované služby, pokud jsou hrazeny z veřejných rozpočtů, dotací nebo dotací z Evropské unie, pak podléhají veřejné </a:t>
            </a:r>
            <a:r>
              <a:rPr lang="cs-CZ" sz="1800" dirty="0" smtClean="0"/>
              <a:t>kontrole.</a:t>
            </a:r>
          </a:p>
          <a:p>
            <a:pPr lvl="0"/>
            <a:r>
              <a:rPr lang="cs-CZ" sz="1800" dirty="0" smtClean="0"/>
              <a:t>Příspěvkové </a:t>
            </a:r>
            <a:r>
              <a:rPr lang="cs-CZ" sz="1800" dirty="0"/>
              <a:t>organizace musí na základě auditu a především prostřednictvím pravidelných průběžných zpráv cca po 6 měsících poskytovat informace svým donátorům, popřípadě dárcům o hospodaření s finančními prostředky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4765731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 smtClean="0"/>
              <a:t>Příspěvková organizace – vznik a zrušení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843559"/>
            <a:ext cx="7269060" cy="38164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Nejdůležitější roli při zřizování příspěvkových organizací má zastupitelstvo kraje nebo zastupitelstvo obce podle zákona č. 129/2000 Sb., o krajích a podle zákona č. 128/2000 Sb., o obcích.</a:t>
            </a:r>
          </a:p>
          <a:p>
            <a:r>
              <a:rPr lang="cs-CZ" sz="1800" dirty="0"/>
              <a:t>Zastupitelstvo kraje nebo obce má vyhrazené právo zřizovat a rušit příspěvkové organizace a organizační složky a schvalovat jejich zřizovací listinu. Rada kraje nebo obce předloží finální návrh na zřízení příspěvkové organizace zastupitelstvu kraje nebo obce k projednání na jejich zasedáních.</a:t>
            </a:r>
          </a:p>
        </p:txBody>
      </p:sp>
    </p:spTree>
    <p:extLst>
      <p:ext uri="{BB962C8B-B14F-4D97-AF65-F5344CB8AC3E}">
        <p14:creationId xmlns:p14="http://schemas.microsoft.com/office/powerpoint/2010/main" val="30111141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 smtClean="0"/>
              <a:t>Příspěvková organizace – vznik a zrušení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843559"/>
            <a:ext cx="7269060" cy="38164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Proces zřízení příspěvkové organizace je možné shrnout do následujících kroků:</a:t>
            </a:r>
          </a:p>
          <a:p>
            <a:pPr lvl="1"/>
            <a:r>
              <a:rPr lang="cs-CZ" sz="1800" dirty="0"/>
              <a:t>zvážení potřeby projednání záměru zřízení příspěvkové organizace radou a zastupitelstvem,</a:t>
            </a:r>
          </a:p>
          <a:p>
            <a:pPr lvl="1"/>
            <a:r>
              <a:rPr lang="cs-CZ" sz="1800" dirty="0"/>
              <a:t>zpracování věcného a časového harmonogramu zřízení příspěvkové organizace,</a:t>
            </a:r>
          </a:p>
          <a:p>
            <a:pPr lvl="1"/>
            <a:r>
              <a:rPr lang="cs-CZ" sz="1800" dirty="0"/>
              <a:t>projednání návrhu na zřízení příspěvkové organizace radou,</a:t>
            </a:r>
          </a:p>
          <a:p>
            <a:pPr lvl="1"/>
            <a:r>
              <a:rPr lang="cs-CZ" sz="1800" dirty="0"/>
              <a:t>připravit příslušný materiál s přílohami k rozhodnutí zastupitelstva o zřízení příspěvkové organizace spolu s návrhem zřizovací listiny a jejich příloh, vymezující majetek kraje, se kterým bude příspěvková organizace hospodařit</a:t>
            </a:r>
            <a:r>
              <a:rPr lang="cs-CZ" sz="1800" dirty="0" smtClean="0"/>
              <a:t>,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3179717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 smtClean="0"/>
              <a:t>Příspěvková organizace – vznik a zrušení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843559"/>
            <a:ext cx="7269060" cy="38164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Proces zřízení příspěvkové organizace je možné shrnout do následujících kroků:</a:t>
            </a:r>
          </a:p>
          <a:p>
            <a:pPr lvl="1"/>
            <a:r>
              <a:rPr lang="cs-CZ" sz="1800" dirty="0" smtClean="0"/>
              <a:t>určit </a:t>
            </a:r>
            <a:r>
              <a:rPr lang="cs-CZ" sz="1800" dirty="0"/>
              <a:t>další úkoly nebo povinnosti příspěvkové organizace ve vztahu k obci nebo kraji jako zřizovateli, které nejsou běžnou součástí zřizovací listiny,</a:t>
            </a:r>
          </a:p>
          <a:p>
            <a:pPr lvl="1"/>
            <a:r>
              <a:rPr lang="cs-CZ" sz="1800" dirty="0"/>
              <a:t>vymezit výši příspěvku, se kterým bude příspěvková organizace hospodařit,</a:t>
            </a:r>
          </a:p>
          <a:p>
            <a:pPr lvl="1"/>
            <a:r>
              <a:rPr lang="cs-CZ" sz="1800" dirty="0"/>
              <a:t>navrhnout limity v oblasti počtu zaměstnanců a v oblasti osobních, věcných a investičních nákladů dané příspěvkové organizace,</a:t>
            </a:r>
          </a:p>
          <a:p>
            <a:pPr lvl="1"/>
            <a:r>
              <a:rPr lang="cs-CZ" sz="1800" dirty="0"/>
              <a:t>rozhodnout o zřízení příspěvkové organizace na zastupitelstvu a schválit a vydat její zřizovací listinu,</a:t>
            </a:r>
          </a:p>
          <a:p>
            <a:pPr lvl="1"/>
            <a:r>
              <a:rPr lang="cs-CZ" sz="1800" dirty="0"/>
              <a:t>zapsat příspěvkovou organizaci do rejstříku.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6511919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 smtClean="0"/>
              <a:t>Příspěvková organizace – vznik a zrušení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843559"/>
            <a:ext cx="7269060" cy="38164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Nejdůležitějším dokumentem pro příspěvkové organizace je zřizovací listina, kdy příspěvkové organizace vznikají na základě schválení této listiny zastupitelstvem obce nebo kraje.</a:t>
            </a:r>
          </a:p>
          <a:p>
            <a:r>
              <a:rPr lang="cs-CZ" sz="1800" dirty="0"/>
              <a:t>Zřizovatel při rozhodování o další činnosti příspěvkové organizace a o vzájemných vazbách ve skupině příspěvkových organizací bere v úvahu faktory, očekávané změny, přímé a nepřímé administrativní a personální náklady a rizika příspěvkové organizace.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811513396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2672</TotalTime>
  <Words>953</Words>
  <Application>Microsoft Office PowerPoint</Application>
  <PresentationFormat>Předvádění na obrazovce (16:9)</PresentationFormat>
  <Paragraphs>130</Paragraphs>
  <Slides>30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4" baseType="lpstr">
      <vt:lpstr>Arial</vt:lpstr>
      <vt:lpstr>Calibri</vt:lpstr>
      <vt:lpstr>Times New Roman</vt:lpstr>
      <vt:lpstr>SLU</vt:lpstr>
      <vt:lpstr>Název prezentace</vt:lpstr>
      <vt:lpstr>Prezentace aplikace PowerPoint</vt:lpstr>
      <vt:lpstr>Prezentace aplikace PowerPoint</vt:lpstr>
      <vt:lpstr>Příspěvková organizace</vt:lpstr>
      <vt:lpstr>Příspěvková organizace</vt:lpstr>
      <vt:lpstr>Příspěvková organizace – vznik a zrušení</vt:lpstr>
      <vt:lpstr>Příspěvková organizace – vznik a zrušení</vt:lpstr>
      <vt:lpstr>Příspěvková organizace – vznik a zrušení</vt:lpstr>
      <vt:lpstr>Příspěvková organizace – vznik a zrušení</vt:lpstr>
      <vt:lpstr>Řízení příspěvkové organizace</vt:lpstr>
      <vt:lpstr>Řízení příspěvkové organizace</vt:lpstr>
      <vt:lpstr>Řízení příspěvkové organizace</vt:lpstr>
      <vt:lpstr>Řízení příspěvkové organizace</vt:lpstr>
      <vt:lpstr>Řízení příspěvkové organizace</vt:lpstr>
      <vt:lpstr>Řízení příspěvkové organizace</vt:lpstr>
      <vt:lpstr>Řízení příspěvkové organizace</vt:lpstr>
      <vt:lpstr>Řízení příspěvkové organizace</vt:lpstr>
      <vt:lpstr>Řízení příspěvkové organizace</vt:lpstr>
      <vt:lpstr>Řízení příspěvkové organizace</vt:lpstr>
      <vt:lpstr>Vnitřní předpisy</vt:lpstr>
      <vt:lpstr>Vnitřní předpisy</vt:lpstr>
      <vt:lpstr>Ředitel příspěvkové organizace</vt:lpstr>
      <vt:lpstr>Ředitel příspěvkové organizace</vt:lpstr>
      <vt:lpstr>Ředitel příspěvkové organizace - role</vt:lpstr>
      <vt:lpstr>Ředitel příspěvkové organizace - role</vt:lpstr>
      <vt:lpstr>Ředitel příspěvkové organizace - role</vt:lpstr>
      <vt:lpstr>Ředitel příspěvkové organizace - odpovědnost</vt:lpstr>
      <vt:lpstr>Ředitel příspěvkové organizace</vt:lpstr>
      <vt:lpstr>Ředitel příspěvkové organizace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ryl0001</cp:lastModifiedBy>
  <cp:revision>204</cp:revision>
  <cp:lastPrinted>2018-03-27T09:30:31Z</cp:lastPrinted>
  <dcterms:created xsi:type="dcterms:W3CDTF">2016-07-06T15:42:34Z</dcterms:created>
  <dcterms:modified xsi:type="dcterms:W3CDTF">2019-06-14T07:08:19Z</dcterms:modified>
</cp:coreProperties>
</file>