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5" r:id="rId2"/>
    <p:sldId id="346" r:id="rId3"/>
    <p:sldId id="347" r:id="rId4"/>
    <p:sldId id="349" r:id="rId5"/>
    <p:sldId id="348" r:id="rId6"/>
    <p:sldId id="368" r:id="rId7"/>
    <p:sldId id="351" r:id="rId8"/>
    <p:sldId id="352" r:id="rId9"/>
    <p:sldId id="353" r:id="rId10"/>
    <p:sldId id="354" r:id="rId11"/>
    <p:sldId id="355" r:id="rId12"/>
    <p:sldId id="356" r:id="rId13"/>
    <p:sldId id="357" r:id="rId14"/>
    <p:sldId id="358" r:id="rId15"/>
    <p:sldId id="364" r:id="rId16"/>
    <p:sldId id="429" r:id="rId17"/>
    <p:sldId id="360" r:id="rId18"/>
    <p:sldId id="361" r:id="rId19"/>
    <p:sldId id="362" r:id="rId20"/>
    <p:sldId id="359" r:id="rId21"/>
    <p:sldId id="363" r:id="rId22"/>
    <p:sldId id="279" r:id="rId23"/>
    <p:sldId id="268" r:id="rId24"/>
    <p:sldId id="264" r:id="rId25"/>
    <p:sldId id="269" r:id="rId26"/>
    <p:sldId id="274" r:id="rId27"/>
    <p:sldId id="275" r:id="rId28"/>
    <p:sldId id="366" r:id="rId29"/>
    <p:sldId id="278" r:id="rId30"/>
    <p:sldId id="280" r:id="rId31"/>
    <p:sldId id="270" r:id="rId32"/>
    <p:sldId id="283" r:id="rId33"/>
    <p:sldId id="282" r:id="rId34"/>
    <p:sldId id="284" r:id="rId35"/>
    <p:sldId id="316" r:id="rId36"/>
    <p:sldId id="317" r:id="rId37"/>
    <p:sldId id="367" r:id="rId38"/>
    <p:sldId id="266" r:id="rId39"/>
    <p:sldId id="267" r:id="rId4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p:cViewPr varScale="1">
        <p:scale>
          <a:sx n="79" d="100"/>
          <a:sy n="79" d="100"/>
        </p:scale>
        <p:origin x="90" y="12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13.02.2023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5669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57751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26791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82814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400250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114533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46458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48368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159207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187418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19875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457788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5428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8210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574489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678462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285826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44913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837209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32884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7855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89106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47798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74366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404912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79777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42170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vimeo.com/252739738/0bd792d438" TargetMode="Externa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hyperlink" Target="https://www.podnikatel.cz/clanky/nejvyznamnejsi-cesti-podnikatele-historie/" TargetMode="External"/><Relationship Id="rId3" Type="http://schemas.openxmlformats.org/officeDocument/2006/relationships/hyperlink" Target="https://www.podnikatel.cz/clanky/pribehy-podnikatelu-v-roce-2022-ukazaly-originalni-napady-a-skvelou-praci-v-paru/" TargetMode="External"/><Relationship Id="rId7" Type="http://schemas.openxmlformats.org/officeDocument/2006/relationships/hyperlink" Target="https://archiv.hn.cz/c1-66231300-uspesni-podnikatele-a-podnikatelky-radi-jak-zacit-s-podnikanim-nemejte-velke-oci-a-vazte-si-kazdeho-klienta-i-dodavatele-kvalita-je-zakla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forbes.cz/10-nejvetsich-ceskych-rodinnych-firem-zbozi-kolika-z-nich-znate/" TargetMode="External"/><Relationship Id="rId5" Type="http://schemas.openxmlformats.org/officeDocument/2006/relationships/hyperlink" Target="https://forbes.cz/mladi-talentovani-a-uspesni-mezi-evropskych-30-pod-30-se-probojovali-tri-cesi/" TargetMode="External"/><Relationship Id="rId4" Type="http://schemas.openxmlformats.org/officeDocument/2006/relationships/hyperlink" Target="https://mladypodnikatel.cz/uspesni-podnikatel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Tutoriál</a:t>
            </a:r>
          </a:p>
        </p:txBody>
      </p:sp>
      <p:sp>
        <p:nvSpPr>
          <p:cNvPr id="3" name="Podnadpis 2"/>
          <p:cNvSpPr>
            <a:spLocks noGrp="1"/>
          </p:cNvSpPr>
          <p:nvPr>
            <p:ph type="subTitle" idx="4294967295"/>
          </p:nvPr>
        </p:nvSpPr>
        <p:spPr>
          <a:xfrm>
            <a:off x="395536" y="2499742"/>
            <a:ext cx="5256584" cy="2088232"/>
          </a:xfrm>
          <a:prstGeom prst="rect">
            <a:avLst/>
          </a:prstGeom>
        </p:spPr>
        <p:txBody>
          <a:bodyPr>
            <a:normAutofit fontScale="77500" lnSpcReduction="20000"/>
          </a:bodyPr>
          <a:lstStyle/>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Podnikatelská příležitost a zákaznická perspektiva</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Příklady úspěšný podnikatelů a startupů</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br>
              <a:rPr lang="cs-CZ" sz="2300" dirty="0">
                <a:solidFill>
                  <a:schemeClr val="bg1"/>
                </a:solidFill>
                <a:latin typeface="Times New Roman" panose="02020603050405020304" pitchFamily="18" charset="0"/>
                <a:cs typeface="Times New Roman" panose="02020603050405020304" pitchFamily="18" charset="0"/>
              </a:rPr>
            </a:br>
            <a:endParaRPr lang="cs-CZ" sz="23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pl-PL" altLang="cs-CZ" sz="900" b="1" i="1">
                <a:solidFill>
                  <a:srgbClr val="307871"/>
                </a:solidFill>
                <a:latin typeface="Times New Roman" panose="02020603050405020304" pitchFamily="18" charset="0"/>
                <a:cs typeface="Times New Roman" panose="02020603050405020304" pitchFamily="18" charset="0"/>
              </a:rPr>
              <a:t>adamek@opf.slu.cz</a:t>
            </a:r>
          </a:p>
          <a:p>
            <a:pPr algn="r"/>
            <a:r>
              <a:rPr lang="pl-PL" altLang="cs-CZ" sz="900" b="1">
                <a:solidFill>
                  <a:srgbClr val="307871"/>
                </a:solidFill>
                <a:latin typeface="Times New Roman" panose="02020603050405020304" pitchFamily="18" charset="0"/>
                <a:cs typeface="Times New Roman" panose="02020603050405020304" pitchFamily="18" charset="0"/>
              </a:rPr>
              <a:t>Katedra podnikové ekonomiky a managementu</a:t>
            </a:r>
          </a:p>
          <a:p>
            <a:pPr algn="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51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672408"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není podnikatelská příležitost</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máme příliš pozdě </a:t>
            </a:r>
            <a:r>
              <a:rPr lang="cs-CZ" altLang="cs-CZ" sz="1400" dirty="0">
                <a:solidFill>
                  <a:srgbClr val="002060"/>
                </a:solidFill>
                <a:latin typeface="Times New Roman" panose="02020603050405020304" pitchFamily="18" charset="0"/>
                <a:cs typeface="Times New Roman" panose="02020603050405020304" pitchFamily="18" charset="0"/>
              </a:rPr>
              <a:t>– trh je nasycený. Např. založení nového slevového portálu podobného jako slevomat.cz, když u nás existuje cca 50 podobných portálů a jejich počet trvale klesá.</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máme příliš brzy – </a:t>
            </a:r>
            <a:r>
              <a:rPr lang="cs-CZ" altLang="cs-CZ" sz="1400" dirty="0">
                <a:solidFill>
                  <a:srgbClr val="002060"/>
                </a:solidFill>
                <a:latin typeface="Times New Roman" panose="02020603050405020304" pitchFamily="18" charset="0"/>
                <a:cs typeface="Times New Roman" panose="02020603050405020304" pitchFamily="18" charset="0"/>
              </a:rPr>
              <a:t>zákazníci nejsou na službu/produkt připraveni, např. neexistuje technologie (sociální sítě – internet).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Hobby projekt – </a:t>
            </a:r>
            <a:r>
              <a:rPr lang="cs-CZ" altLang="cs-CZ" sz="1400" dirty="0">
                <a:solidFill>
                  <a:srgbClr val="002060"/>
                </a:solidFill>
                <a:latin typeface="Times New Roman" panose="02020603050405020304" pitchFamily="18" charset="0"/>
                <a:cs typeface="Times New Roman" panose="02020603050405020304" pitchFamily="18" charset="0"/>
              </a:rPr>
              <a:t>neexistuje dostatečně velký trh pro vybudování udržitelného podnikání.</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graphicFrame>
        <p:nvGraphicFramePr>
          <p:cNvPr id="2" name="Tabulka 1">
            <a:extLst>
              <a:ext uri="{FF2B5EF4-FFF2-40B4-BE49-F238E27FC236}">
                <a16:creationId xmlns:a16="http://schemas.microsoft.com/office/drawing/2014/main" id="{4179E5D1-94D4-4D6F-B3E0-18027450A208}"/>
              </a:ext>
            </a:extLst>
          </p:cNvPr>
          <p:cNvGraphicFramePr>
            <a:graphicFrameLocks noGrp="1"/>
          </p:cNvGraphicFramePr>
          <p:nvPr>
            <p:extLst>
              <p:ext uri="{D42A27DB-BD31-4B8C-83A1-F6EECF244321}">
                <p14:modId xmlns:p14="http://schemas.microsoft.com/office/powerpoint/2010/main" val="1176303857"/>
              </p:ext>
            </p:extLst>
          </p:nvPr>
        </p:nvGraphicFramePr>
        <p:xfrm>
          <a:off x="4499992" y="1106405"/>
          <a:ext cx="3264024" cy="3146928"/>
        </p:xfrm>
        <a:graphic>
          <a:graphicData uri="http://schemas.openxmlformats.org/drawingml/2006/table">
            <a:tbl>
              <a:tblPr firstRow="1" bandRow="1">
                <a:tableStyleId>{5C22544A-7EE6-4342-B048-85BDC9FD1C3A}</a:tableStyleId>
              </a:tblPr>
              <a:tblGrid>
                <a:gridCol w="1088008">
                  <a:extLst>
                    <a:ext uri="{9D8B030D-6E8A-4147-A177-3AD203B41FA5}">
                      <a16:colId xmlns:a16="http://schemas.microsoft.com/office/drawing/2014/main" val="534818727"/>
                    </a:ext>
                  </a:extLst>
                </a:gridCol>
                <a:gridCol w="1088008">
                  <a:extLst>
                    <a:ext uri="{9D8B030D-6E8A-4147-A177-3AD203B41FA5}">
                      <a16:colId xmlns:a16="http://schemas.microsoft.com/office/drawing/2014/main" val="3024193278"/>
                    </a:ext>
                  </a:extLst>
                </a:gridCol>
                <a:gridCol w="1088008">
                  <a:extLst>
                    <a:ext uri="{9D8B030D-6E8A-4147-A177-3AD203B41FA5}">
                      <a16:colId xmlns:a16="http://schemas.microsoft.com/office/drawing/2014/main" val="2308701436"/>
                    </a:ext>
                  </a:extLst>
                </a:gridCol>
              </a:tblGrid>
              <a:tr h="278064">
                <a:tc>
                  <a:txBody>
                    <a:bodyPr/>
                    <a:lstStyle/>
                    <a:p>
                      <a:endParaRPr lang="en-GB" sz="1000" dirty="0"/>
                    </a:p>
                  </a:txBody>
                  <a:tcPr/>
                </a:tc>
                <a:tc>
                  <a:txBody>
                    <a:bodyPr/>
                    <a:lstStyle/>
                    <a:p>
                      <a:r>
                        <a:rPr lang="cs-CZ" sz="1000" dirty="0"/>
                        <a:t>Silnější příležitost</a:t>
                      </a:r>
                      <a:endParaRPr lang="en-GB" sz="1000" dirty="0"/>
                    </a:p>
                  </a:txBody>
                  <a:tcPr/>
                </a:tc>
                <a:tc>
                  <a:txBody>
                    <a:bodyPr/>
                    <a:lstStyle/>
                    <a:p>
                      <a:r>
                        <a:rPr lang="cs-CZ" sz="1000" dirty="0"/>
                        <a:t>Slabší příležitost</a:t>
                      </a:r>
                      <a:endParaRPr lang="en-GB" sz="1000" dirty="0"/>
                    </a:p>
                  </a:txBody>
                  <a:tcPr/>
                </a:tc>
                <a:extLst>
                  <a:ext uri="{0D108BD9-81ED-4DB2-BD59-A6C34878D82A}">
                    <a16:rowId xmlns:a16="http://schemas.microsoft.com/office/drawing/2014/main" val="1956443856"/>
                  </a:ext>
                </a:extLst>
              </a:tr>
              <a:tr h="278064">
                <a:tc>
                  <a:txBody>
                    <a:bodyPr/>
                    <a:lstStyle/>
                    <a:p>
                      <a:r>
                        <a:rPr lang="cs-CZ" sz="1000" dirty="0"/>
                        <a:t>Potřeba</a:t>
                      </a:r>
                      <a:endParaRPr lang="en-GB" sz="1000" dirty="0"/>
                    </a:p>
                  </a:txBody>
                  <a:tcPr/>
                </a:tc>
                <a:tc>
                  <a:txBody>
                    <a:bodyPr/>
                    <a:lstStyle/>
                    <a:p>
                      <a:r>
                        <a:rPr lang="cs-CZ" sz="1000" dirty="0"/>
                        <a:t>Identifikovaná</a:t>
                      </a:r>
                      <a:endParaRPr lang="en-GB" sz="1000" dirty="0"/>
                    </a:p>
                  </a:txBody>
                  <a:tcPr/>
                </a:tc>
                <a:tc>
                  <a:txBody>
                    <a:bodyPr/>
                    <a:lstStyle/>
                    <a:p>
                      <a:r>
                        <a:rPr lang="cs-CZ" sz="1000" dirty="0"/>
                        <a:t>Neidentifikovaná</a:t>
                      </a:r>
                      <a:endParaRPr lang="en-GB" sz="1000" dirty="0"/>
                    </a:p>
                  </a:txBody>
                  <a:tcPr/>
                </a:tc>
                <a:extLst>
                  <a:ext uri="{0D108BD9-81ED-4DB2-BD59-A6C34878D82A}">
                    <a16:rowId xmlns:a16="http://schemas.microsoft.com/office/drawing/2014/main" val="2032269838"/>
                  </a:ext>
                </a:extLst>
              </a:tr>
              <a:tr h="342818">
                <a:tc>
                  <a:txBody>
                    <a:bodyPr/>
                    <a:lstStyle/>
                    <a:p>
                      <a:r>
                        <a:rPr lang="cs-CZ" sz="1000" dirty="0"/>
                        <a:t>Zákazníci</a:t>
                      </a:r>
                      <a:endParaRPr lang="en-GB" sz="1000" dirty="0"/>
                    </a:p>
                  </a:txBody>
                  <a:tcPr/>
                </a:tc>
                <a:tc>
                  <a:txBody>
                    <a:bodyPr/>
                    <a:lstStyle/>
                    <a:p>
                      <a:r>
                        <a:rPr lang="cs-CZ" sz="1000" dirty="0"/>
                        <a:t>Dosažitelní, vnímaví</a:t>
                      </a:r>
                    </a:p>
                  </a:txBody>
                  <a:tcPr/>
                </a:tc>
                <a:tc>
                  <a:txBody>
                    <a:bodyPr/>
                    <a:lstStyle/>
                    <a:p>
                      <a:r>
                        <a:rPr lang="cs-CZ" sz="1000" dirty="0"/>
                        <a:t>Těžko dosažitelní, loajální k jiným</a:t>
                      </a:r>
                      <a:endParaRPr lang="en-GB" sz="1000" dirty="0"/>
                    </a:p>
                  </a:txBody>
                  <a:tcPr/>
                </a:tc>
                <a:extLst>
                  <a:ext uri="{0D108BD9-81ED-4DB2-BD59-A6C34878D82A}">
                    <a16:rowId xmlns:a16="http://schemas.microsoft.com/office/drawing/2014/main" val="1981376245"/>
                  </a:ext>
                </a:extLst>
              </a:tr>
              <a:tr h="342818">
                <a:tc>
                  <a:txBody>
                    <a:bodyPr/>
                    <a:lstStyle/>
                    <a:p>
                      <a:r>
                        <a:rPr lang="cs-CZ" sz="1000" dirty="0"/>
                        <a:t>Kdy se zákazníkovi vrátí investice</a:t>
                      </a:r>
                      <a:endParaRPr lang="en-GB" sz="1000" dirty="0"/>
                    </a:p>
                  </a:txBody>
                  <a:tcPr/>
                </a:tc>
                <a:tc>
                  <a:txBody>
                    <a:bodyPr/>
                    <a:lstStyle/>
                    <a:p>
                      <a:r>
                        <a:rPr lang="cs-CZ" sz="1000" dirty="0"/>
                        <a:t>Dříve než za rok</a:t>
                      </a:r>
                      <a:endParaRPr lang="en-GB" sz="1000" dirty="0"/>
                    </a:p>
                  </a:txBody>
                  <a:tcPr/>
                </a:tc>
                <a:tc>
                  <a:txBody>
                    <a:bodyPr/>
                    <a:lstStyle/>
                    <a:p>
                      <a:r>
                        <a:rPr lang="cs-CZ" sz="1000" dirty="0"/>
                        <a:t>Za tři roky a více</a:t>
                      </a:r>
                      <a:endParaRPr lang="en-GB" sz="1000" dirty="0"/>
                    </a:p>
                  </a:txBody>
                  <a:tcPr/>
                </a:tc>
                <a:extLst>
                  <a:ext uri="{0D108BD9-81ED-4DB2-BD59-A6C34878D82A}">
                    <a16:rowId xmlns:a16="http://schemas.microsoft.com/office/drawing/2014/main" val="3718945166"/>
                  </a:ext>
                </a:extLst>
              </a:tr>
              <a:tr h="342818">
                <a:tc>
                  <a:txBody>
                    <a:bodyPr/>
                    <a:lstStyle/>
                    <a:p>
                      <a:r>
                        <a:rPr lang="cs-CZ" sz="1000" dirty="0"/>
                        <a:t>Přidaná hodnota služby/produktu</a:t>
                      </a:r>
                      <a:endParaRPr lang="en-GB" sz="1000" dirty="0"/>
                    </a:p>
                  </a:txBody>
                  <a:tcPr/>
                </a:tc>
                <a:tc>
                  <a:txBody>
                    <a:bodyPr/>
                    <a:lstStyle/>
                    <a:p>
                      <a:r>
                        <a:rPr lang="cs-CZ" sz="1000" dirty="0"/>
                        <a:t>Vysoká</a:t>
                      </a:r>
                      <a:endParaRPr lang="en-GB" sz="1000" dirty="0"/>
                    </a:p>
                  </a:txBody>
                  <a:tcPr/>
                </a:tc>
                <a:tc>
                  <a:txBody>
                    <a:bodyPr/>
                    <a:lstStyle/>
                    <a:p>
                      <a:r>
                        <a:rPr lang="cs-CZ" sz="1000" dirty="0"/>
                        <a:t>Nízká</a:t>
                      </a:r>
                      <a:endParaRPr lang="en-GB" sz="1000" dirty="0"/>
                    </a:p>
                  </a:txBody>
                  <a:tcPr/>
                </a:tc>
                <a:extLst>
                  <a:ext uri="{0D108BD9-81ED-4DB2-BD59-A6C34878D82A}">
                    <a16:rowId xmlns:a16="http://schemas.microsoft.com/office/drawing/2014/main" val="4011333889"/>
                  </a:ext>
                </a:extLst>
              </a:tr>
              <a:tr h="278064">
                <a:tc>
                  <a:txBody>
                    <a:bodyPr/>
                    <a:lstStyle/>
                    <a:p>
                      <a:r>
                        <a:rPr lang="cs-CZ" sz="1000" dirty="0"/>
                        <a:t>Život produktu</a:t>
                      </a:r>
                      <a:endParaRPr lang="en-GB" sz="1000" dirty="0"/>
                    </a:p>
                  </a:txBody>
                  <a:tcPr/>
                </a:tc>
                <a:tc>
                  <a:txBody>
                    <a:bodyPr/>
                    <a:lstStyle/>
                    <a:p>
                      <a:r>
                        <a:rPr lang="cs-CZ" sz="1000" dirty="0"/>
                        <a:t>Dlouhý</a:t>
                      </a:r>
                      <a:endParaRPr lang="en-GB" sz="1000" dirty="0"/>
                    </a:p>
                  </a:txBody>
                  <a:tcPr/>
                </a:tc>
                <a:tc>
                  <a:txBody>
                    <a:bodyPr/>
                    <a:lstStyle/>
                    <a:p>
                      <a:r>
                        <a:rPr lang="cs-CZ" sz="1000" dirty="0"/>
                        <a:t>Krátký</a:t>
                      </a:r>
                      <a:endParaRPr lang="en-GB" sz="1000" dirty="0"/>
                    </a:p>
                  </a:txBody>
                  <a:tcPr/>
                </a:tc>
                <a:extLst>
                  <a:ext uri="{0D108BD9-81ED-4DB2-BD59-A6C34878D82A}">
                    <a16:rowId xmlns:a16="http://schemas.microsoft.com/office/drawing/2014/main" val="2848716030"/>
                  </a:ext>
                </a:extLst>
              </a:tr>
              <a:tr h="342818">
                <a:tc>
                  <a:txBody>
                    <a:bodyPr/>
                    <a:lstStyle/>
                    <a:p>
                      <a:r>
                        <a:rPr lang="cs-CZ" sz="1000" dirty="0"/>
                        <a:t>Struktura odvětví</a:t>
                      </a:r>
                      <a:endParaRPr lang="en-GB" sz="1000" dirty="0"/>
                    </a:p>
                  </a:txBody>
                  <a:tcPr/>
                </a:tc>
                <a:tc>
                  <a:txBody>
                    <a:bodyPr/>
                    <a:lstStyle/>
                    <a:p>
                      <a:r>
                        <a:rPr lang="cs-CZ" sz="1000" dirty="0"/>
                        <a:t>Nedokonalá konkurence, nový obor</a:t>
                      </a:r>
                      <a:endParaRPr lang="en-GB" sz="1000" dirty="0"/>
                    </a:p>
                  </a:txBody>
                  <a:tcPr/>
                </a:tc>
                <a:tc>
                  <a:txBody>
                    <a:bodyPr/>
                    <a:lstStyle/>
                    <a:p>
                      <a:r>
                        <a:rPr lang="cs-CZ" sz="1000" dirty="0"/>
                        <a:t>Obor s agresivní konkurencí, klesající nebo nenasycený</a:t>
                      </a:r>
                      <a:endParaRPr lang="en-GB" sz="1000" dirty="0"/>
                    </a:p>
                  </a:txBody>
                  <a:tcPr/>
                </a:tc>
                <a:extLst>
                  <a:ext uri="{0D108BD9-81ED-4DB2-BD59-A6C34878D82A}">
                    <a16:rowId xmlns:a16="http://schemas.microsoft.com/office/drawing/2014/main" val="2788461621"/>
                  </a:ext>
                </a:extLst>
              </a:tr>
            </a:tbl>
          </a:graphicData>
        </a:graphic>
      </p:graphicFrame>
      <p:sp>
        <p:nvSpPr>
          <p:cNvPr id="7" name="Zástupný symbol pro obsah 2">
            <a:extLst>
              <a:ext uri="{FF2B5EF4-FFF2-40B4-BE49-F238E27FC236}">
                <a16:creationId xmlns:a16="http://schemas.microsoft.com/office/drawing/2014/main" id="{1E4F7417-799C-4E94-8545-DB9AC1E65948}"/>
              </a:ext>
            </a:extLst>
          </p:cNvPr>
          <p:cNvSpPr txBox="1">
            <a:spLocks/>
          </p:cNvSpPr>
          <p:nvPr/>
        </p:nvSpPr>
        <p:spPr>
          <a:xfrm>
            <a:off x="4404370" y="4253333"/>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i="1" dirty="0">
                <a:solidFill>
                  <a:srgbClr val="307871"/>
                </a:solidFill>
                <a:latin typeface="Times New Roman" panose="02020603050405020304" pitchFamily="18" charset="0"/>
                <a:cs typeface="Times New Roman" panose="02020603050405020304" pitchFamily="18" charset="0"/>
              </a:rPr>
              <a:t>Zdroj: SVOBODOVÁ, I., ANDERA, M. 2017. Od nápadu k plánu, Grada, s. 36 </a:t>
            </a:r>
          </a:p>
          <a:p>
            <a:pPr marL="0" indent="0">
              <a:buNone/>
            </a:pPr>
            <a:endParaRPr lang="cs-CZ" sz="1400" dirty="0">
              <a:solidFill>
                <a:srgbClr val="307871"/>
              </a:solidFill>
              <a:latin typeface="Enriqueta" panose="02000000000000000000" pitchFamily="2" charset="0"/>
            </a:endParaRPr>
          </a:p>
        </p:txBody>
      </p:sp>
      <p:sp>
        <p:nvSpPr>
          <p:cNvPr id="9" name="Zástupný symbol pro obsah 2">
            <a:extLst>
              <a:ext uri="{FF2B5EF4-FFF2-40B4-BE49-F238E27FC236}">
                <a16:creationId xmlns:a16="http://schemas.microsoft.com/office/drawing/2014/main" id="{42EC15D0-FEBF-4002-B634-AE0565AC5849}"/>
              </a:ext>
            </a:extLst>
          </p:cNvPr>
          <p:cNvSpPr txBox="1">
            <a:spLocks/>
          </p:cNvSpPr>
          <p:nvPr/>
        </p:nvSpPr>
        <p:spPr>
          <a:xfrm>
            <a:off x="4483720" y="868428"/>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b="1" dirty="0">
                <a:solidFill>
                  <a:srgbClr val="307871"/>
                </a:solidFill>
                <a:latin typeface="Times New Roman" panose="02020603050405020304" pitchFamily="18" charset="0"/>
                <a:cs typeface="Times New Roman" panose="02020603050405020304" pitchFamily="18" charset="0"/>
              </a:rPr>
              <a:t>Zhodnocení podnikatelské příležitosti</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4408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168352"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Při hodnocení nápadu – ptát se zda jsme ti praví pro jeho realizaci</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Mám dostatečné znalosti a zkušenosti nutné pro úspěch v oboru?</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Ohled na prostředí – zajímat se o trendy na trhu.</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Jak se vyvíjí ekonomika, potencionální zákaznický segment?</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Jaká platí legislativa, které podléhá náš nápad a nechystají se nějaké změny?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95F88CF6-7536-465B-B9FD-4333298D50FD}"/>
              </a:ext>
            </a:extLst>
          </p:cNvPr>
          <p:cNvSpPr txBox="1">
            <a:spLocks/>
          </p:cNvSpPr>
          <p:nvPr/>
        </p:nvSpPr>
        <p:spPr>
          <a:xfrm>
            <a:off x="4788024" y="726928"/>
            <a:ext cx="3168352"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Individuální faktory - podnikatel:</a:t>
            </a:r>
          </a:p>
          <a:p>
            <a:r>
              <a:rPr lang="cs-CZ" altLang="cs-CZ" sz="1400" b="1" dirty="0">
                <a:solidFill>
                  <a:srgbClr val="002060"/>
                </a:solidFill>
                <a:latin typeface="Times New Roman" panose="02020603050405020304" pitchFamily="18" charset="0"/>
                <a:cs typeface="Times New Roman" panose="02020603050405020304" pitchFamily="18" charset="0"/>
              </a:rPr>
              <a:t>Zkušenosti</a:t>
            </a:r>
          </a:p>
          <a:p>
            <a:r>
              <a:rPr lang="cs-CZ" altLang="cs-CZ" sz="1400" b="1" dirty="0">
                <a:solidFill>
                  <a:srgbClr val="002060"/>
                </a:solidFill>
                <a:latin typeface="Times New Roman" panose="02020603050405020304" pitchFamily="18" charset="0"/>
                <a:cs typeface="Times New Roman" panose="02020603050405020304" pitchFamily="18" charset="0"/>
              </a:rPr>
              <a:t>Znalosti</a:t>
            </a:r>
          </a:p>
          <a:p>
            <a:r>
              <a:rPr lang="cs-CZ" altLang="cs-CZ" sz="1400" b="1" dirty="0">
                <a:solidFill>
                  <a:srgbClr val="002060"/>
                </a:solidFill>
                <a:latin typeface="Times New Roman" panose="02020603050405020304" pitchFamily="18" charset="0"/>
                <a:cs typeface="Times New Roman" panose="02020603050405020304" pitchFamily="18" charset="0"/>
              </a:rPr>
              <a:t>Schopnosti a dovednosti</a:t>
            </a:r>
          </a:p>
          <a:p>
            <a:r>
              <a:rPr lang="cs-CZ" altLang="cs-CZ" sz="1400" b="1" dirty="0">
                <a:solidFill>
                  <a:srgbClr val="002060"/>
                </a:solidFill>
                <a:latin typeface="Times New Roman" panose="02020603050405020304" pitchFamily="18" charset="0"/>
                <a:cs typeface="Times New Roman" panose="02020603050405020304" pitchFamily="18" charset="0"/>
              </a:rPr>
              <a:t>kontakty</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Prostředí:</a:t>
            </a:r>
          </a:p>
          <a:p>
            <a:r>
              <a:rPr lang="cs-CZ" altLang="cs-CZ" sz="1400" b="1" dirty="0">
                <a:solidFill>
                  <a:srgbClr val="002060"/>
                </a:solidFill>
                <a:latin typeface="Times New Roman" panose="02020603050405020304" pitchFamily="18" charset="0"/>
                <a:cs typeface="Times New Roman" panose="02020603050405020304" pitchFamily="18" charset="0"/>
              </a:rPr>
              <a:t>Tržní situace</a:t>
            </a:r>
          </a:p>
          <a:p>
            <a:r>
              <a:rPr lang="cs-CZ" altLang="cs-CZ" sz="1400" b="1" dirty="0">
                <a:solidFill>
                  <a:srgbClr val="002060"/>
                </a:solidFill>
                <a:latin typeface="Times New Roman" panose="02020603050405020304" pitchFamily="18" charset="0"/>
                <a:cs typeface="Times New Roman" panose="02020603050405020304" pitchFamily="18" charset="0"/>
              </a:rPr>
              <a:t>Legislativa</a:t>
            </a:r>
          </a:p>
          <a:p>
            <a:r>
              <a:rPr lang="cs-CZ" altLang="cs-CZ" sz="1400" b="1" dirty="0">
                <a:solidFill>
                  <a:srgbClr val="002060"/>
                </a:solidFill>
                <a:latin typeface="Times New Roman" panose="02020603050405020304" pitchFamily="18" charset="0"/>
                <a:cs typeface="Times New Roman" panose="02020603050405020304" pitchFamily="18" charset="0"/>
              </a:rPr>
              <a:t>Infrastruktura</a:t>
            </a:r>
          </a:p>
          <a:p>
            <a:r>
              <a:rPr lang="cs-CZ" altLang="cs-CZ" sz="1400" b="1" dirty="0">
                <a:solidFill>
                  <a:srgbClr val="002060"/>
                </a:solidFill>
                <a:latin typeface="Times New Roman" panose="02020603050405020304" pitchFamily="18" charset="0"/>
                <a:cs typeface="Times New Roman" panose="02020603050405020304" pitchFamily="18" charset="0"/>
              </a:rPr>
              <a:t>Regulace</a:t>
            </a:r>
          </a:p>
          <a:p>
            <a:r>
              <a:rPr lang="cs-CZ" altLang="cs-CZ" sz="1400" b="1" dirty="0">
                <a:solidFill>
                  <a:srgbClr val="002060"/>
                </a:solidFill>
                <a:latin typeface="Times New Roman" panose="02020603050405020304" pitchFamily="18" charset="0"/>
                <a:cs typeface="Times New Roman" panose="02020603050405020304" pitchFamily="18" charset="0"/>
              </a:rPr>
              <a:t>Zdroje</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68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Podnikatelský proces - shrnutí</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Identifikace příležitosti</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Rozvoj konceptu (vývoj a tvorba business modelu)</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Analýza zdrojů potřebných k realizaci</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Získání zdrojů</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Založení firmy a její rozvoj</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Podnikatelské výsledky – prodej firmy, předání firmy rodinně, pouze investor, vstup na burzu, akvizice firmy, ukončení, krach…</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358472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Rozhodnutí zákazníků koupit si náš výrobek/službu je jedním ze základů vybudování firmy.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Zákazník (odběratel) platí za produkt/službu – prostřednictvím marží – získáváme hodnotu zpět – část této hodnoty na úhradu nákladů spojených s podnikání a další část na reinvestice pro udržitelnost podnikání.</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Lze využít např. dva přístupy, které jsou populární a využitelné pro identifikaci či práci s potencionálními zákazníky:</a:t>
            </a:r>
          </a:p>
          <a:p>
            <a:r>
              <a:rPr lang="cs-CZ" altLang="cs-CZ" sz="1400" b="1" dirty="0">
                <a:solidFill>
                  <a:srgbClr val="002060"/>
                </a:solidFill>
                <a:latin typeface="Times New Roman" panose="02020603050405020304" pitchFamily="18" charset="0"/>
                <a:cs typeface="Times New Roman" panose="02020603050405020304" pitchFamily="18" charset="0"/>
              </a:rPr>
              <a:t>Design </a:t>
            </a:r>
            <a:r>
              <a:rPr lang="cs-CZ" altLang="cs-CZ" sz="1400" b="1" dirty="0" err="1">
                <a:solidFill>
                  <a:srgbClr val="002060"/>
                </a:solidFill>
                <a:latin typeface="Times New Roman" panose="02020603050405020304" pitchFamily="18" charset="0"/>
                <a:cs typeface="Times New Roman" panose="02020603050405020304" pitchFamily="18" charset="0"/>
              </a:rPr>
              <a:t>Thinking</a:t>
            </a:r>
            <a:r>
              <a:rPr lang="cs-CZ" altLang="cs-CZ" sz="1400" b="1" dirty="0">
                <a:solidFill>
                  <a:srgbClr val="002060"/>
                </a:solidFill>
                <a:latin typeface="Times New Roman" panose="02020603050405020304" pitchFamily="18" charset="0"/>
                <a:cs typeface="Times New Roman" panose="02020603050405020304" pitchFamily="18" charset="0"/>
              </a:rPr>
              <a:t> – </a:t>
            </a:r>
            <a:r>
              <a:rPr lang="cs-CZ" altLang="cs-CZ" sz="1400" dirty="0">
                <a:solidFill>
                  <a:srgbClr val="002060"/>
                </a:solidFill>
                <a:latin typeface="Times New Roman" panose="02020603050405020304" pitchFamily="18" charset="0"/>
                <a:cs typeface="Times New Roman" panose="02020603050405020304" pitchFamily="18" charset="0"/>
              </a:rPr>
              <a:t>zaměřená na inovace a řešení problémů, lze jej efektivně použít při rozjezdu podnikání. K jeho základním východiskům tak patří porozumění zákazníkovi a jeho prožitku, empatie, generování řešení a opětovné uplatňování vytvořených prototypů a neustálé získávání zpětné vazby následované úpravami. Postupné fáze metody:</a:t>
            </a:r>
          </a:p>
          <a:p>
            <a:pPr lvl="1"/>
            <a:r>
              <a:rPr lang="cs-CZ" altLang="cs-CZ" sz="1000" dirty="0">
                <a:solidFill>
                  <a:srgbClr val="002060"/>
                </a:solidFill>
                <a:latin typeface="Times New Roman" panose="02020603050405020304" pitchFamily="18" charset="0"/>
                <a:cs typeface="Times New Roman" panose="02020603050405020304" pitchFamily="18" charset="0"/>
              </a:rPr>
              <a:t>pochopení (</a:t>
            </a:r>
            <a:r>
              <a:rPr lang="cs-CZ" altLang="cs-CZ" sz="1000" dirty="0" err="1">
                <a:solidFill>
                  <a:srgbClr val="002060"/>
                </a:solidFill>
                <a:latin typeface="Times New Roman" panose="02020603050405020304" pitchFamily="18" charset="0"/>
                <a:cs typeface="Times New Roman" panose="02020603050405020304" pitchFamily="18" charset="0"/>
              </a:rPr>
              <a:t>emphatize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a:solidFill>
                  <a:srgbClr val="002060"/>
                </a:solidFill>
                <a:latin typeface="Times New Roman" panose="02020603050405020304" pitchFamily="18" charset="0"/>
                <a:cs typeface="Times New Roman" panose="02020603050405020304" pitchFamily="18" charset="0"/>
              </a:rPr>
              <a:t>definování (</a:t>
            </a:r>
            <a:r>
              <a:rPr lang="cs-CZ" altLang="cs-CZ" sz="1000" dirty="0" err="1">
                <a:solidFill>
                  <a:srgbClr val="002060"/>
                </a:solidFill>
                <a:latin typeface="Times New Roman" panose="02020603050405020304" pitchFamily="18" charset="0"/>
                <a:cs typeface="Times New Roman" panose="02020603050405020304" pitchFamily="18" charset="0"/>
              </a:rPr>
              <a:t>define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a:solidFill>
                  <a:srgbClr val="002060"/>
                </a:solidFill>
                <a:latin typeface="Times New Roman" panose="02020603050405020304" pitchFamily="18" charset="0"/>
                <a:cs typeface="Times New Roman" panose="02020603050405020304" pitchFamily="18" charset="0"/>
              </a:rPr>
              <a:t>ideace (</a:t>
            </a:r>
            <a:r>
              <a:rPr lang="cs-CZ" altLang="cs-CZ" sz="1000" dirty="0" err="1">
                <a:solidFill>
                  <a:srgbClr val="002060"/>
                </a:solidFill>
                <a:latin typeface="Times New Roman" panose="02020603050405020304" pitchFamily="18" charset="0"/>
                <a:cs typeface="Times New Roman" panose="02020603050405020304" pitchFamily="18" charset="0"/>
              </a:rPr>
              <a:t>ideate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err="1">
                <a:solidFill>
                  <a:srgbClr val="002060"/>
                </a:solidFill>
                <a:latin typeface="Times New Roman" panose="02020603050405020304" pitchFamily="18" charset="0"/>
                <a:cs typeface="Times New Roman" panose="02020603050405020304" pitchFamily="18" charset="0"/>
              </a:rPr>
              <a:t>prototypování</a:t>
            </a:r>
            <a:r>
              <a:rPr lang="cs-CZ" altLang="cs-CZ" sz="1000" dirty="0">
                <a:solidFill>
                  <a:srgbClr val="002060"/>
                </a:solidFill>
                <a:latin typeface="Times New Roman" panose="02020603050405020304" pitchFamily="18" charset="0"/>
                <a:cs typeface="Times New Roman" panose="02020603050405020304" pitchFamily="18" charset="0"/>
              </a:rPr>
              <a:t>  (prototype),</a:t>
            </a:r>
          </a:p>
          <a:p>
            <a:pPr lvl="1"/>
            <a:r>
              <a:rPr lang="cs-CZ" altLang="cs-CZ" sz="1000" dirty="0">
                <a:solidFill>
                  <a:srgbClr val="002060"/>
                </a:solidFill>
                <a:latin typeface="Times New Roman" panose="02020603050405020304" pitchFamily="18" charset="0"/>
                <a:cs typeface="Times New Roman" panose="02020603050405020304" pitchFamily="18" charset="0"/>
              </a:rPr>
              <a:t>testování (test)</a:t>
            </a:r>
          </a:p>
          <a:p>
            <a:pPr marL="457200" lvl="1"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err="1">
                <a:solidFill>
                  <a:srgbClr val="002060"/>
                </a:solidFill>
                <a:latin typeface="Times New Roman" panose="02020603050405020304" pitchFamily="18" charset="0"/>
                <a:cs typeface="Times New Roman" panose="02020603050405020304" pitchFamily="18" charset="0"/>
              </a:rPr>
              <a:t>Lean</a:t>
            </a:r>
            <a:r>
              <a:rPr lang="cs-CZ" altLang="cs-CZ" sz="1400" b="1" dirty="0">
                <a:solidFill>
                  <a:srgbClr val="002060"/>
                </a:solidFill>
                <a:latin typeface="Times New Roman" panose="02020603050405020304" pitchFamily="18" charset="0"/>
                <a:cs typeface="Times New Roman" panose="02020603050405020304" pitchFamily="18" charset="0"/>
              </a:rPr>
              <a:t> Startup – </a:t>
            </a:r>
            <a:r>
              <a:rPr lang="cs-CZ" altLang="cs-CZ" sz="1400" dirty="0">
                <a:solidFill>
                  <a:srgbClr val="002060"/>
                </a:solidFill>
                <a:latin typeface="Times New Roman" panose="02020603050405020304" pitchFamily="18" charset="0"/>
                <a:cs typeface="Times New Roman" panose="02020603050405020304" pitchFamily="18" charset="0"/>
              </a:rPr>
              <a:t>inovativní metoda pro začínající firmy. Nejefektivnější inovace je podle LS taková, po které je poptávka uživatelů. Podle LS je největším plýtváním tvorba výrobku nebo služby, kterou nikdo nepotřebuje. LS aplikuje postupy, které vedou k minimalizaci rizika neúspěchu.</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Tree>
    <p:extLst>
      <p:ext uri="{BB962C8B-B14F-4D97-AF65-F5344CB8AC3E}">
        <p14:creationId xmlns:p14="http://schemas.microsoft.com/office/powerpoint/2010/main" val="24819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2" end="12"/>
                                            </p:txEl>
                                          </p:spTgt>
                                        </p:tgtEl>
                                        <p:attrNameLst>
                                          <p:attrName>style.visibility</p:attrName>
                                        </p:attrNameLst>
                                      </p:cBhvr>
                                      <p:to>
                                        <p:strVal val="visible"/>
                                      </p:to>
                                    </p:set>
                                    <p:animEffect transition="in" filter="fade">
                                      <p:cBhvr>
                                        <p:cTn id="22"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Principy moderních metod rozvoje nápadu</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Moderní přístupy </a:t>
            </a:r>
            <a:r>
              <a:rPr lang="cs-CZ" altLang="cs-CZ" sz="1400" b="1" dirty="0">
                <a:solidFill>
                  <a:srgbClr val="002060"/>
                </a:solidFill>
                <a:latin typeface="Times New Roman" panose="02020603050405020304" pitchFamily="18" charset="0"/>
                <a:cs typeface="Times New Roman" panose="02020603050405020304" pitchFamily="18" charset="0"/>
              </a:rPr>
              <a:t>rozvoje podnikatelských nápadů kladou důraz na soulad </a:t>
            </a:r>
            <a:r>
              <a:rPr lang="cs-CZ" altLang="cs-CZ" sz="1400" dirty="0">
                <a:solidFill>
                  <a:srgbClr val="002060"/>
                </a:solidFill>
                <a:latin typeface="Times New Roman" panose="02020603050405020304" pitchFamily="18" charset="0"/>
                <a:cs typeface="Times New Roman" panose="02020603050405020304" pitchFamily="18" charset="0"/>
              </a:rPr>
              <a:t>mezi potřebami zákazníků a nabízenými produkty nebo službami.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Testování a prototypy</a:t>
            </a:r>
            <a:r>
              <a:rPr lang="cs-CZ" altLang="cs-CZ" sz="1400" dirty="0">
                <a:solidFill>
                  <a:srgbClr val="002060"/>
                </a:solidFill>
                <a:latin typeface="Times New Roman" panose="02020603050405020304" pitchFamily="18" charset="0"/>
                <a:cs typeface="Times New Roman" panose="02020603050405020304" pitchFamily="18" charset="0"/>
              </a:rPr>
              <a:t> – co nejdříve se snažíme vytvořit něco, co ukážeme zákazníkům (např. náčrt na papíře, 3d prototyp, apod.)</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Zákazníci versus uživatelé</a:t>
            </a:r>
            <a:r>
              <a:rPr lang="cs-CZ" altLang="cs-CZ" sz="1400" dirty="0">
                <a:solidFill>
                  <a:srgbClr val="002060"/>
                </a:solidFill>
                <a:latin typeface="Times New Roman" panose="02020603050405020304" pitchFamily="18" charset="0"/>
                <a:cs typeface="Times New Roman" panose="02020603050405020304" pitchFamily="18" charset="0"/>
              </a:rPr>
              <a:t> – rozdílné motivace obou skupin. Zákazník kupuje, uživatel využívá produkt k uspokojení potřeby. Hraje roli v pochopení a nastavení Vašeho business modelu a jeho zdrojů příjmů.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Empatie</a:t>
            </a:r>
            <a:r>
              <a:rPr lang="cs-CZ" altLang="cs-CZ" sz="1400" dirty="0">
                <a:solidFill>
                  <a:srgbClr val="002060"/>
                </a:solidFill>
                <a:latin typeface="Times New Roman" panose="02020603050405020304" pitchFamily="18" charset="0"/>
                <a:cs typeface="Times New Roman" panose="02020603050405020304" pitchFamily="18" charset="0"/>
              </a:rPr>
              <a:t> – schopnost vcítit se pomáhá porozumět potřebám budoucích zákazníků. Zde nastupuje proces segmentace (</a:t>
            </a:r>
            <a:r>
              <a:rPr lang="cs-CZ" altLang="cs-CZ" sz="1400" dirty="0" err="1">
                <a:solidFill>
                  <a:srgbClr val="002060"/>
                </a:solidFill>
                <a:latin typeface="Times New Roman" panose="02020603050405020304" pitchFamily="18" charset="0"/>
                <a:cs typeface="Times New Roman" panose="02020603050405020304" pitchFamily="18" charset="0"/>
              </a:rPr>
              <a:t>Segmentation</a:t>
            </a:r>
            <a:r>
              <a:rPr lang="cs-CZ" altLang="cs-CZ" sz="1400" dirty="0">
                <a:solidFill>
                  <a:srgbClr val="002060"/>
                </a:solidFill>
                <a:latin typeface="Times New Roman" panose="02020603050405020304" pitchFamily="18" charset="0"/>
                <a:cs typeface="Times New Roman" panose="02020603050405020304" pitchFamily="18" charset="0"/>
              </a:rPr>
              <a:t>-</a:t>
            </a:r>
            <a:r>
              <a:rPr lang="cs-CZ" altLang="cs-CZ" sz="1400" dirty="0" err="1">
                <a:solidFill>
                  <a:srgbClr val="002060"/>
                </a:solidFill>
                <a:latin typeface="Times New Roman" panose="02020603050405020304" pitchFamily="18" charset="0"/>
                <a:cs typeface="Times New Roman" panose="02020603050405020304" pitchFamily="18" charset="0"/>
              </a:rPr>
              <a:t>Targeting</a:t>
            </a:r>
            <a:r>
              <a:rPr lang="cs-CZ" altLang="cs-CZ" sz="1400" dirty="0">
                <a:solidFill>
                  <a:srgbClr val="002060"/>
                </a:solidFill>
                <a:latin typeface="Times New Roman" panose="02020603050405020304" pitchFamily="18" charset="0"/>
                <a:cs typeface="Times New Roman" panose="02020603050405020304" pitchFamily="18" charset="0"/>
              </a:rPr>
              <a:t>-Positioning), který je dále využit i např. v business model Canvas.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Kdo si to koupí? Jak zjistit, kdo je náš zákazník?</a:t>
            </a:r>
            <a:r>
              <a:rPr lang="cs-CZ" altLang="cs-CZ" sz="1400" dirty="0">
                <a:solidFill>
                  <a:srgbClr val="002060"/>
                </a:solidFill>
                <a:latin typeface="Times New Roman" panose="02020603050405020304" pitchFamily="18" charset="0"/>
                <a:cs typeface="Times New Roman" panose="02020603050405020304" pitchFamily="18" charset="0"/>
              </a:rPr>
              <a:t> První kroky vedou k internetu…, ale jsou i další možnosti, např. tržní výzkumy, analýzy, dostupné studie, analýza demografických faktorů – cíleno vše na naše potencionální segmenty – ti, kteří si nejspíš v budoucnu koupí náš produkt/službu.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Persony</a:t>
            </a:r>
            <a:r>
              <a:rPr lang="cs-CZ" altLang="cs-CZ" sz="1400" dirty="0">
                <a:solidFill>
                  <a:srgbClr val="002060"/>
                </a:solidFill>
                <a:latin typeface="Times New Roman" panose="02020603050405020304" pitchFamily="18" charset="0"/>
                <a:cs typeface="Times New Roman" panose="02020603050405020304" pitchFamily="18" charset="0"/>
              </a:rPr>
              <a:t> – pomáhají pochopit zákaznické nebo uživatelské segmenty. Vytvořte si fiktivní osobu, která je typickým reprezentantem daného segmentu – stimulují emotivní centra našeho mozku, jsou živější a lépe porozumíte zákazníkům a jejich potřebám. (specifickým typem jsou tzv. extrémní uživatelé – užívá službu či produkt častěji než ostatní – jsou zajímavým potencionálním segmentem).</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Tree>
    <p:extLst>
      <p:ext uri="{BB962C8B-B14F-4D97-AF65-F5344CB8AC3E}">
        <p14:creationId xmlns:p14="http://schemas.microsoft.com/office/powerpoint/2010/main" val="258875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500"/>
                                        <p:tgtEl>
                                          <p:spTgt spid="1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6" end="6"/>
                                            </p:txEl>
                                          </p:spTgt>
                                        </p:tgtEl>
                                        <p:attrNameLst>
                                          <p:attrName>style.visibility</p:attrName>
                                        </p:attrNameLst>
                                      </p:cBhvr>
                                      <p:to>
                                        <p:strVal val="visible"/>
                                      </p:to>
                                    </p:set>
                                    <p:animEffect transition="in" filter="fade">
                                      <p:cBhvr>
                                        <p:cTn id="12" dur="500"/>
                                        <p:tgtEl>
                                          <p:spTgt spid="1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8" end="8"/>
                                            </p:txEl>
                                          </p:spTgt>
                                        </p:tgtEl>
                                        <p:attrNameLst>
                                          <p:attrName>style.visibility</p:attrName>
                                        </p:attrNameLst>
                                      </p:cBhvr>
                                      <p:to>
                                        <p:strVal val="visible"/>
                                      </p:to>
                                    </p:set>
                                    <p:animEffect transition="in" filter="fade">
                                      <p:cBhvr>
                                        <p:cTn id="17" dur="500"/>
                                        <p:tgtEl>
                                          <p:spTgt spid="16">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0" end="10"/>
                                            </p:txEl>
                                          </p:spTgt>
                                        </p:tgtEl>
                                        <p:attrNameLst>
                                          <p:attrName>style.visibility</p:attrName>
                                        </p:attrNameLst>
                                      </p:cBhvr>
                                      <p:to>
                                        <p:strVal val="visible"/>
                                      </p:to>
                                    </p:set>
                                    <p:animEffect transition="in" filter="fade">
                                      <p:cBhvr>
                                        <p:cTn id="22" dur="500"/>
                                        <p:tgtEl>
                                          <p:spTgt spid="16">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2" end="12"/>
                                            </p:txEl>
                                          </p:spTgt>
                                        </p:tgtEl>
                                        <p:attrNameLst>
                                          <p:attrName>style.visibility</p:attrName>
                                        </p:attrNameLst>
                                      </p:cBhvr>
                                      <p:to>
                                        <p:strVal val="visible"/>
                                      </p:to>
                                    </p:set>
                                    <p:animEffect transition="in" filter="fade">
                                      <p:cBhvr>
                                        <p:cTn id="27"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Mapa empatie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Value </a:t>
            </a:r>
            <a:r>
              <a:rPr lang="cs-CZ" altLang="cs-CZ" sz="1400" dirty="0" err="1">
                <a:solidFill>
                  <a:srgbClr val="002060"/>
                </a:solidFill>
                <a:latin typeface="Times New Roman" panose="02020603050405020304" pitchFamily="18" charset="0"/>
                <a:cs typeface="Times New Roman" panose="02020603050405020304" pitchFamily="18" charset="0"/>
              </a:rPr>
              <a:t>Added</a:t>
            </a:r>
            <a:r>
              <a:rPr lang="cs-CZ" altLang="cs-CZ" sz="1400" dirty="0">
                <a:solidFill>
                  <a:srgbClr val="002060"/>
                </a:solidFill>
                <a:latin typeface="Times New Roman" panose="02020603050405020304" pitchFamily="18" charset="0"/>
                <a:cs typeface="Times New Roman" panose="02020603050405020304" pitchFamily="18" charset="0"/>
              </a:rPr>
              <a:t> Canvas</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Pozorování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Rozhovory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Testování</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Tree>
    <p:extLst>
      <p:ext uri="{BB962C8B-B14F-4D97-AF65-F5344CB8AC3E}">
        <p14:creationId xmlns:p14="http://schemas.microsoft.com/office/powerpoint/2010/main" val="276455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E2029F7-3720-492B-942F-4B8624CC132F}"/>
              </a:ext>
            </a:extLst>
          </p:cNvPr>
          <p:cNvSpPr txBox="1"/>
          <p:nvPr/>
        </p:nvSpPr>
        <p:spPr>
          <a:xfrm>
            <a:off x="7812360" y="123478"/>
            <a:ext cx="1152128" cy="936104"/>
          </a:xfrm>
          <a:prstGeom prst="rect">
            <a:avLst/>
          </a:prstGeom>
          <a:solidFill>
            <a:schemeClr val="bg1"/>
          </a:solidFill>
        </p:spPr>
        <p:txBody>
          <a:bodyPr wrap="square" rtlCol="0">
            <a:spAutoFit/>
          </a:bodyPr>
          <a:lstStyle/>
          <a:p>
            <a:endParaRPr lang="en-US" dirty="0"/>
          </a:p>
        </p:txBody>
      </p:sp>
      <p:sp>
        <p:nvSpPr>
          <p:cNvPr id="16" name="Zástupný symbol pro obsah 2"/>
          <p:cNvSpPr txBox="1">
            <a:spLocks/>
          </p:cNvSpPr>
          <p:nvPr/>
        </p:nvSpPr>
        <p:spPr>
          <a:xfrm>
            <a:off x="3419872" y="195486"/>
            <a:ext cx="4392488"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a:latin typeface="+mj-lt"/>
                <a:ea typeface="+mj-ea"/>
                <a:cs typeface="+mj-cs"/>
              </a:rPr>
              <a:t>Customer</a:t>
            </a:r>
            <a:r>
              <a:rPr lang="cs-CZ" sz="1800" dirty="0">
                <a:solidFill>
                  <a:srgbClr val="002060"/>
                </a:solidFill>
                <a:latin typeface="Times New Roman" panose="02020603050405020304" pitchFamily="18" charset="0"/>
                <a:cs typeface="Times New Roman" panose="02020603050405020304" pitchFamily="18" charset="0"/>
              </a:rPr>
              <a:t> </a:t>
            </a:r>
            <a:r>
              <a:rPr lang="cs-CZ" sz="2400" dirty="0" err="1">
                <a:latin typeface="+mj-lt"/>
                <a:ea typeface="+mj-ea"/>
                <a:cs typeface="+mj-cs"/>
              </a:rPr>
              <a:t>journey</a:t>
            </a:r>
            <a:endParaRPr lang="en-GB" sz="2400" dirty="0">
              <a:latin typeface="+mj-lt"/>
              <a:ea typeface="+mj-ea"/>
              <a:cs typeface="+mj-cs"/>
            </a:endParaRPr>
          </a:p>
        </p:txBody>
      </p:sp>
      <p:sp>
        <p:nvSpPr>
          <p:cNvPr id="6" name="Nadpis 5"/>
          <p:cNvSpPr>
            <a:spLocks noGrp="1"/>
          </p:cNvSpPr>
          <p:nvPr>
            <p:ph type="title"/>
          </p:nvPr>
        </p:nvSpPr>
        <p:spPr>
          <a:xfrm>
            <a:off x="179512" y="195486"/>
            <a:ext cx="4680520" cy="507703"/>
          </a:xfrm>
        </p:spPr>
        <p:txBody>
          <a:bodyPr/>
          <a:lstStyle/>
          <a:p>
            <a:endParaRPr lang="en-US"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altLang="cs-CZ" sz="800" dirty="0">
                <a:solidFill>
                  <a:srgbClr val="307871"/>
                </a:solidFill>
                <a:latin typeface="Times New Roman" panose="02020603050405020304" pitchFamily="18" charset="0"/>
                <a:cs typeface="Times New Roman" panose="02020603050405020304" pitchFamily="18" charset="0"/>
              </a:rPr>
              <a:t>2. Lecture – Business model elements </a:t>
            </a:r>
          </a:p>
          <a:p>
            <a:pPr marL="0" indent="0">
              <a:buNone/>
            </a:pPr>
            <a:endParaRPr lang="en-US"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1C2044EF-1B4B-4E6A-BA02-0793F98FFCFA}"/>
              </a:ext>
            </a:extLst>
          </p:cNvPr>
          <p:cNvPicPr>
            <a:picLocks noChangeAspect="1"/>
          </p:cNvPicPr>
          <p:nvPr/>
        </p:nvPicPr>
        <p:blipFill rotWithShape="1">
          <a:blip r:embed="rId3"/>
          <a:srcRect l="6688" t="10800" r="8263" b="8001"/>
          <a:stretch/>
        </p:blipFill>
        <p:spPr>
          <a:xfrm>
            <a:off x="204664" y="656977"/>
            <a:ext cx="8831832" cy="4408490"/>
          </a:xfrm>
          <a:prstGeom prst="rect">
            <a:avLst/>
          </a:prstGeom>
        </p:spPr>
      </p:pic>
    </p:spTree>
    <p:extLst>
      <p:ext uri="{BB962C8B-B14F-4D97-AF65-F5344CB8AC3E}">
        <p14:creationId xmlns:p14="http://schemas.microsoft.com/office/powerpoint/2010/main" val="49960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Co vidí? </a:t>
            </a:r>
            <a:r>
              <a:rPr lang="cs-CZ" altLang="cs-CZ" sz="1400" dirty="0">
                <a:solidFill>
                  <a:srgbClr val="002060"/>
                </a:solidFill>
                <a:latin typeface="Times New Roman" panose="02020603050405020304" pitchFamily="18" charset="0"/>
                <a:cs typeface="Times New Roman" panose="02020603050405020304" pitchFamily="18" charset="0"/>
              </a:rPr>
              <a:t>Popište co zákazník vidí kolem sebe:</a:t>
            </a:r>
          </a:p>
          <a:p>
            <a:r>
              <a:rPr lang="cs-CZ" altLang="cs-CZ" sz="1400" dirty="0">
                <a:solidFill>
                  <a:srgbClr val="002060"/>
                </a:solidFill>
                <a:latin typeface="Times New Roman" panose="02020603050405020304" pitchFamily="18" charset="0"/>
                <a:cs typeface="Times New Roman" panose="02020603050405020304" pitchFamily="18" charset="0"/>
              </a:rPr>
              <a:t>Kdo jej obklopuje?</a:t>
            </a:r>
          </a:p>
          <a:p>
            <a:r>
              <a:rPr lang="cs-CZ" altLang="cs-CZ" sz="1400" dirty="0">
                <a:solidFill>
                  <a:srgbClr val="002060"/>
                </a:solidFill>
                <a:latin typeface="Times New Roman" panose="02020603050405020304" pitchFamily="18" charset="0"/>
                <a:cs typeface="Times New Roman" panose="02020603050405020304" pitchFamily="18" charset="0"/>
              </a:rPr>
              <a:t>Jaké má přátele?</a:t>
            </a:r>
          </a:p>
          <a:p>
            <a:r>
              <a:rPr lang="cs-CZ" altLang="cs-CZ" sz="1400" dirty="0">
                <a:solidFill>
                  <a:srgbClr val="002060"/>
                </a:solidFill>
                <a:latin typeface="Times New Roman" panose="02020603050405020304" pitchFamily="18" charset="0"/>
                <a:cs typeface="Times New Roman" panose="02020603050405020304" pitchFamily="18" charset="0"/>
              </a:rPr>
              <a:t>Jakým typům nabídek je každodenně vystaven (ve srovnání se všemi nabídkami trhu)?</a:t>
            </a:r>
          </a:p>
          <a:p>
            <a:r>
              <a:rPr lang="cs-CZ" altLang="cs-CZ" sz="1400" dirty="0">
                <a:solidFill>
                  <a:srgbClr val="002060"/>
                </a:solidFill>
                <a:latin typeface="Times New Roman" panose="02020603050405020304" pitchFamily="18" charset="0"/>
                <a:cs typeface="Times New Roman" panose="02020603050405020304" pitchFamily="18" charset="0"/>
              </a:rPr>
              <a:t>S jakými problémy se setkává?</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slyší? </a:t>
            </a:r>
            <a:r>
              <a:rPr lang="cs-CZ" altLang="cs-CZ" sz="1400" dirty="0">
                <a:solidFill>
                  <a:srgbClr val="002060"/>
                </a:solidFill>
                <a:latin typeface="Times New Roman" panose="02020603050405020304" pitchFamily="18" charset="0"/>
                <a:cs typeface="Times New Roman" panose="02020603050405020304" pitchFamily="18" charset="0"/>
              </a:rPr>
              <a:t>Popište, jak zákazníka ovlivňuje prostředí:</a:t>
            </a:r>
          </a:p>
          <a:p>
            <a:r>
              <a:rPr lang="cs-CZ" altLang="cs-CZ" sz="1400" dirty="0">
                <a:solidFill>
                  <a:srgbClr val="002060"/>
                </a:solidFill>
                <a:latin typeface="Times New Roman" panose="02020603050405020304" pitchFamily="18" charset="0"/>
                <a:cs typeface="Times New Roman" panose="02020603050405020304" pitchFamily="18" charset="0"/>
              </a:rPr>
              <a:t>Co říkají jeho přátelé? A co manžel/</a:t>
            </a:r>
            <a:r>
              <a:rPr lang="cs-CZ" altLang="cs-CZ" sz="1400" dirty="0" err="1">
                <a:solidFill>
                  <a:srgbClr val="002060"/>
                </a:solidFill>
                <a:latin typeface="Times New Roman" panose="02020603050405020304" pitchFamily="18" charset="0"/>
                <a:cs typeface="Times New Roman" panose="02020603050405020304" pitchFamily="18" charset="0"/>
              </a:rPr>
              <a:t>ka</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Kdo jej opravdu ovlivňuje a jak?</a:t>
            </a:r>
          </a:p>
          <a:p>
            <a:r>
              <a:rPr lang="cs-CZ" altLang="cs-CZ" sz="1400" dirty="0">
                <a:solidFill>
                  <a:srgbClr val="002060"/>
                </a:solidFill>
                <a:latin typeface="Times New Roman" panose="02020603050405020304" pitchFamily="18" charset="0"/>
                <a:cs typeface="Times New Roman" panose="02020603050405020304" pitchFamily="18" charset="0"/>
              </a:rPr>
              <a:t>Jaké mediální kanály na něj mají vliv?</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Tree>
    <p:extLst>
      <p:ext uri="{BB962C8B-B14F-4D97-AF65-F5344CB8AC3E}">
        <p14:creationId xmlns:p14="http://schemas.microsoft.com/office/powerpoint/2010/main" val="29799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Co si opravdu myslí a co cítí? </a:t>
            </a:r>
            <a:r>
              <a:rPr lang="cs-CZ" altLang="cs-CZ" sz="1400" dirty="0">
                <a:solidFill>
                  <a:srgbClr val="002060"/>
                </a:solidFill>
                <a:latin typeface="Times New Roman" panose="02020603050405020304" pitchFamily="18" charset="0"/>
                <a:cs typeface="Times New Roman" panose="02020603050405020304" pitchFamily="18" charset="0"/>
              </a:rPr>
              <a:t>Pokuste se načrtnout, co běží zákazníkovi hlavou:</a:t>
            </a:r>
          </a:p>
          <a:p>
            <a:r>
              <a:rPr lang="cs-CZ" altLang="cs-CZ" sz="1400" dirty="0">
                <a:solidFill>
                  <a:srgbClr val="002060"/>
                </a:solidFill>
                <a:latin typeface="Times New Roman" panose="02020603050405020304" pitchFamily="18" charset="0"/>
                <a:cs typeface="Times New Roman" panose="02020603050405020304" pitchFamily="18" charset="0"/>
              </a:rPr>
              <a:t>Co je pro něj opravdu důležité (což ovšem nemusí sdělovat veřejně)?</a:t>
            </a:r>
          </a:p>
          <a:p>
            <a:r>
              <a:rPr lang="cs-CZ" altLang="cs-CZ" sz="1400" dirty="0">
                <a:solidFill>
                  <a:srgbClr val="002060"/>
                </a:solidFill>
                <a:latin typeface="Times New Roman" panose="02020603050405020304" pitchFamily="18" charset="0"/>
                <a:cs typeface="Times New Roman" panose="02020603050405020304" pitchFamily="18" charset="0"/>
              </a:rPr>
              <a:t>Představte si jeho pocity.</a:t>
            </a:r>
          </a:p>
          <a:p>
            <a:r>
              <a:rPr lang="cs-CZ" altLang="cs-CZ" sz="1400" dirty="0">
                <a:solidFill>
                  <a:srgbClr val="002060"/>
                </a:solidFill>
                <a:latin typeface="Times New Roman" panose="02020603050405020304" pitchFamily="18" charset="0"/>
                <a:cs typeface="Times New Roman" panose="02020603050405020304" pitchFamily="18" charset="0"/>
              </a:rPr>
              <a:t>Co mu v noci nedává spát?</a:t>
            </a:r>
          </a:p>
          <a:p>
            <a:r>
              <a:rPr lang="cs-CZ" altLang="cs-CZ" sz="1400" dirty="0">
                <a:solidFill>
                  <a:srgbClr val="002060"/>
                </a:solidFill>
                <a:latin typeface="Times New Roman" panose="02020603050405020304" pitchFamily="18" charset="0"/>
                <a:cs typeface="Times New Roman" panose="02020603050405020304" pitchFamily="18" charset="0"/>
              </a:rPr>
              <a:t>Pokuste se popsat jeho sny a touhy.</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říká a dělá? </a:t>
            </a:r>
            <a:r>
              <a:rPr lang="cs-CZ" altLang="cs-CZ" sz="1400" dirty="0">
                <a:solidFill>
                  <a:srgbClr val="002060"/>
                </a:solidFill>
                <a:latin typeface="Times New Roman" panose="02020603050405020304" pitchFamily="18" charset="0"/>
                <a:cs typeface="Times New Roman" panose="02020603050405020304" pitchFamily="18" charset="0"/>
              </a:rPr>
              <a:t>Představte si, co může zákazník říkat a jak se může chovat na veřejnosti:</a:t>
            </a:r>
          </a:p>
          <a:p>
            <a:r>
              <a:rPr lang="cs-CZ" altLang="cs-CZ" sz="1400" dirty="0">
                <a:solidFill>
                  <a:srgbClr val="002060"/>
                </a:solidFill>
                <a:latin typeface="Times New Roman" panose="02020603050405020304" pitchFamily="18" charset="0"/>
                <a:cs typeface="Times New Roman" panose="02020603050405020304" pitchFamily="18" charset="0"/>
              </a:rPr>
              <a:t>Jaký má přístup ke světu kolem sebe?</a:t>
            </a:r>
          </a:p>
          <a:p>
            <a:r>
              <a:rPr lang="cs-CZ" altLang="cs-CZ" sz="1400" dirty="0">
                <a:solidFill>
                  <a:srgbClr val="002060"/>
                </a:solidFill>
                <a:latin typeface="Times New Roman" panose="02020603050405020304" pitchFamily="18" charset="0"/>
                <a:cs typeface="Times New Roman" panose="02020603050405020304" pitchFamily="18" charset="0"/>
              </a:rPr>
              <a:t>Co může říkat ostatním?</a:t>
            </a:r>
          </a:p>
          <a:p>
            <a:r>
              <a:rPr lang="cs-CZ" altLang="cs-CZ" sz="1400" dirty="0">
                <a:solidFill>
                  <a:srgbClr val="002060"/>
                </a:solidFill>
                <a:latin typeface="Times New Roman" panose="02020603050405020304" pitchFamily="18" charset="0"/>
                <a:cs typeface="Times New Roman" panose="02020603050405020304" pitchFamily="18" charset="0"/>
              </a:rPr>
              <a:t>Zaměřte se zejména na možné konflikty mezi tím, co zákazník říká, a tím, co si opravdu myslí a co cítí.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Tree>
    <p:extLst>
      <p:ext uri="{BB962C8B-B14F-4D97-AF65-F5344CB8AC3E}">
        <p14:creationId xmlns:p14="http://schemas.microsoft.com/office/powerpoint/2010/main" val="166215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Jaké má problémy? </a:t>
            </a:r>
          </a:p>
          <a:p>
            <a:r>
              <a:rPr lang="cs-CZ" altLang="cs-CZ" sz="1400" dirty="0">
                <a:solidFill>
                  <a:srgbClr val="002060"/>
                </a:solidFill>
                <a:latin typeface="Times New Roman" panose="02020603050405020304" pitchFamily="18" charset="0"/>
                <a:cs typeface="Times New Roman" panose="02020603050405020304" pitchFamily="18" charset="0"/>
              </a:rPr>
              <a:t>Co jej nejvíce frustruje?</a:t>
            </a:r>
          </a:p>
          <a:p>
            <a:r>
              <a:rPr lang="cs-CZ" altLang="cs-CZ" sz="1400" dirty="0">
                <a:solidFill>
                  <a:srgbClr val="002060"/>
                </a:solidFill>
                <a:latin typeface="Times New Roman" panose="02020603050405020304" pitchFamily="18" charset="0"/>
                <a:cs typeface="Times New Roman" panose="02020603050405020304" pitchFamily="18" charset="0"/>
              </a:rPr>
              <a:t>Jaké překážky leží mezi nám a tím, čeho chce či musí dosáhnout?</a:t>
            </a:r>
          </a:p>
          <a:p>
            <a:r>
              <a:rPr lang="cs-CZ" altLang="cs-CZ" sz="1400" dirty="0">
                <a:solidFill>
                  <a:srgbClr val="002060"/>
                </a:solidFill>
                <a:latin typeface="Times New Roman" panose="02020603050405020304" pitchFamily="18" charset="0"/>
                <a:cs typeface="Times New Roman" panose="02020603050405020304" pitchFamily="18" charset="0"/>
              </a:rPr>
              <a:t>Jakých rizik se může obávat?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Jaké má cíle? </a:t>
            </a:r>
          </a:p>
          <a:p>
            <a:r>
              <a:rPr lang="cs-CZ" altLang="cs-CZ" sz="1400" dirty="0">
                <a:solidFill>
                  <a:srgbClr val="002060"/>
                </a:solidFill>
                <a:latin typeface="Times New Roman" panose="02020603050405020304" pitchFamily="18" charset="0"/>
                <a:cs typeface="Times New Roman" panose="02020603050405020304" pitchFamily="18" charset="0"/>
              </a:rPr>
              <a:t>Čeho opravdu chce či musí dosáhnout?</a:t>
            </a:r>
          </a:p>
          <a:p>
            <a:r>
              <a:rPr lang="cs-CZ" altLang="cs-CZ" sz="1400" dirty="0">
                <a:solidFill>
                  <a:srgbClr val="002060"/>
                </a:solidFill>
                <a:latin typeface="Times New Roman" panose="02020603050405020304" pitchFamily="18" charset="0"/>
                <a:cs typeface="Times New Roman" panose="02020603050405020304" pitchFamily="18" charset="0"/>
              </a:rPr>
              <a:t>Jak měří úspěch?</a:t>
            </a:r>
          </a:p>
          <a:p>
            <a:r>
              <a:rPr lang="cs-CZ" altLang="cs-CZ" sz="1400" dirty="0">
                <a:solidFill>
                  <a:srgbClr val="002060"/>
                </a:solidFill>
                <a:latin typeface="Times New Roman" panose="02020603050405020304" pitchFamily="18" charset="0"/>
                <a:cs typeface="Times New Roman" panose="02020603050405020304" pitchFamily="18" charset="0"/>
              </a:rPr>
              <a:t>Pokuste se přijít na několik strategií, které může používat k dosahování cílů.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Tree>
    <p:extLst>
      <p:ext uri="{BB962C8B-B14F-4D97-AF65-F5344CB8AC3E}">
        <p14:creationId xmlns:p14="http://schemas.microsoft.com/office/powerpoint/2010/main" val="331759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Hledáme nápady na podnikání</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Kreativita ve vymýšlení nápadů (techniky)</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Podnikatelský nápad versus podnikatelská příležitost</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Ověřujeme zájem zákazníků</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Ocenění a žebříčky TOP podnikatelů: Forbes, EY podnikatel roku, czechtop100.cz, Czech Stability </a:t>
            </a:r>
            <a:r>
              <a:rPr lang="cs-CZ" sz="1400" b="1" dirty="0" err="1">
                <a:solidFill>
                  <a:srgbClr val="002060"/>
                </a:solidFill>
                <a:latin typeface="Times New Roman" panose="02020603050405020304" pitchFamily="18" charset="0"/>
                <a:cs typeface="Times New Roman" panose="02020603050405020304" pitchFamily="18" charset="0"/>
              </a:rPr>
              <a:t>Award</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Equa</a:t>
            </a:r>
            <a:r>
              <a:rPr lang="cs-CZ" sz="1400" b="1" dirty="0">
                <a:solidFill>
                  <a:srgbClr val="002060"/>
                </a:solidFill>
                <a:latin typeface="Times New Roman" panose="02020603050405020304" pitchFamily="18" charset="0"/>
                <a:cs typeface="Times New Roman" panose="02020603050405020304" pitchFamily="18" charset="0"/>
              </a:rPr>
              <a:t> bank Rodinná firma roku 2017.</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Příklady úspěšných startupů a podnikatelů.</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Struktura tutoriálu</a:t>
            </a:r>
          </a:p>
        </p:txBody>
      </p:sp>
    </p:spTree>
    <p:extLst>
      <p:ext uri="{BB962C8B-B14F-4D97-AF65-F5344CB8AC3E}">
        <p14:creationId xmlns:p14="http://schemas.microsoft.com/office/powerpoint/2010/main" val="260946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81642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Hodnotový </a:t>
            </a:r>
            <a:r>
              <a:rPr lang="cs-CZ" altLang="cs-CZ" sz="1400" b="1" dirty="0" err="1">
                <a:solidFill>
                  <a:srgbClr val="002060"/>
                </a:solidFill>
                <a:latin typeface="Times New Roman" panose="02020603050405020304" pitchFamily="18" charset="0"/>
                <a:cs typeface="Times New Roman" panose="02020603050405020304" pitchFamily="18" charset="0"/>
              </a:rPr>
              <a:t>canvas</a:t>
            </a:r>
            <a:r>
              <a:rPr lang="cs-CZ" altLang="cs-CZ" sz="1400" b="1" dirty="0">
                <a:solidFill>
                  <a:srgbClr val="002060"/>
                </a:solidFill>
                <a:latin typeface="Times New Roman" panose="02020603050405020304" pitchFamily="18" charset="0"/>
                <a:cs typeface="Times New Roman" panose="02020603050405020304" pitchFamily="18" charset="0"/>
              </a:rPr>
              <a:t> (Value </a:t>
            </a:r>
            <a:r>
              <a:rPr lang="cs-CZ" altLang="cs-CZ" sz="1400" b="1" dirty="0" err="1">
                <a:solidFill>
                  <a:srgbClr val="002060"/>
                </a:solidFill>
                <a:latin typeface="Times New Roman" panose="02020603050405020304" pitchFamily="18" charset="0"/>
                <a:cs typeface="Times New Roman" panose="02020603050405020304" pitchFamily="18" charset="0"/>
              </a:rPr>
              <a:t>Added</a:t>
            </a:r>
            <a:r>
              <a:rPr lang="cs-CZ" altLang="cs-CZ" sz="1400" b="1" dirty="0">
                <a:solidFill>
                  <a:srgbClr val="002060"/>
                </a:solidFill>
                <a:latin typeface="Times New Roman" panose="02020603050405020304" pitchFamily="18" charset="0"/>
                <a:cs typeface="Times New Roman" panose="02020603050405020304" pitchFamily="18" charset="0"/>
              </a:rPr>
              <a:t> Canvas)</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1. Zákazník – popsat každou oblast detailně (viz mapa empatie)</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2. Produkt</a:t>
            </a:r>
          </a:p>
          <a:p>
            <a:r>
              <a:rPr lang="cs-CZ" altLang="cs-CZ" sz="1400" dirty="0">
                <a:solidFill>
                  <a:srgbClr val="002060"/>
                </a:solidFill>
                <a:latin typeface="Times New Roman" panose="02020603050405020304" pitchFamily="18" charset="0"/>
                <a:cs typeface="Times New Roman" panose="02020603050405020304" pitchFamily="18" charset="0"/>
              </a:rPr>
              <a:t>Výrobek/služba – podstata našeho řešení, co nabízíme</a:t>
            </a:r>
          </a:p>
          <a:p>
            <a:r>
              <a:rPr lang="cs-CZ" altLang="cs-CZ" sz="1400" dirty="0">
                <a:solidFill>
                  <a:srgbClr val="002060"/>
                </a:solidFill>
                <a:latin typeface="Times New Roman" panose="02020603050405020304" pitchFamily="18" charset="0"/>
                <a:cs typeface="Times New Roman" panose="02020603050405020304" pitchFamily="18" charset="0"/>
              </a:rPr>
              <a:t>Úleva od trápení – jak konkrétně náš výrobek/služba pomůže zákazníkovi před, při a po plnění jejich úkolů (provedení činnosti). </a:t>
            </a:r>
          </a:p>
          <a:p>
            <a:r>
              <a:rPr lang="cs-CZ" altLang="cs-CZ" sz="1400" dirty="0">
                <a:solidFill>
                  <a:srgbClr val="002060"/>
                </a:solidFill>
                <a:latin typeface="Times New Roman" panose="02020603050405020304" pitchFamily="18" charset="0"/>
                <a:cs typeface="Times New Roman" panose="02020603050405020304" pitchFamily="18" charset="0"/>
              </a:rPr>
              <a:t>Benefity/zlepšení – jaké pozitivní dopady na život zákazníků náš výrobek nebo služba má. </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2" name="Obrázek 1">
            <a:extLst>
              <a:ext uri="{FF2B5EF4-FFF2-40B4-BE49-F238E27FC236}">
                <a16:creationId xmlns:a16="http://schemas.microsoft.com/office/drawing/2014/main" id="{9F21F243-2A16-4D59-A974-8C06A410526B}"/>
              </a:ext>
            </a:extLst>
          </p:cNvPr>
          <p:cNvPicPr>
            <a:picLocks noChangeAspect="1"/>
          </p:cNvPicPr>
          <p:nvPr/>
        </p:nvPicPr>
        <p:blipFill rotWithShape="1">
          <a:blip r:embed="rId3"/>
          <a:srcRect l="20475" t="19201" r="19676" b="9401"/>
          <a:stretch/>
        </p:blipFill>
        <p:spPr>
          <a:xfrm>
            <a:off x="4139952" y="1120434"/>
            <a:ext cx="4932040" cy="3309659"/>
          </a:xfrm>
          <a:prstGeom prst="rect">
            <a:avLst/>
          </a:prstGeom>
        </p:spPr>
      </p:pic>
      <p:sp>
        <p:nvSpPr>
          <p:cNvPr id="7" name="Obdélník 6">
            <a:extLst>
              <a:ext uri="{FF2B5EF4-FFF2-40B4-BE49-F238E27FC236}">
                <a16:creationId xmlns:a16="http://schemas.microsoft.com/office/drawing/2014/main" id="{07B70ECD-FA7B-47FD-B20F-C16B62909456}"/>
              </a:ext>
            </a:extLst>
          </p:cNvPr>
          <p:cNvSpPr/>
          <p:nvPr/>
        </p:nvSpPr>
        <p:spPr>
          <a:xfrm>
            <a:off x="4368639" y="4443860"/>
            <a:ext cx="2238113" cy="215444"/>
          </a:xfrm>
          <a:prstGeom prst="rect">
            <a:avLst/>
          </a:prstGeom>
        </p:spPr>
        <p:txBody>
          <a:bodyPr wrap="none">
            <a:spAutoFit/>
          </a:bodyPr>
          <a:lstStyle/>
          <a:p>
            <a:pPr lvl="0" algn="ctr"/>
            <a:r>
              <a:rPr lang="cs-CZ" altLang="cs-CZ" sz="800" i="1" dirty="0">
                <a:solidFill>
                  <a:srgbClr val="307871"/>
                </a:solidFill>
                <a:latin typeface="Times New Roman" panose="02020603050405020304" pitchFamily="18" charset="0"/>
                <a:cs typeface="Times New Roman" panose="02020603050405020304" pitchFamily="18" charset="0"/>
              </a:rPr>
              <a:t>Zdroj: http://vysvetli.cz/nastroje (</a:t>
            </a:r>
            <a:r>
              <a:rPr lang="cs-CZ" altLang="cs-CZ" sz="800" i="1" dirty="0" err="1">
                <a:solidFill>
                  <a:srgbClr val="307871"/>
                </a:solidFill>
                <a:latin typeface="Times New Roman" panose="02020603050405020304" pitchFamily="18" charset="0"/>
                <a:cs typeface="Times New Roman" panose="02020603050405020304" pitchFamily="18" charset="0"/>
              </a:rPr>
              <a:t>Strategyzer</a:t>
            </a:r>
            <a:r>
              <a:rPr lang="cs-CZ" altLang="cs-CZ" sz="800" i="1" dirty="0">
                <a:solidFill>
                  <a:srgbClr val="307871"/>
                </a:solidFill>
                <a:latin typeface="Times New Roman" panose="02020603050405020304" pitchFamily="18" charset="0"/>
                <a:cs typeface="Times New Roman" panose="02020603050405020304" pitchFamily="18" charset="0"/>
              </a:rPr>
              <a:t> AG)</a:t>
            </a:r>
          </a:p>
        </p:txBody>
      </p:sp>
    </p:spTree>
    <p:extLst>
      <p:ext uri="{BB962C8B-B14F-4D97-AF65-F5344CB8AC3E}">
        <p14:creationId xmlns:p14="http://schemas.microsoft.com/office/powerpoint/2010/main" val="20914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fade">
                                      <p:cBhvr>
                                        <p:cTn id="27"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81642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Hodnotový </a:t>
            </a:r>
            <a:r>
              <a:rPr lang="cs-CZ" altLang="cs-CZ" sz="1400" b="1" dirty="0" err="1">
                <a:solidFill>
                  <a:srgbClr val="002060"/>
                </a:solidFill>
                <a:latin typeface="Times New Roman" panose="02020603050405020304" pitchFamily="18" charset="0"/>
                <a:cs typeface="Times New Roman" panose="02020603050405020304" pitchFamily="18" charset="0"/>
              </a:rPr>
              <a:t>canvas</a:t>
            </a:r>
            <a:r>
              <a:rPr lang="cs-CZ" altLang="cs-CZ" sz="1400" b="1" dirty="0">
                <a:solidFill>
                  <a:srgbClr val="002060"/>
                </a:solidFill>
                <a:latin typeface="Times New Roman" panose="02020603050405020304" pitchFamily="18" charset="0"/>
                <a:cs typeface="Times New Roman" panose="02020603050405020304" pitchFamily="18" charset="0"/>
              </a:rPr>
              <a:t> (Value </a:t>
            </a:r>
            <a:r>
              <a:rPr lang="cs-CZ" altLang="cs-CZ" sz="1400" b="1" dirty="0" err="1">
                <a:solidFill>
                  <a:srgbClr val="002060"/>
                </a:solidFill>
                <a:latin typeface="Times New Roman" panose="02020603050405020304" pitchFamily="18" charset="0"/>
                <a:cs typeface="Times New Roman" panose="02020603050405020304" pitchFamily="18" charset="0"/>
              </a:rPr>
              <a:t>Added</a:t>
            </a:r>
            <a:r>
              <a:rPr lang="cs-CZ" altLang="cs-CZ" sz="1400" b="1" dirty="0">
                <a:solidFill>
                  <a:srgbClr val="002060"/>
                </a:solidFill>
                <a:latin typeface="Times New Roman" panose="02020603050405020304" pitchFamily="18" charset="0"/>
                <a:cs typeface="Times New Roman" panose="02020603050405020304" pitchFamily="18" charset="0"/>
              </a:rPr>
              <a:t> Canvas)</a:t>
            </a:r>
          </a:p>
          <a:p>
            <a:r>
              <a:rPr lang="cs-CZ" altLang="cs-CZ" sz="1400" dirty="0">
                <a:solidFill>
                  <a:srgbClr val="002060"/>
                </a:solidFill>
                <a:latin typeface="Times New Roman" panose="02020603050405020304" pitchFamily="18" charset="0"/>
                <a:cs typeface="Times New Roman" panose="02020603050405020304" pitchFamily="18" charset="0"/>
              </a:rPr>
              <a:t>Dvě části – zákazník a produkt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Pro každý segment hodnotový Canvas</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Smyslem je vytvořit vzájemné propojení produktu a zákazníka a vytvářet tak trvalou a udržitelnou hodnotu (opakované nákupu)</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2" name="Obrázek 1">
            <a:extLst>
              <a:ext uri="{FF2B5EF4-FFF2-40B4-BE49-F238E27FC236}">
                <a16:creationId xmlns:a16="http://schemas.microsoft.com/office/drawing/2014/main" id="{9F21F243-2A16-4D59-A974-8C06A410526B}"/>
              </a:ext>
            </a:extLst>
          </p:cNvPr>
          <p:cNvPicPr>
            <a:picLocks noChangeAspect="1"/>
          </p:cNvPicPr>
          <p:nvPr/>
        </p:nvPicPr>
        <p:blipFill rotWithShape="1">
          <a:blip r:embed="rId3"/>
          <a:srcRect l="20475" t="19201" r="19676" b="9401"/>
          <a:stretch/>
        </p:blipFill>
        <p:spPr>
          <a:xfrm>
            <a:off x="4139952" y="1120434"/>
            <a:ext cx="4932040" cy="3309659"/>
          </a:xfrm>
          <a:prstGeom prst="rect">
            <a:avLst/>
          </a:prstGeom>
        </p:spPr>
      </p:pic>
    </p:spTree>
    <p:extLst>
      <p:ext uri="{BB962C8B-B14F-4D97-AF65-F5344CB8AC3E}">
        <p14:creationId xmlns:p14="http://schemas.microsoft.com/office/powerpoint/2010/main" val="346309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Neopomíjet zákaznickou perspektivu.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Zákazník (odběratel) platí za produkt/službu – prostřednictvím marží – získáváme hodnotu zpět – část této hodnoty na úhradu nákladů spojených s podnikáním a další část na reinvestice pro udržitelnost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Používat vhodné techniky a nástroje pro pochopení zákaznických potřeb a přání – rozlišovat B2C a B2B trhy.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Tree>
    <p:extLst>
      <p:ext uri="{BB962C8B-B14F-4D97-AF65-F5344CB8AC3E}">
        <p14:creationId xmlns:p14="http://schemas.microsoft.com/office/powerpoint/2010/main" val="31176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15566"/>
            <a:ext cx="7704856" cy="367240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2300" b="1" dirty="0">
                <a:solidFill>
                  <a:srgbClr val="002060"/>
                </a:solidFill>
                <a:latin typeface="Times New Roman" panose="02020603050405020304" pitchFamily="18" charset="0"/>
                <a:cs typeface="Times New Roman" panose="02020603050405020304" pitchFamily="18" charset="0"/>
              </a:rPr>
              <a:t>EY podnikatel </a:t>
            </a:r>
            <a:r>
              <a:rPr lang="cs-CZ" altLang="cs-CZ" sz="2300" dirty="0">
                <a:solidFill>
                  <a:srgbClr val="002060"/>
                </a:solidFill>
                <a:latin typeface="Times New Roman" panose="02020603050405020304" pitchFamily="18" charset="0"/>
                <a:cs typeface="Times New Roman" panose="02020603050405020304" pitchFamily="18" charset="0"/>
              </a:rPr>
              <a:t>-</a:t>
            </a:r>
            <a:r>
              <a:rPr lang="cs-CZ" altLang="cs-CZ" sz="2300" b="1" dirty="0">
                <a:solidFill>
                  <a:srgbClr val="002060"/>
                </a:solidFill>
                <a:latin typeface="Times New Roman" panose="02020603050405020304" pitchFamily="18" charset="0"/>
                <a:cs typeface="Times New Roman" panose="02020603050405020304" pitchFamily="18" charset="0"/>
              </a:rPr>
              <a:t> </a:t>
            </a:r>
            <a:r>
              <a:rPr lang="cs-CZ" altLang="cs-CZ" sz="2300" dirty="0">
                <a:solidFill>
                  <a:srgbClr val="002060"/>
                </a:solidFill>
                <a:latin typeface="Times New Roman" panose="02020603050405020304" pitchFamily="18" charset="0"/>
                <a:cs typeface="Times New Roman" panose="02020603050405020304" pitchFamily="18" charset="0"/>
              </a:rPr>
              <a:t>roku, kraje, technologický podnikatel, </a:t>
            </a:r>
            <a:br>
              <a:rPr lang="cs-CZ" altLang="cs-CZ" sz="2300" dirty="0">
                <a:solidFill>
                  <a:srgbClr val="002060"/>
                </a:solidFill>
                <a:latin typeface="Times New Roman" panose="02020603050405020304" pitchFamily="18" charset="0"/>
                <a:cs typeface="Times New Roman" panose="02020603050405020304" pitchFamily="18" charset="0"/>
              </a:rPr>
            </a:br>
            <a:r>
              <a:rPr lang="cs-CZ" altLang="cs-CZ" sz="2300" dirty="0">
                <a:solidFill>
                  <a:srgbClr val="002060"/>
                </a:solidFill>
                <a:latin typeface="Times New Roman" panose="02020603050405020304" pitchFamily="18" charset="0"/>
                <a:cs typeface="Times New Roman" panose="02020603050405020304" pitchFamily="18" charset="0"/>
              </a:rPr>
              <a:t>mladý podnikatel, společensky prospěšný podnikatel. </a:t>
            </a:r>
          </a:p>
          <a:p>
            <a:pPr lvl="1"/>
            <a:r>
              <a:rPr lang="cs-CZ" altLang="cs-CZ" sz="1900" dirty="0">
                <a:solidFill>
                  <a:srgbClr val="002060"/>
                </a:solidFill>
                <a:latin typeface="Times New Roman" panose="02020603050405020304" pitchFamily="18" charset="0"/>
                <a:cs typeface="Times New Roman" panose="02020603050405020304" pitchFamily="18" charset="0"/>
              </a:rPr>
              <a:t>Hodnotí se podnikatelský duch, inovace, osobní vliv, čestnost, strategická orientace, finanční výsledky, celostátní/mezinárodní dopad.</a:t>
            </a:r>
          </a:p>
          <a:p>
            <a:endParaRPr lang="cs-CZ" altLang="cs-CZ" sz="2300" dirty="0">
              <a:solidFill>
                <a:srgbClr val="002060"/>
              </a:solidFill>
              <a:latin typeface="Times New Roman" panose="02020603050405020304" pitchFamily="18" charset="0"/>
              <a:cs typeface="Times New Roman" panose="02020603050405020304" pitchFamily="18" charset="0"/>
            </a:endParaRPr>
          </a:p>
          <a:p>
            <a:r>
              <a:rPr lang="cs-CZ" altLang="cs-CZ" sz="2300" b="1" dirty="0">
                <a:solidFill>
                  <a:srgbClr val="002060"/>
                </a:solidFill>
                <a:latin typeface="Times New Roman" panose="02020603050405020304" pitchFamily="18" charset="0"/>
                <a:cs typeface="Times New Roman" panose="02020603050405020304" pitchFamily="18" charset="0"/>
              </a:rPr>
              <a:t>Forbes </a:t>
            </a:r>
            <a:r>
              <a:rPr lang="cs-CZ" altLang="cs-CZ" sz="2300" dirty="0">
                <a:solidFill>
                  <a:srgbClr val="002060"/>
                </a:solidFill>
                <a:latin typeface="Times New Roman" panose="02020603050405020304" pitchFamily="18" charset="0"/>
                <a:cs typeface="Times New Roman" panose="02020603050405020304" pitchFamily="18" charset="0"/>
              </a:rPr>
              <a:t>- žebříček 70 nejbohatších Čechů </a:t>
            </a:r>
          </a:p>
          <a:p>
            <a:pPr lvl="1"/>
            <a:r>
              <a:rPr lang="cs-CZ" altLang="cs-CZ" sz="1900" dirty="0">
                <a:solidFill>
                  <a:srgbClr val="002060"/>
                </a:solidFill>
                <a:latin typeface="Times New Roman" panose="02020603050405020304" pitchFamily="18" charset="0"/>
                <a:cs typeface="Times New Roman" panose="02020603050405020304" pitchFamily="18" charset="0"/>
              </a:rPr>
              <a:t>posuzuje se majetek, up &amp; </a:t>
            </a:r>
            <a:r>
              <a:rPr lang="cs-CZ" altLang="cs-CZ" sz="1900" dirty="0" err="1">
                <a:solidFill>
                  <a:srgbClr val="002060"/>
                </a:solidFill>
                <a:latin typeface="Times New Roman" panose="02020603050405020304" pitchFamily="18" charset="0"/>
                <a:cs typeface="Times New Roman" panose="02020603050405020304" pitchFamily="18" charset="0"/>
              </a:rPr>
              <a:t>down</a:t>
            </a:r>
            <a:r>
              <a:rPr lang="cs-CZ" altLang="cs-CZ" sz="1900" dirty="0">
                <a:solidFill>
                  <a:srgbClr val="002060"/>
                </a:solidFill>
                <a:latin typeface="Times New Roman" panose="02020603050405020304" pitchFamily="18" charset="0"/>
                <a:cs typeface="Times New Roman" panose="02020603050405020304" pitchFamily="18" charset="0"/>
              </a:rPr>
              <a:t>, nováčci, nejstarší, nejmladší.</a:t>
            </a:r>
          </a:p>
          <a:p>
            <a:endParaRPr lang="cs-CZ" altLang="cs-CZ" sz="2300" dirty="0">
              <a:solidFill>
                <a:srgbClr val="002060"/>
              </a:solidFill>
              <a:latin typeface="Times New Roman" panose="02020603050405020304" pitchFamily="18" charset="0"/>
              <a:cs typeface="Times New Roman" panose="02020603050405020304" pitchFamily="18" charset="0"/>
            </a:endParaRPr>
          </a:p>
          <a:p>
            <a:r>
              <a:rPr lang="cs-CZ" altLang="cs-CZ" sz="2300" b="1" dirty="0">
                <a:solidFill>
                  <a:srgbClr val="002060"/>
                </a:solidFill>
                <a:latin typeface="Times New Roman" panose="02020603050405020304" pitchFamily="18" charset="0"/>
                <a:cs typeface="Times New Roman" panose="02020603050405020304" pitchFamily="18" charset="0"/>
              </a:rPr>
              <a:t>czechtop100.cz </a:t>
            </a:r>
            <a:r>
              <a:rPr lang="cs-CZ" altLang="cs-CZ" sz="2300" dirty="0">
                <a:solidFill>
                  <a:srgbClr val="002060"/>
                </a:solidFill>
                <a:latin typeface="Times New Roman" panose="02020603050405020304" pitchFamily="18" charset="0"/>
                <a:cs typeface="Times New Roman" panose="02020603050405020304" pitchFamily="18" charset="0"/>
              </a:rPr>
              <a:t> - sestavuje 100 nejvýznamnějších firem ČR, </a:t>
            </a:r>
            <a:br>
              <a:rPr lang="cs-CZ" altLang="cs-CZ" sz="2300" dirty="0">
                <a:solidFill>
                  <a:srgbClr val="002060"/>
                </a:solidFill>
                <a:latin typeface="Times New Roman" panose="02020603050405020304" pitchFamily="18" charset="0"/>
                <a:cs typeface="Times New Roman" panose="02020603050405020304" pitchFamily="18" charset="0"/>
              </a:rPr>
            </a:br>
            <a:r>
              <a:rPr lang="cs-CZ" altLang="cs-CZ" sz="2300" dirty="0">
                <a:solidFill>
                  <a:srgbClr val="002060"/>
                </a:solidFill>
                <a:latin typeface="Times New Roman" panose="02020603050405020304" pitchFamily="18" charset="0"/>
                <a:cs typeface="Times New Roman" panose="02020603050405020304" pitchFamily="18" charset="0"/>
              </a:rPr>
              <a:t>100 obdivovaných firem ČR, Czech Stability Award.</a:t>
            </a:r>
          </a:p>
          <a:p>
            <a:endParaRPr lang="cs-CZ" altLang="cs-CZ" sz="2300" dirty="0">
              <a:solidFill>
                <a:srgbClr val="002060"/>
              </a:solidFill>
              <a:latin typeface="Times New Roman" panose="02020603050405020304" pitchFamily="18" charset="0"/>
              <a:cs typeface="Times New Roman" panose="02020603050405020304" pitchFamily="18" charset="0"/>
            </a:endParaRPr>
          </a:p>
          <a:p>
            <a:r>
              <a:rPr lang="cs-CZ" altLang="cs-CZ" sz="2300" dirty="0" err="1">
                <a:solidFill>
                  <a:srgbClr val="002060"/>
                </a:solidFill>
                <a:latin typeface="Times New Roman" panose="02020603050405020304" pitchFamily="18" charset="0"/>
                <a:cs typeface="Times New Roman" panose="02020603050405020304" pitchFamily="18" charset="0"/>
              </a:rPr>
              <a:t>Equa</a:t>
            </a:r>
            <a:r>
              <a:rPr lang="cs-CZ" altLang="cs-CZ" sz="2300" dirty="0">
                <a:solidFill>
                  <a:srgbClr val="002060"/>
                </a:solidFill>
                <a:latin typeface="Times New Roman" panose="02020603050405020304" pitchFamily="18" charset="0"/>
                <a:cs typeface="Times New Roman" panose="02020603050405020304" pitchFamily="18" charset="0"/>
              </a:rPr>
              <a:t> bank </a:t>
            </a:r>
            <a:r>
              <a:rPr lang="cs-CZ" altLang="cs-CZ" sz="2300" b="1" dirty="0">
                <a:solidFill>
                  <a:srgbClr val="002060"/>
                </a:solidFill>
                <a:latin typeface="Times New Roman" panose="02020603050405020304" pitchFamily="18" charset="0"/>
                <a:cs typeface="Times New Roman" panose="02020603050405020304" pitchFamily="18" charset="0"/>
              </a:rPr>
              <a:t>Rodinná firma roku</a:t>
            </a:r>
            <a:r>
              <a:rPr lang="cs-CZ" altLang="cs-CZ" sz="2300" dirty="0">
                <a:solidFill>
                  <a:srgbClr val="002060"/>
                </a:solidFill>
                <a:latin typeface="Times New Roman" panose="02020603050405020304" pitchFamily="18" charset="0"/>
                <a:cs typeface="Times New Roman" panose="02020603050405020304" pitchFamily="18" charset="0"/>
              </a:rPr>
              <a:t> </a:t>
            </a:r>
          </a:p>
          <a:p>
            <a:pPr lvl="1"/>
            <a:r>
              <a:rPr lang="cs-CZ" altLang="cs-CZ" sz="1500" dirty="0">
                <a:solidFill>
                  <a:srgbClr val="002060"/>
                </a:solidFill>
                <a:latin typeface="Times New Roman" panose="02020603050405020304" pitchFamily="18" charset="0"/>
                <a:cs typeface="Times New Roman" panose="02020603050405020304" pitchFamily="18" charset="0"/>
              </a:rPr>
              <a:t>Organizuje Asociace malých a středních podniků a živnostníků ČR</a:t>
            </a:r>
          </a:p>
          <a:p>
            <a:endParaRPr lang="cs-CZ" altLang="cs-CZ" sz="2300" dirty="0">
              <a:solidFill>
                <a:srgbClr val="002060"/>
              </a:solidFill>
              <a:latin typeface="Times New Roman" panose="02020603050405020304" pitchFamily="18" charset="0"/>
              <a:cs typeface="Times New Roman" panose="02020603050405020304" pitchFamily="18" charset="0"/>
            </a:endParaRPr>
          </a:p>
          <a:p>
            <a:endParaRPr lang="cs-CZ" altLang="cs-CZ" sz="1200" dirty="0">
              <a:solidFill>
                <a:srgbClr val="002060"/>
              </a:solidFill>
              <a:latin typeface="Times New Roman" panose="02020603050405020304" pitchFamily="18" charset="0"/>
              <a:cs typeface="Times New Roman" panose="02020603050405020304" pitchFamily="18" charset="0"/>
            </a:endParaRPr>
          </a:p>
          <a:p>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a:t>Ocenění, žebříčky a vybrané příběhy podnikatelů</a:t>
            </a:r>
          </a:p>
        </p:txBody>
      </p:sp>
    </p:spTree>
    <p:extLst>
      <p:ext uri="{BB962C8B-B14F-4D97-AF65-F5344CB8AC3E}">
        <p14:creationId xmlns:p14="http://schemas.microsoft.com/office/powerpoint/2010/main" val="170428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8" end="8"/>
                                            </p:txEl>
                                          </p:spTgt>
                                        </p:tgtEl>
                                        <p:attrNameLst>
                                          <p:attrName>style.visibility</p:attrName>
                                        </p:attrNameLst>
                                      </p:cBhvr>
                                      <p:to>
                                        <p:strVal val="visible"/>
                                      </p:to>
                                    </p:set>
                                    <p:animEffect transition="in" filter="fade">
                                      <p:cBhvr>
                                        <p:cTn id="32" dur="500"/>
                                        <p:tgtEl>
                                          <p:spTgt spid="1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9" end="9"/>
                                            </p:txEl>
                                          </p:spTgt>
                                        </p:tgtEl>
                                        <p:attrNameLst>
                                          <p:attrName>style.visibility</p:attrName>
                                        </p:attrNameLst>
                                      </p:cBhvr>
                                      <p:to>
                                        <p:strVal val="visible"/>
                                      </p:to>
                                    </p:set>
                                    <p:animEffect transition="in" filter="fade">
                                      <p:cBhvr>
                                        <p:cTn id="37"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78410" y="2787775"/>
            <a:ext cx="2829140" cy="180019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Zakladatel a CEO populárního vyhledávače letenek Kiwi.com</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Narozen 1988</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Vzdělání: NEWTON </a:t>
            </a:r>
            <a:r>
              <a:rPr lang="cs-CZ" sz="1200" dirty="0" err="1">
                <a:solidFill>
                  <a:schemeClr val="bg1"/>
                </a:solidFill>
                <a:latin typeface="Times New Roman" panose="02020603050405020304" pitchFamily="18" charset="0"/>
                <a:cs typeface="Times New Roman" panose="02020603050405020304" pitchFamily="18" charset="0"/>
              </a:rPr>
              <a:t>College</a:t>
            </a:r>
            <a:r>
              <a:rPr lang="cs-CZ" sz="1200" dirty="0">
                <a:solidFill>
                  <a:schemeClr val="bg1"/>
                </a:solidFill>
                <a:latin typeface="Times New Roman" panose="02020603050405020304" pitchFamily="18" charset="0"/>
                <a:cs typeface="Times New Roman" panose="02020603050405020304" pitchFamily="18" charset="0"/>
              </a:rPr>
              <a:t>, Brno</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Je mladší bratr herců Vladimíra Dlouhého a Michala Dlouhého.</a:t>
            </a:r>
          </a:p>
          <a:p>
            <a:endParaRPr lang="cs-CZ" sz="12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843559"/>
            <a:ext cx="4104076"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Založil úspěšný vyhledávač letenek (</a:t>
            </a:r>
            <a:r>
              <a:rPr lang="cs-CZ" sz="1400" dirty="0" err="1">
                <a:solidFill>
                  <a:srgbClr val="002060"/>
                </a:solidFill>
                <a:latin typeface="Times New Roman" panose="02020603050405020304" pitchFamily="18" charset="0"/>
                <a:cs typeface="Times New Roman" panose="02020603050405020304" pitchFamily="18" charset="0"/>
              </a:rPr>
              <a:t>Skypicker</a:t>
            </a:r>
            <a:r>
              <a:rPr lang="cs-CZ" sz="1400" dirty="0">
                <a:solidFill>
                  <a:srgbClr val="002060"/>
                </a:solidFill>
                <a:latin typeface="Times New Roman" panose="02020603050405020304" pitchFamily="18" charset="0"/>
                <a:cs typeface="Times New Roman" panose="02020603050405020304" pitchFamily="18" charset="0"/>
              </a:rPr>
              <a:t>, dnes Kiwi.com, ), který pracuje na principu algoritmu, jenž vyhledává lety všech dopravců,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i těch, kteří mezi sebou jinak nespolupracují.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Společnost Kiwi.com se umístila na </a:t>
            </a:r>
            <a:r>
              <a:rPr lang="cs-CZ" sz="1400" b="1" dirty="0">
                <a:solidFill>
                  <a:srgbClr val="002060"/>
                </a:solidFill>
                <a:latin typeface="Times New Roman" panose="02020603050405020304" pitchFamily="18" charset="0"/>
                <a:cs typeface="Times New Roman" panose="02020603050405020304" pitchFamily="18" charset="0"/>
              </a:rPr>
              <a:t>7. příčce </a:t>
            </a:r>
            <a:br>
              <a:rPr lang="cs-CZ" sz="1400" b="1"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žebříčku </a:t>
            </a:r>
            <a:r>
              <a:rPr lang="cs-CZ" sz="1400" i="1" dirty="0">
                <a:solidFill>
                  <a:srgbClr val="002060"/>
                </a:solidFill>
                <a:latin typeface="Times New Roman" panose="02020603050405020304" pitchFamily="18" charset="0"/>
                <a:cs typeface="Times New Roman" panose="02020603050405020304" pitchFamily="18" charset="0"/>
              </a:rPr>
              <a:t>2017 </a:t>
            </a:r>
            <a:r>
              <a:rPr lang="cs-CZ" sz="1400" i="1" dirty="0" err="1">
                <a:solidFill>
                  <a:srgbClr val="002060"/>
                </a:solidFill>
                <a:latin typeface="Times New Roman" panose="02020603050405020304" pitchFamily="18" charset="0"/>
                <a:cs typeface="Times New Roman" panose="02020603050405020304" pitchFamily="18" charset="0"/>
              </a:rPr>
              <a:t>Deloitte</a:t>
            </a:r>
            <a:r>
              <a:rPr lang="cs-CZ" sz="1400" i="1" dirty="0">
                <a:solidFill>
                  <a:srgbClr val="002060"/>
                </a:solidFill>
                <a:latin typeface="Times New Roman" panose="02020603050405020304" pitchFamily="18" charset="0"/>
                <a:cs typeface="Times New Roman" panose="02020603050405020304" pitchFamily="18" charset="0"/>
              </a:rPr>
              <a:t> Technology Fast 500 </a:t>
            </a:r>
            <a:br>
              <a:rPr lang="cs-CZ" sz="1400" i="1"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pro region Evropy, Blízkého východu a Afriky.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 </a:t>
            </a:r>
            <a:r>
              <a:rPr lang="cs-CZ" sz="1400" b="1" dirty="0">
                <a:solidFill>
                  <a:srgbClr val="002060"/>
                </a:solidFill>
                <a:latin typeface="Times New Roman" panose="02020603050405020304" pitchFamily="18" charset="0"/>
                <a:cs typeface="Times New Roman" panose="02020603050405020304" pitchFamily="18" charset="0"/>
              </a:rPr>
              <a:t>růstem tržeb o 7165 procent </a:t>
            </a:r>
            <a:r>
              <a:rPr lang="cs-CZ" sz="1400" dirty="0">
                <a:solidFill>
                  <a:srgbClr val="002060"/>
                </a:solidFill>
                <a:latin typeface="Times New Roman" panose="02020603050405020304" pitchFamily="18" charset="0"/>
                <a:cs typeface="Times New Roman" panose="02020603050405020304" pitchFamily="18" charset="0"/>
              </a:rPr>
              <a:t>mezi roky 2013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2016 se tak zároveň stala nejlépe hodnocenou českou společností, která se v žebříčku za celou historii soutěže objevila.</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Tržby společnosti v roce 2016 byly </a:t>
            </a:r>
            <a:r>
              <a:rPr lang="cs-CZ" sz="1400" b="1" dirty="0">
                <a:solidFill>
                  <a:srgbClr val="002060"/>
                </a:solidFill>
                <a:latin typeface="Times New Roman" panose="02020603050405020304" pitchFamily="18" charset="0"/>
                <a:cs typeface="Times New Roman" panose="02020603050405020304" pitchFamily="18" charset="0"/>
              </a:rPr>
              <a:t>8,5 mld. Kč</a:t>
            </a:r>
            <a:r>
              <a:rPr lang="cs-CZ" sz="1400" dirty="0">
                <a:solidFill>
                  <a:srgbClr val="002060"/>
                </a:solidFill>
                <a:latin typeface="Times New Roman" panose="02020603050405020304" pitchFamily="18" charset="0"/>
                <a:cs typeface="Times New Roman" panose="02020603050405020304" pitchFamily="18" charset="0"/>
              </a:rPr>
              <a:t>,  rok 2017 20 mld. Kč.</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Oliver Dlouhý </a:t>
            </a:r>
            <a:br>
              <a:rPr lang="cs-CZ" sz="2400" b="1" dirty="0">
                <a:solidFill>
                  <a:schemeClr val="bg1"/>
                </a:solidFill>
                <a:latin typeface="Times New Roman" panose="02020603050405020304" pitchFamily="18" charset="0"/>
                <a:cs typeface="Times New Roman" panose="02020603050405020304" pitchFamily="18" charset="0"/>
              </a:rPr>
            </a:br>
            <a:r>
              <a:rPr lang="cs-CZ" sz="1100" dirty="0">
                <a:solidFill>
                  <a:schemeClr val="bg1"/>
                </a:solidFill>
                <a:latin typeface="Times New Roman" panose="02020603050405020304" pitchFamily="18" charset="0"/>
                <a:cs typeface="Times New Roman" panose="02020603050405020304" pitchFamily="18" charset="0"/>
              </a:rPr>
              <a:t>(Začínající podnikatel roku 2017,</a:t>
            </a:r>
            <a:br>
              <a:rPr lang="cs-CZ" sz="1100" dirty="0">
                <a:solidFill>
                  <a:schemeClr val="bg1"/>
                </a:solidFill>
                <a:latin typeface="Times New Roman" panose="02020603050405020304" pitchFamily="18" charset="0"/>
                <a:cs typeface="Times New Roman" panose="02020603050405020304" pitchFamily="18" charset="0"/>
              </a:rPr>
            </a:br>
            <a:r>
              <a:rPr lang="cs-CZ" sz="1100" dirty="0">
                <a:solidFill>
                  <a:schemeClr val="bg1"/>
                </a:solidFill>
                <a:latin typeface="Times New Roman" panose="02020603050405020304" pitchFamily="18" charset="0"/>
                <a:cs typeface="Times New Roman" panose="02020603050405020304" pitchFamily="18" charset="0"/>
              </a:rPr>
              <a:t>finalista EY podnikatel roku 2017 </a:t>
            </a:r>
            <a:br>
              <a:rPr lang="cs-CZ" sz="1100" dirty="0">
                <a:solidFill>
                  <a:schemeClr val="bg1"/>
                </a:solidFill>
                <a:latin typeface="Times New Roman" panose="02020603050405020304" pitchFamily="18" charset="0"/>
                <a:cs typeface="Times New Roman" panose="02020603050405020304" pitchFamily="18" charset="0"/>
              </a:rPr>
            </a:br>
            <a:r>
              <a:rPr lang="cs-CZ" sz="1100" dirty="0">
                <a:solidFill>
                  <a:schemeClr val="bg1"/>
                </a:solidFill>
                <a:latin typeface="Times New Roman" panose="02020603050405020304" pitchFamily="18" charset="0"/>
                <a:cs typeface="Times New Roman" panose="02020603050405020304" pitchFamily="18" charset="0"/>
              </a:rPr>
              <a:t>Jihomoravského kraje)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683568" y="1377805"/>
            <a:ext cx="2455676" cy="1379778"/>
          </a:xfrm>
          <a:prstGeom prst="rect">
            <a:avLst/>
          </a:prstGeom>
        </p:spPr>
      </p:pic>
    </p:spTree>
    <p:extLst>
      <p:ext uri="{BB962C8B-B14F-4D97-AF65-F5344CB8AC3E}">
        <p14:creationId xmlns:p14="http://schemas.microsoft.com/office/powerpoint/2010/main" val="32609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520898"/>
            <a:ext cx="2829140" cy="187220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Zakladatel a dnes spolumajitel </a:t>
            </a:r>
            <a:br>
              <a:rPr lang="cs-CZ" sz="1200" dirty="0">
                <a:solidFill>
                  <a:schemeClr val="bg1"/>
                </a:solidFill>
                <a:latin typeface="Times New Roman" panose="02020603050405020304" pitchFamily="18" charset="0"/>
                <a:cs typeface="Times New Roman" panose="02020603050405020304" pitchFamily="18" charset="0"/>
              </a:rPr>
            </a:br>
            <a:r>
              <a:rPr lang="cs-CZ" sz="1200" dirty="0">
                <a:solidFill>
                  <a:schemeClr val="bg1"/>
                </a:solidFill>
                <a:latin typeface="Times New Roman" panose="02020603050405020304" pitchFamily="18" charset="0"/>
                <a:cs typeface="Times New Roman" panose="02020603050405020304" pitchFamily="18" charset="0"/>
              </a:rPr>
              <a:t>(s manželkou vlastní 33 procent) mezinárodní skupiny </a:t>
            </a:r>
            <a:r>
              <a:rPr lang="cs-CZ" sz="1200" dirty="0" err="1">
                <a:solidFill>
                  <a:schemeClr val="bg1"/>
                </a:solidFill>
                <a:latin typeface="Times New Roman" panose="02020603050405020304" pitchFamily="18" charset="0"/>
                <a:cs typeface="Times New Roman" panose="02020603050405020304" pitchFamily="18" charset="0"/>
              </a:rPr>
              <a:t>Linet</a:t>
            </a:r>
            <a:r>
              <a:rPr lang="cs-CZ" sz="1200" dirty="0">
                <a:solidFill>
                  <a:schemeClr val="bg1"/>
                </a:solidFill>
                <a:latin typeface="Times New Roman" panose="02020603050405020304" pitchFamily="18" charset="0"/>
                <a:cs typeface="Times New Roman" panose="02020603050405020304" pitchFamily="18" charset="0"/>
              </a:rPr>
              <a:t> Group.</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Narozen 1953</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Vystudoval  kybernetiku na Českém vysokém učení technickém</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Obor: zdravotnická technika</a:t>
            </a:r>
          </a:p>
        </p:txBody>
      </p:sp>
      <p:sp>
        <p:nvSpPr>
          <p:cNvPr id="5" name="Zástupný symbol pro obsah 2"/>
          <p:cNvSpPr txBox="1">
            <a:spLocks/>
          </p:cNvSpPr>
          <p:nvPr/>
        </p:nvSpPr>
        <p:spPr>
          <a:xfrm>
            <a:off x="3828512" y="267494"/>
            <a:ext cx="4104076"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Skupina </a:t>
            </a:r>
            <a:r>
              <a:rPr lang="cs-CZ" sz="1400" dirty="0" err="1">
                <a:solidFill>
                  <a:srgbClr val="002060"/>
                </a:solidFill>
                <a:latin typeface="Times New Roman" panose="02020603050405020304" pitchFamily="18" charset="0"/>
                <a:cs typeface="Times New Roman" panose="02020603050405020304" pitchFamily="18" charset="0"/>
              </a:rPr>
              <a:t>Linet</a:t>
            </a:r>
            <a:r>
              <a:rPr lang="cs-CZ" sz="1400" dirty="0">
                <a:solidFill>
                  <a:srgbClr val="002060"/>
                </a:solidFill>
                <a:latin typeface="Times New Roman" panose="02020603050405020304" pitchFamily="18" charset="0"/>
                <a:cs typeface="Times New Roman" panose="02020603050405020304" pitchFamily="18" charset="0"/>
              </a:rPr>
              <a:t> Group, ročně vyrobí a prodá </a:t>
            </a:r>
            <a:r>
              <a:rPr lang="cs-CZ" sz="1400" b="1" dirty="0">
                <a:solidFill>
                  <a:srgbClr val="002060"/>
                </a:solidFill>
                <a:latin typeface="Times New Roman" panose="02020603050405020304" pitchFamily="18" charset="0"/>
                <a:cs typeface="Times New Roman" panose="02020603050405020304" pitchFamily="18" charset="0"/>
              </a:rPr>
              <a:t>100 tisíc zdravotnických postelí</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Firmu založil v roce 1990, dnes patří mezi </a:t>
            </a:r>
            <a:br>
              <a:rPr lang="cs-CZ" sz="1400" dirty="0">
                <a:solidFill>
                  <a:srgbClr val="002060"/>
                </a:solidFill>
                <a:latin typeface="Times New Roman" panose="02020603050405020304" pitchFamily="18" charset="0"/>
                <a:cs typeface="Times New Roman" panose="02020603050405020304" pitchFamily="18" charset="0"/>
              </a:rPr>
            </a:br>
            <a:r>
              <a:rPr lang="cs-CZ" sz="1400" b="1" dirty="0">
                <a:solidFill>
                  <a:srgbClr val="002060"/>
                </a:solidFill>
                <a:latin typeface="Times New Roman" panose="02020603050405020304" pitchFamily="18" charset="0"/>
                <a:cs typeface="Times New Roman" panose="02020603050405020304" pitchFamily="18" charset="0"/>
              </a:rPr>
              <a:t>4 největší světové výrobce </a:t>
            </a:r>
            <a:r>
              <a:rPr lang="cs-CZ" sz="1400" dirty="0">
                <a:solidFill>
                  <a:srgbClr val="002060"/>
                </a:solidFill>
                <a:latin typeface="Times New Roman" panose="02020603050405020304" pitchFamily="18" charset="0"/>
                <a:cs typeface="Times New Roman" panose="02020603050405020304" pitchFamily="18" charset="0"/>
              </a:rPr>
              <a:t>(obchoduje ve více než 100 zemích).</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Loňský rok mu ale moc velkou radost neudělal – ve Spojených státech klesly investice do zdravotnictví kvůli negativnímu postoji Donalda </a:t>
            </a:r>
            <a:r>
              <a:rPr lang="cs-CZ" sz="1400" dirty="0" err="1">
                <a:solidFill>
                  <a:srgbClr val="002060"/>
                </a:solidFill>
                <a:latin typeface="Times New Roman" panose="02020603050405020304" pitchFamily="18" charset="0"/>
                <a:cs typeface="Times New Roman" panose="02020603050405020304" pitchFamily="18" charset="0"/>
              </a:rPr>
              <a:t>Trumpa</a:t>
            </a:r>
            <a:r>
              <a:rPr lang="cs-CZ" sz="1400" dirty="0">
                <a:solidFill>
                  <a:srgbClr val="002060"/>
                </a:solidFill>
                <a:latin typeface="Times New Roman" panose="02020603050405020304" pitchFamily="18" charset="0"/>
                <a:cs typeface="Times New Roman" panose="02020603050405020304" pitchFamily="18" charset="0"/>
              </a:rPr>
              <a:t> k Obama Care, ve státech Perského zálivu zase kvůli vyšším výdajům na armádu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bezpečnost.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Investuje do moderních technologií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internetových projektů prostřednictvím fondů, jako je </a:t>
            </a:r>
            <a:r>
              <a:rPr lang="cs-CZ" sz="1400" dirty="0" err="1">
                <a:solidFill>
                  <a:srgbClr val="002060"/>
                </a:solidFill>
                <a:latin typeface="Times New Roman" panose="02020603050405020304" pitchFamily="18" charset="0"/>
                <a:cs typeface="Times New Roman" panose="02020603050405020304" pitchFamily="18" charset="0"/>
              </a:rPr>
              <a:t>Credo</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Ventures</a:t>
            </a:r>
            <a:r>
              <a:rPr lang="cs-CZ" sz="1400" dirty="0">
                <a:solidFill>
                  <a:srgbClr val="002060"/>
                </a:solidFill>
                <a:latin typeface="Times New Roman" panose="02020603050405020304" pitchFamily="18" charset="0"/>
                <a:cs typeface="Times New Roman" panose="02020603050405020304" pitchFamily="18" charset="0"/>
              </a:rPr>
              <a:t> či </a:t>
            </a:r>
            <a:r>
              <a:rPr lang="cs-CZ" sz="1400" dirty="0" err="1">
                <a:solidFill>
                  <a:srgbClr val="002060"/>
                </a:solidFill>
                <a:latin typeface="Times New Roman" panose="02020603050405020304" pitchFamily="18" charset="0"/>
                <a:cs typeface="Times New Roman" panose="02020603050405020304" pitchFamily="18" charset="0"/>
              </a:rPr>
              <a:t>Enern</a:t>
            </a:r>
            <a:r>
              <a:rPr lang="cs-CZ" sz="1400" dirty="0">
                <a:solidFill>
                  <a:srgbClr val="002060"/>
                </a:solidFill>
                <a:latin typeface="Times New Roman" panose="02020603050405020304" pitchFamily="18" charset="0"/>
                <a:cs typeface="Times New Roman" panose="02020603050405020304" pitchFamily="18" charset="0"/>
              </a:rPr>
              <a:t>.</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Zbyněk Frolík </a:t>
            </a:r>
            <a:br>
              <a:rPr lang="cs-CZ" sz="2400" b="1" dirty="0">
                <a:solidFill>
                  <a:schemeClr val="bg1"/>
                </a:solidFill>
                <a:latin typeface="Times New Roman" panose="02020603050405020304" pitchFamily="18" charset="0"/>
                <a:cs typeface="Times New Roman" panose="02020603050405020304" pitchFamily="18" charset="0"/>
              </a:rPr>
            </a:br>
            <a:r>
              <a:rPr lang="cs-CZ" sz="1100" dirty="0">
                <a:solidFill>
                  <a:schemeClr val="bg1"/>
                </a:solidFill>
                <a:latin typeface="Times New Roman" panose="02020603050405020304" pitchFamily="18" charset="0"/>
                <a:cs typeface="Times New Roman" panose="02020603050405020304" pitchFamily="18" charset="0"/>
              </a:rPr>
              <a:t>Forbes 41. místo, 2017</a:t>
            </a:r>
          </a:p>
          <a:p>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9" name="Obrázek 8"/>
          <p:cNvPicPr>
            <a:picLocks noChangeAspect="1"/>
          </p:cNvPicPr>
          <p:nvPr/>
        </p:nvPicPr>
        <p:blipFill>
          <a:blip r:embed="rId3"/>
          <a:stretch>
            <a:fillRect/>
          </a:stretch>
        </p:blipFill>
        <p:spPr>
          <a:xfrm>
            <a:off x="755576" y="1059582"/>
            <a:ext cx="2319636" cy="1382058"/>
          </a:xfrm>
          <a:prstGeom prst="rect">
            <a:avLst/>
          </a:prstGeom>
        </p:spPr>
      </p:pic>
    </p:spTree>
    <p:extLst>
      <p:ext uri="{BB962C8B-B14F-4D97-AF65-F5344CB8AC3E}">
        <p14:creationId xmlns:p14="http://schemas.microsoft.com/office/powerpoint/2010/main" val="1415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fade">
                                      <p:cBhvr>
                                        <p:cTn id="2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762348"/>
            <a:ext cx="2829140" cy="187220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V roce 1997 vyhrál výběrové řízení na odkup majoritního podílu ve společnosti Agrostroj Pelhřimov.</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Narozen 1950</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Obor: strojírenství</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Rodinná firma</a:t>
            </a:r>
          </a:p>
        </p:txBody>
      </p:sp>
      <p:sp>
        <p:nvSpPr>
          <p:cNvPr id="5" name="Zástupný symbol pro obsah 2"/>
          <p:cNvSpPr txBox="1">
            <a:spLocks/>
          </p:cNvSpPr>
          <p:nvPr/>
        </p:nvSpPr>
        <p:spPr>
          <a:xfrm>
            <a:off x="3828512" y="267494"/>
            <a:ext cx="4104076"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Agrostroj Pelhřimov je nejvýznamnějším </a:t>
            </a:r>
            <a:r>
              <a:rPr lang="cs-CZ" sz="1400" b="1" dirty="0">
                <a:solidFill>
                  <a:srgbClr val="002060"/>
                </a:solidFill>
                <a:latin typeface="Times New Roman" panose="02020603050405020304" pitchFamily="18" charset="0"/>
                <a:cs typeface="Times New Roman" panose="02020603050405020304" pitchFamily="18" charset="0"/>
              </a:rPr>
              <a:t>výrobcem zemědělské techniky v ČR </a:t>
            </a:r>
            <a:r>
              <a:rPr lang="cs-CZ" sz="1400" dirty="0">
                <a:solidFill>
                  <a:srgbClr val="002060"/>
                </a:solidFill>
                <a:latin typeface="Times New Roman" panose="02020603050405020304" pitchFamily="18" charset="0"/>
                <a:cs typeface="Times New Roman" panose="02020603050405020304" pitchFamily="18" charset="0"/>
              </a:rPr>
              <a:t>a největším univerzálním </a:t>
            </a:r>
            <a:r>
              <a:rPr lang="cs-CZ" sz="1400" dirty="0" err="1">
                <a:solidFill>
                  <a:srgbClr val="002060"/>
                </a:solidFill>
                <a:latin typeface="Times New Roman" panose="02020603050405020304" pitchFamily="18" charset="0"/>
                <a:cs typeface="Times New Roman" panose="02020603050405020304" pitchFamily="18" charset="0"/>
              </a:rPr>
              <a:t>kooperantem</a:t>
            </a:r>
            <a:r>
              <a:rPr lang="cs-CZ" sz="1400" dirty="0">
                <a:solidFill>
                  <a:srgbClr val="002060"/>
                </a:solidFill>
                <a:latin typeface="Times New Roman" panose="02020603050405020304" pitchFamily="18" charset="0"/>
                <a:cs typeface="Times New Roman" panose="02020603050405020304" pitchFamily="18" charset="0"/>
              </a:rPr>
              <a:t> v Evropě.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Výrobní program tvoří vlastní finální stroje, nástrojářská výroba a z </a:t>
            </a:r>
            <a:r>
              <a:rPr lang="cs-CZ" sz="1400" b="1" dirty="0">
                <a:solidFill>
                  <a:srgbClr val="002060"/>
                </a:solidFill>
                <a:latin typeface="Times New Roman" panose="02020603050405020304" pitchFamily="18" charset="0"/>
                <a:cs typeface="Times New Roman" panose="02020603050405020304" pitchFamily="18" charset="0"/>
              </a:rPr>
              <a:t>více než 90 procent dodávky strojů a montážních celků v rámci kooperací</a:t>
            </a:r>
            <a:r>
              <a:rPr lang="cs-CZ" sz="1400" dirty="0">
                <a:solidFill>
                  <a:srgbClr val="002060"/>
                </a:solidFill>
                <a:latin typeface="Times New Roman" panose="02020603050405020304" pitchFamily="18" charset="0"/>
                <a:cs typeface="Times New Roman" panose="02020603050405020304" pitchFamily="18" charset="0"/>
              </a:rPr>
              <a:t> pro významné nadnárodní společnosti, jako jsou </a:t>
            </a:r>
            <a:r>
              <a:rPr lang="cs-CZ" sz="1400" dirty="0" err="1">
                <a:solidFill>
                  <a:srgbClr val="002060"/>
                </a:solidFill>
                <a:latin typeface="Times New Roman" panose="02020603050405020304" pitchFamily="18" charset="0"/>
                <a:cs typeface="Times New Roman" panose="02020603050405020304" pitchFamily="18" charset="0"/>
              </a:rPr>
              <a:t>Claas</a:t>
            </a:r>
            <a:r>
              <a:rPr lang="cs-CZ" sz="1400" dirty="0">
                <a:solidFill>
                  <a:srgbClr val="002060"/>
                </a:solidFill>
                <a:latin typeface="Times New Roman" panose="02020603050405020304" pitchFamily="18" charset="0"/>
                <a:cs typeface="Times New Roman" panose="02020603050405020304" pitchFamily="18" charset="0"/>
              </a:rPr>
              <a:t>, John Deere, Krone, DAF, </a:t>
            </a:r>
            <a:r>
              <a:rPr lang="cs-CZ" sz="1400" dirty="0" err="1">
                <a:solidFill>
                  <a:srgbClr val="002060"/>
                </a:solidFill>
                <a:latin typeface="Times New Roman" panose="02020603050405020304" pitchFamily="18" charset="0"/>
                <a:cs typeface="Times New Roman" panose="02020603050405020304" pitchFamily="18" charset="0"/>
              </a:rPr>
              <a:t>Scania</a:t>
            </a:r>
            <a:r>
              <a:rPr lang="cs-CZ" sz="1400" dirty="0">
                <a:solidFill>
                  <a:srgbClr val="002060"/>
                </a:solidFill>
                <a:latin typeface="Times New Roman" panose="02020603050405020304" pitchFamily="18" charset="0"/>
                <a:cs typeface="Times New Roman" panose="02020603050405020304" pitchFamily="18" charset="0"/>
              </a:rPr>
              <a:t>, Volvo a další.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současnosti firma dodává do 36 závodů po celém světě a export činí 98 %. Skupina Agrostroj zaměstnává okolo 2 600 lidí a v roce 2016 měla obrat 4,62 miliard korun.</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Postavil největší krytou výrobní halu po revoluci (6,5 hektaru).</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Lubomír Stoklásek</a:t>
            </a:r>
            <a:br>
              <a:rPr lang="cs-CZ" sz="2400" b="1" dirty="0">
                <a:solidFill>
                  <a:schemeClr val="bg1"/>
                </a:solidFill>
                <a:latin typeface="Times New Roman" panose="02020603050405020304" pitchFamily="18" charset="0"/>
                <a:cs typeface="Times New Roman" panose="02020603050405020304" pitchFamily="18" charset="0"/>
              </a:rPr>
            </a:br>
            <a:r>
              <a:rPr lang="cs-CZ" sz="1100" dirty="0">
                <a:solidFill>
                  <a:schemeClr val="bg1"/>
                </a:solidFill>
                <a:latin typeface="Times New Roman" panose="02020603050405020304" pitchFamily="18" charset="0"/>
                <a:cs typeface="Times New Roman" panose="02020603050405020304" pitchFamily="18" charset="0"/>
              </a:rPr>
              <a:t>EY Podnikatel roku 2017 – vítěz</a:t>
            </a:r>
          </a:p>
          <a:p>
            <a:r>
              <a:rPr lang="cs-CZ" sz="1100" dirty="0" err="1">
                <a:solidFill>
                  <a:schemeClr val="bg1"/>
                </a:solidFill>
                <a:latin typeface="Times New Roman" panose="02020603050405020304" pitchFamily="18" charset="0"/>
                <a:cs typeface="Times New Roman" panose="02020603050405020304" pitchFamily="18" charset="0"/>
              </a:rPr>
              <a:t>Forbes</a:t>
            </a:r>
            <a:r>
              <a:rPr lang="cs-CZ" sz="1100" dirty="0">
                <a:solidFill>
                  <a:schemeClr val="bg1"/>
                </a:solidFill>
                <a:latin typeface="Times New Roman" panose="02020603050405020304" pitchFamily="18" charset="0"/>
                <a:cs typeface="Times New Roman" panose="02020603050405020304" pitchFamily="18" charset="0"/>
              </a:rPr>
              <a:t> 30. místo (6,4 mld.)</a:t>
            </a:r>
          </a:p>
          <a:p>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043883" y="1234790"/>
            <a:ext cx="1816217" cy="1362163"/>
          </a:xfrm>
          <a:prstGeom prst="rect">
            <a:avLst/>
          </a:prstGeom>
        </p:spPr>
      </p:pic>
    </p:spTree>
    <p:extLst>
      <p:ext uri="{BB962C8B-B14F-4D97-AF65-F5344CB8AC3E}">
        <p14:creationId xmlns:p14="http://schemas.microsoft.com/office/powerpoint/2010/main" val="21233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67544" y="2699612"/>
            <a:ext cx="2829140" cy="187220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Spoluzakladatel a spolumajitel společnosti TESCOMA </a:t>
            </a:r>
            <a:r>
              <a:rPr lang="cs-CZ" sz="1200" dirty="0" err="1">
                <a:solidFill>
                  <a:schemeClr val="bg1"/>
                </a:solidFill>
                <a:latin typeface="Times New Roman" panose="02020603050405020304" pitchFamily="18" charset="0"/>
                <a:cs typeface="Times New Roman" panose="02020603050405020304" pitchFamily="18" charset="0"/>
              </a:rPr>
              <a:t>s.r.o</a:t>
            </a:r>
            <a:endParaRPr lang="cs-CZ" sz="12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V roce 2004 tržby společnosti poprvé překročily 1 mld. Kč, současnost přes 2 mld. Kč.</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Obor: kuchyňské potřeby</a:t>
            </a: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28512" y="267494"/>
            <a:ext cx="4104076"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Společnost TESCOMA patří mezi světové výrobce </a:t>
            </a:r>
            <a:r>
              <a:rPr lang="cs-CZ" sz="1400" b="1" dirty="0">
                <a:solidFill>
                  <a:srgbClr val="002060"/>
                </a:solidFill>
                <a:latin typeface="Times New Roman" panose="02020603050405020304" pitchFamily="18" charset="0"/>
                <a:cs typeface="Times New Roman" panose="02020603050405020304" pitchFamily="18" charset="0"/>
              </a:rPr>
              <a:t>kuchyňských potřeb</a:t>
            </a:r>
            <a:r>
              <a:rPr lang="cs-CZ" sz="1400" dirty="0">
                <a:solidFill>
                  <a:srgbClr val="002060"/>
                </a:solidFill>
                <a:latin typeface="Times New Roman" panose="02020603050405020304" pitchFamily="18" charset="0"/>
                <a:cs typeface="Times New Roman" panose="02020603050405020304" pitchFamily="18" charset="0"/>
              </a:rPr>
              <a:t>. Jsou </a:t>
            </a:r>
            <a:r>
              <a:rPr lang="cs-CZ" sz="1400" b="1" dirty="0">
                <a:solidFill>
                  <a:srgbClr val="002060"/>
                </a:solidFill>
                <a:latin typeface="Times New Roman" panose="02020603050405020304" pitchFamily="18" charset="0"/>
                <a:cs typeface="Times New Roman" panose="02020603050405020304" pitchFamily="18" charset="0"/>
              </a:rPr>
              <a:t>jedničkou</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na českém a slovenském trhu, ale přední pozici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si vybudovali také ve světě.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Stěžejními zahraničními trhy jsou pro ně </a:t>
            </a:r>
            <a:r>
              <a:rPr lang="cs-CZ" sz="1400" b="1" dirty="0">
                <a:solidFill>
                  <a:srgbClr val="002060"/>
                </a:solidFill>
                <a:latin typeface="Times New Roman" panose="02020603050405020304" pitchFamily="18" charset="0"/>
                <a:cs typeface="Times New Roman" panose="02020603050405020304" pitchFamily="18" charset="0"/>
              </a:rPr>
              <a:t>Itálie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Rusko</a:t>
            </a:r>
            <a:r>
              <a:rPr lang="cs-CZ" sz="1400" dirty="0">
                <a:solidFill>
                  <a:srgbClr val="002060"/>
                </a:solidFill>
                <a:latin typeface="Times New Roman" panose="02020603050405020304" pitchFamily="18" charset="0"/>
                <a:cs typeface="Times New Roman" panose="02020603050405020304" pitchFamily="18" charset="0"/>
              </a:rPr>
              <a:t> a </a:t>
            </a:r>
            <a:r>
              <a:rPr lang="cs-CZ" sz="1400" b="1" dirty="0">
                <a:solidFill>
                  <a:srgbClr val="002060"/>
                </a:solidFill>
                <a:latin typeface="Times New Roman" panose="02020603050405020304" pitchFamily="18" charset="0"/>
                <a:cs typeface="Times New Roman" panose="02020603050405020304" pitchFamily="18" charset="0"/>
              </a:rPr>
              <a:t>Slovensko</a:t>
            </a:r>
            <a:r>
              <a:rPr lang="cs-CZ" sz="1400" dirty="0">
                <a:solidFill>
                  <a:srgbClr val="002060"/>
                </a:solidFill>
                <a:latin typeface="Times New Roman" panose="02020603050405020304" pitchFamily="18" charset="0"/>
                <a:cs typeface="Times New Roman" panose="02020603050405020304" pitchFamily="18" charset="0"/>
              </a:rPr>
              <a:t>. V zahraničí mají </a:t>
            </a:r>
            <a:r>
              <a:rPr lang="cs-CZ" sz="1400" b="1" dirty="0">
                <a:solidFill>
                  <a:srgbClr val="002060"/>
                </a:solidFill>
                <a:latin typeface="Times New Roman" panose="02020603050405020304" pitchFamily="18" charset="0"/>
                <a:cs typeface="Times New Roman" panose="02020603050405020304" pitchFamily="18" charset="0"/>
              </a:rPr>
              <a:t>tisíce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prodejen</a:t>
            </a:r>
            <a:r>
              <a:rPr lang="cs-CZ" sz="1400" dirty="0">
                <a:solidFill>
                  <a:srgbClr val="002060"/>
                </a:solidFill>
                <a:latin typeface="Times New Roman" panose="02020603050405020304" pitchFamily="18" charset="0"/>
                <a:cs typeface="Times New Roman" panose="02020603050405020304" pitchFamily="18" charset="0"/>
              </a:rPr>
              <a:t> ve světových metropolích, expandují ale i do Číny a rozvojových zemí.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Potřeby do kuchyně nejen prodávají, ale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ve vlastním </a:t>
            </a:r>
            <a:r>
              <a:rPr lang="cs-CZ" sz="1400" b="1" dirty="0">
                <a:solidFill>
                  <a:srgbClr val="002060"/>
                </a:solidFill>
                <a:latin typeface="Times New Roman" panose="02020603050405020304" pitchFamily="18" charset="0"/>
                <a:cs typeface="Times New Roman" panose="02020603050405020304" pitchFamily="18" charset="0"/>
              </a:rPr>
              <a:t>Design centru </a:t>
            </a:r>
            <a:r>
              <a:rPr lang="cs-CZ" sz="1400" dirty="0">
                <a:solidFill>
                  <a:srgbClr val="002060"/>
                </a:solidFill>
                <a:latin typeface="Times New Roman" panose="02020603050405020304" pitchFamily="18" charset="0"/>
                <a:cs typeface="Times New Roman" panose="02020603050405020304" pitchFamily="18" charset="0"/>
              </a:rPr>
              <a:t>také vyvíjejí a testují. Řada výrobků nese označení světový patent, výrobky TESCOMA dostávají prestižní světová ocenění, např. </a:t>
            </a:r>
            <a:r>
              <a:rPr lang="cs-CZ" sz="1400" b="1" i="1" dirty="0" err="1">
                <a:solidFill>
                  <a:srgbClr val="002060"/>
                </a:solidFill>
                <a:latin typeface="Times New Roman" panose="02020603050405020304" pitchFamily="18" charset="0"/>
                <a:cs typeface="Times New Roman" panose="02020603050405020304" pitchFamily="18" charset="0"/>
              </a:rPr>
              <a:t>Red</a:t>
            </a:r>
            <a:r>
              <a:rPr lang="cs-CZ" sz="1400" b="1" i="1" dirty="0">
                <a:solidFill>
                  <a:srgbClr val="002060"/>
                </a:solidFill>
                <a:latin typeface="Times New Roman" panose="02020603050405020304" pitchFamily="18" charset="0"/>
                <a:cs typeface="Times New Roman" panose="02020603050405020304" pitchFamily="18" charset="0"/>
              </a:rPr>
              <a:t> </a:t>
            </a:r>
            <a:r>
              <a:rPr lang="cs-CZ" sz="1400" b="1" i="1" dirty="0" err="1">
                <a:solidFill>
                  <a:srgbClr val="002060"/>
                </a:solidFill>
                <a:latin typeface="Times New Roman" panose="02020603050405020304" pitchFamily="18" charset="0"/>
                <a:cs typeface="Times New Roman" panose="02020603050405020304" pitchFamily="18" charset="0"/>
              </a:rPr>
              <a:t>Dot</a:t>
            </a:r>
            <a:r>
              <a:rPr lang="cs-CZ" sz="1400" b="1" i="1" dirty="0">
                <a:solidFill>
                  <a:srgbClr val="002060"/>
                </a:solidFill>
                <a:latin typeface="Times New Roman" panose="02020603050405020304" pitchFamily="18" charset="0"/>
                <a:cs typeface="Times New Roman" panose="02020603050405020304" pitchFamily="18" charset="0"/>
              </a:rPr>
              <a:t> Design </a:t>
            </a:r>
            <a:r>
              <a:rPr lang="cs-CZ" sz="1400" b="1" i="1" dirty="0" err="1">
                <a:solidFill>
                  <a:srgbClr val="002060"/>
                </a:solidFill>
                <a:latin typeface="Times New Roman" panose="02020603050405020304" pitchFamily="18" charset="0"/>
                <a:cs typeface="Times New Roman" panose="02020603050405020304" pitchFamily="18" charset="0"/>
              </a:rPr>
              <a:t>Award</a:t>
            </a:r>
            <a:r>
              <a:rPr lang="cs-CZ" sz="1400" dirty="0">
                <a:solidFill>
                  <a:srgbClr val="002060"/>
                </a:solidFill>
                <a:latin typeface="Times New Roman" panose="02020603050405020304" pitchFamily="18" charset="0"/>
                <a:cs typeface="Times New Roman" panose="02020603050405020304" pitchFamily="18" charset="0"/>
              </a:rPr>
              <a:t>, </a:t>
            </a:r>
            <a:r>
              <a:rPr lang="cs-CZ" sz="1400" b="1" i="1" dirty="0" err="1">
                <a:solidFill>
                  <a:srgbClr val="002060"/>
                </a:solidFill>
                <a:latin typeface="Times New Roman" panose="02020603050405020304" pitchFamily="18" charset="0"/>
                <a:cs typeface="Times New Roman" panose="02020603050405020304" pitchFamily="18" charset="0"/>
              </a:rPr>
              <a:t>Good</a:t>
            </a:r>
            <a:r>
              <a:rPr lang="cs-CZ" sz="1400" b="1" i="1" dirty="0">
                <a:solidFill>
                  <a:srgbClr val="002060"/>
                </a:solidFill>
                <a:latin typeface="Times New Roman" panose="02020603050405020304" pitchFamily="18" charset="0"/>
                <a:cs typeface="Times New Roman" panose="02020603050405020304" pitchFamily="18" charset="0"/>
              </a:rPr>
              <a:t> Design </a:t>
            </a:r>
            <a:r>
              <a:rPr lang="cs-CZ" sz="1400" b="1" i="1" dirty="0" err="1">
                <a:solidFill>
                  <a:srgbClr val="002060"/>
                </a:solidFill>
                <a:latin typeface="Times New Roman" panose="02020603050405020304" pitchFamily="18" charset="0"/>
                <a:cs typeface="Times New Roman" panose="02020603050405020304" pitchFamily="18" charset="0"/>
              </a:rPr>
              <a:t>Award</a:t>
            </a:r>
            <a:r>
              <a:rPr lang="cs-CZ" sz="1400" dirty="0">
                <a:solidFill>
                  <a:srgbClr val="002060"/>
                </a:solidFill>
                <a:latin typeface="Times New Roman" panose="02020603050405020304" pitchFamily="18" charset="0"/>
                <a:cs typeface="Times New Roman" panose="02020603050405020304" pitchFamily="18" charset="0"/>
              </a:rPr>
              <a:t> v americkém Chicagu, </a:t>
            </a:r>
            <a:r>
              <a:rPr lang="cs-CZ" sz="1400" b="1" i="1" dirty="0">
                <a:solidFill>
                  <a:srgbClr val="002060"/>
                </a:solidFill>
                <a:latin typeface="Times New Roman" panose="02020603050405020304" pitchFamily="18" charset="0"/>
                <a:cs typeface="Times New Roman" panose="02020603050405020304" pitchFamily="18" charset="0"/>
              </a:rPr>
              <a:t>SOLUTIONS!</a:t>
            </a:r>
            <a:r>
              <a:rPr lang="cs-CZ" sz="1400" dirty="0">
                <a:solidFill>
                  <a:srgbClr val="002060"/>
                </a:solidFill>
                <a:latin typeface="Times New Roman" panose="02020603050405020304" pitchFamily="18" charset="0"/>
                <a:cs typeface="Times New Roman" panose="02020603050405020304" pitchFamily="18" charset="0"/>
              </a:rPr>
              <a:t> nebo cenu odborné poroty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na největším evropském veletrhu </a:t>
            </a:r>
            <a:r>
              <a:rPr lang="cs-CZ" sz="1400" b="1" i="1" dirty="0">
                <a:solidFill>
                  <a:srgbClr val="002060"/>
                </a:solidFill>
                <a:latin typeface="Times New Roman" panose="02020603050405020304" pitchFamily="18" charset="0"/>
                <a:cs typeface="Times New Roman" panose="02020603050405020304" pitchFamily="18" charset="0"/>
              </a:rPr>
              <a:t>Ambiente</a:t>
            </a:r>
            <a:r>
              <a:rPr lang="cs-CZ" sz="1400" dirty="0">
                <a:solidFill>
                  <a:srgbClr val="002060"/>
                </a:solidFill>
                <a:latin typeface="Times New Roman" panose="02020603050405020304" pitchFamily="18" charset="0"/>
                <a:cs typeface="Times New Roman" panose="02020603050405020304" pitchFamily="18" charset="0"/>
              </a:rPr>
              <a:t> ve Frankfurtu nad Mohanem.</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Petr Chmela</a:t>
            </a:r>
            <a:br>
              <a:rPr lang="cs-CZ" sz="2400" b="1" dirty="0">
                <a:solidFill>
                  <a:schemeClr val="bg1"/>
                </a:solidFill>
                <a:latin typeface="Times New Roman" panose="02020603050405020304" pitchFamily="18" charset="0"/>
                <a:cs typeface="Times New Roman" panose="02020603050405020304" pitchFamily="18" charset="0"/>
              </a:rPr>
            </a:br>
            <a:r>
              <a:rPr lang="cs-CZ" sz="1100" b="1" dirty="0">
                <a:solidFill>
                  <a:schemeClr val="bg1"/>
                </a:solidFill>
                <a:latin typeface="Times New Roman" panose="02020603050405020304" pitchFamily="18" charset="0"/>
                <a:cs typeface="Times New Roman" panose="02020603050405020304" pitchFamily="18" charset="0"/>
              </a:rPr>
              <a:t>(</a:t>
            </a:r>
            <a:r>
              <a:rPr lang="cs-CZ" sz="1100" dirty="0">
                <a:solidFill>
                  <a:schemeClr val="bg1"/>
                </a:solidFill>
                <a:latin typeface="Times New Roman" panose="02020603050405020304" pitchFamily="18" charset="0"/>
                <a:cs typeface="Times New Roman" panose="02020603050405020304" pitchFamily="18" charset="0"/>
              </a:rPr>
              <a:t>EY Podnikatel roku 2016 - vítěz)</a:t>
            </a:r>
          </a:p>
          <a:p>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rotWithShape="1">
          <a:blip r:embed="rId3"/>
          <a:srcRect l="11734" t="1001" r="51867" b="59800"/>
          <a:stretch/>
        </p:blipFill>
        <p:spPr>
          <a:xfrm>
            <a:off x="943598" y="1043428"/>
            <a:ext cx="2072228" cy="1487753"/>
          </a:xfrm>
          <a:prstGeom prst="rect">
            <a:avLst/>
          </a:prstGeom>
        </p:spPr>
      </p:pic>
    </p:spTree>
    <p:extLst>
      <p:ext uri="{BB962C8B-B14F-4D97-AF65-F5344CB8AC3E}">
        <p14:creationId xmlns:p14="http://schemas.microsoft.com/office/powerpoint/2010/main" val="28631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565142" y="3003799"/>
            <a:ext cx="2829140" cy="187220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Rodinná firma EMCO, založená </a:t>
            </a:r>
            <a:br>
              <a:rPr lang="cs-CZ" sz="1200" dirty="0">
                <a:solidFill>
                  <a:schemeClr val="bg1"/>
                </a:solidFill>
                <a:latin typeface="Times New Roman" panose="02020603050405020304" pitchFamily="18" charset="0"/>
                <a:cs typeface="Times New Roman" panose="02020603050405020304" pitchFamily="18" charset="0"/>
              </a:rPr>
            </a:br>
            <a:r>
              <a:rPr lang="cs-CZ" sz="1200" dirty="0">
                <a:solidFill>
                  <a:schemeClr val="bg1"/>
                </a:solidFill>
                <a:latin typeface="Times New Roman" panose="02020603050405020304" pitchFamily="18" charset="0"/>
                <a:cs typeface="Times New Roman" panose="02020603050405020304" pitchFamily="18" charset="0"/>
              </a:rPr>
              <a:t>v roce 1990. </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Syn vlastní více než 50%  firmy, podíly mají i dvě dcery.</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Obor: potravinářský průmysl</a:t>
            </a: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53220" y="972651"/>
            <a:ext cx="4104076"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EMCO je </a:t>
            </a:r>
            <a:r>
              <a:rPr lang="cs-CZ" sz="1400" b="1" dirty="0">
                <a:solidFill>
                  <a:srgbClr val="002060"/>
                </a:solidFill>
                <a:latin typeface="Times New Roman" panose="02020603050405020304" pitchFamily="18" charset="0"/>
                <a:cs typeface="Times New Roman" panose="02020603050405020304" pitchFamily="18" charset="0"/>
              </a:rPr>
              <a:t>lídrem tuzemského trhu </a:t>
            </a:r>
            <a:r>
              <a:rPr lang="cs-CZ" sz="1400" dirty="0">
                <a:solidFill>
                  <a:srgbClr val="002060"/>
                </a:solidFill>
                <a:latin typeface="Times New Roman" panose="02020603050405020304" pitchFamily="18" charset="0"/>
                <a:cs typeface="Times New Roman" panose="02020603050405020304" pitchFamily="18" charset="0"/>
              </a:rPr>
              <a:t>a vyváží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do 40 zemí světa (40% podíl na českém trnu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müsli, v kaších více než 50 %). Hlavní konkurenti Nestlé, </a:t>
            </a:r>
            <a:r>
              <a:rPr lang="cs-CZ" sz="1400" dirty="0" err="1">
                <a:solidFill>
                  <a:srgbClr val="002060"/>
                </a:solidFill>
                <a:latin typeface="Times New Roman" panose="02020603050405020304" pitchFamily="18" charset="0"/>
                <a:cs typeface="Times New Roman" panose="02020603050405020304" pitchFamily="18" charset="0"/>
              </a:rPr>
              <a:t>Bonavita</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Rupa</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současnosti provozuje 4 výrobní závody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Česku, kde zaměstnává přes 200 lidí a jeden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Rusku.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roce 2012 poprvé překročila svým prodejem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1 miliardu Kč.</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Zdeněk Jahoda Martin Jahoda</a:t>
            </a:r>
            <a:br>
              <a:rPr lang="cs-CZ" sz="2400" b="1" dirty="0">
                <a:solidFill>
                  <a:schemeClr val="bg1"/>
                </a:solidFill>
                <a:latin typeface="Times New Roman" panose="02020603050405020304" pitchFamily="18" charset="0"/>
                <a:cs typeface="Times New Roman" panose="02020603050405020304" pitchFamily="18" charset="0"/>
              </a:rPr>
            </a:br>
            <a:r>
              <a:rPr lang="cs-CZ" sz="1100" b="1" dirty="0">
                <a:solidFill>
                  <a:schemeClr val="bg1"/>
                </a:solidFill>
                <a:latin typeface="Times New Roman" panose="02020603050405020304" pitchFamily="18" charset="0"/>
                <a:cs typeface="Times New Roman" panose="02020603050405020304" pitchFamily="18" charset="0"/>
              </a:rPr>
              <a:t>Vítěz v soutěži </a:t>
            </a:r>
            <a:r>
              <a:rPr lang="cs-CZ" sz="1100" b="1" dirty="0" err="1">
                <a:solidFill>
                  <a:schemeClr val="bg1"/>
                </a:solidFill>
                <a:latin typeface="Times New Roman" panose="02020603050405020304" pitchFamily="18" charset="0"/>
                <a:cs typeface="Times New Roman" panose="02020603050405020304" pitchFamily="18" charset="0"/>
              </a:rPr>
              <a:t>Equa</a:t>
            </a:r>
            <a:r>
              <a:rPr lang="cs-CZ" sz="1100" b="1" dirty="0">
                <a:solidFill>
                  <a:schemeClr val="bg1"/>
                </a:solidFill>
                <a:latin typeface="Times New Roman" panose="02020603050405020304" pitchFamily="18" charset="0"/>
                <a:cs typeface="Times New Roman" panose="02020603050405020304" pitchFamily="18" charset="0"/>
              </a:rPr>
              <a:t> bank Rodinná firma</a:t>
            </a:r>
            <a:br>
              <a:rPr lang="cs-CZ" sz="1100" b="1" dirty="0">
                <a:solidFill>
                  <a:schemeClr val="bg1"/>
                </a:solidFill>
                <a:latin typeface="Times New Roman" panose="02020603050405020304" pitchFamily="18" charset="0"/>
                <a:cs typeface="Times New Roman" panose="02020603050405020304" pitchFamily="18" charset="0"/>
              </a:rPr>
            </a:br>
            <a:r>
              <a:rPr lang="cs-CZ" sz="1100" b="1" dirty="0">
                <a:solidFill>
                  <a:schemeClr val="bg1"/>
                </a:solidFill>
                <a:latin typeface="Times New Roman" panose="02020603050405020304" pitchFamily="18" charset="0"/>
                <a:cs typeface="Times New Roman" panose="02020603050405020304" pitchFamily="18" charset="0"/>
              </a:rPr>
              <a:t> roku 2017</a:t>
            </a:r>
            <a:endParaRPr lang="cs-CZ" sz="1100"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rotWithShape="1">
          <a:blip r:embed="rId3"/>
          <a:srcRect l="19299" t="12600" r="17314" b="44000"/>
          <a:stretch/>
        </p:blipFill>
        <p:spPr>
          <a:xfrm>
            <a:off x="319826" y="1651644"/>
            <a:ext cx="3319772" cy="1278533"/>
          </a:xfrm>
          <a:prstGeom prst="rect">
            <a:avLst/>
          </a:prstGeom>
        </p:spPr>
      </p:pic>
    </p:spTree>
    <p:extLst>
      <p:ext uri="{BB962C8B-B14F-4D97-AF65-F5344CB8AC3E}">
        <p14:creationId xmlns:p14="http://schemas.microsoft.com/office/powerpoint/2010/main" val="413069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565142" y="3003799"/>
            <a:ext cx="2829140" cy="187220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Rodinná firma EMCO, založená </a:t>
            </a:r>
            <a:br>
              <a:rPr lang="cs-CZ" sz="1200" dirty="0">
                <a:solidFill>
                  <a:schemeClr val="bg1"/>
                </a:solidFill>
                <a:latin typeface="Times New Roman" panose="02020603050405020304" pitchFamily="18" charset="0"/>
                <a:cs typeface="Times New Roman" panose="02020603050405020304" pitchFamily="18" charset="0"/>
              </a:rPr>
            </a:br>
            <a:r>
              <a:rPr lang="cs-CZ" sz="1200" dirty="0">
                <a:solidFill>
                  <a:schemeClr val="bg1"/>
                </a:solidFill>
                <a:latin typeface="Times New Roman" panose="02020603050405020304" pitchFamily="18" charset="0"/>
                <a:cs typeface="Times New Roman" panose="02020603050405020304" pitchFamily="18" charset="0"/>
              </a:rPr>
              <a:t>v roce 1990. </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Syn vlastní více než 50%  firmy, podíly mají i dvě dcery.</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Obor: potravinářský průmysl</a:t>
            </a: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76210" y="-11989"/>
            <a:ext cx="4252174"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Zajímavosti</a:t>
            </a:r>
          </a:p>
          <a:p>
            <a:r>
              <a:rPr lang="cs-CZ" sz="1400" b="1" dirty="0">
                <a:solidFill>
                  <a:srgbClr val="002060"/>
                </a:solidFill>
                <a:latin typeface="Times New Roman" panose="02020603050405020304" pitchFamily="18" charset="0"/>
                <a:cs typeface="Times New Roman" panose="02020603050405020304" pitchFamily="18" charset="0"/>
              </a:rPr>
              <a:t>Sam </a:t>
            </a:r>
            <a:r>
              <a:rPr lang="cs-CZ" sz="1400" b="1" dirty="0" err="1">
                <a:solidFill>
                  <a:srgbClr val="002060"/>
                </a:solidFill>
                <a:latin typeface="Times New Roman" panose="02020603050405020304" pitchFamily="18" charset="0"/>
                <a:cs typeface="Times New Roman" panose="02020603050405020304" pitchFamily="18" charset="0"/>
              </a:rPr>
              <a:t>Mills</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je obchodní značka produktu firmy </a:t>
            </a:r>
            <a:r>
              <a:rPr lang="cs-CZ" sz="1400" dirty="0" err="1">
                <a:solidFill>
                  <a:srgbClr val="002060"/>
                </a:solidFill>
                <a:latin typeface="Times New Roman" panose="02020603050405020304" pitchFamily="18" charset="0"/>
                <a:cs typeface="Times New Roman" panose="02020603050405020304" pitchFamily="18" charset="0"/>
              </a:rPr>
              <a:t>Emco</a:t>
            </a:r>
            <a:r>
              <a:rPr lang="cs-CZ" sz="1400" dirty="0">
                <a:solidFill>
                  <a:srgbClr val="002060"/>
                </a:solidFill>
                <a:latin typeface="Times New Roman" panose="02020603050405020304" pitchFamily="18" charset="0"/>
                <a:cs typeface="Times New Roman" panose="02020603050405020304" pitchFamily="18" charset="0"/>
              </a:rPr>
              <a:t> na území USA (distribuce ve Wall-Mart). Pouze u tří řetězců, dodává </a:t>
            </a:r>
            <a:r>
              <a:rPr lang="cs-CZ" sz="1400" dirty="0" err="1">
                <a:solidFill>
                  <a:srgbClr val="002060"/>
                </a:solidFill>
                <a:latin typeface="Times New Roman" panose="02020603050405020304" pitchFamily="18" charset="0"/>
                <a:cs typeface="Times New Roman" panose="02020603050405020304" pitchFamily="18" charset="0"/>
              </a:rPr>
              <a:t>Emco</a:t>
            </a:r>
            <a:r>
              <a:rPr lang="cs-CZ" sz="1400" dirty="0">
                <a:solidFill>
                  <a:srgbClr val="002060"/>
                </a:solidFill>
                <a:latin typeface="Times New Roman" panose="02020603050405020304" pitchFamily="18" charset="0"/>
                <a:cs typeface="Times New Roman" panose="02020603050405020304" pitchFamily="18" charset="0"/>
              </a:rPr>
              <a:t> zboží pod svojí značkou. </a:t>
            </a:r>
          </a:p>
          <a:p>
            <a:r>
              <a:rPr lang="cs-CZ" sz="1400" dirty="0">
                <a:solidFill>
                  <a:srgbClr val="002060"/>
                </a:solidFill>
                <a:latin typeface="Times New Roman" panose="02020603050405020304" pitchFamily="18" charset="0"/>
                <a:cs typeface="Times New Roman" panose="02020603050405020304" pitchFamily="18" charset="0"/>
              </a:rPr>
              <a:t>Kdo by si chtěl při návštěvě Kalifornie zakoupit nějaké to české müsli, asi by mezi regály dlouho neúspěšně bloudil. Zde se to totiž jmenuje </a:t>
            </a:r>
            <a:r>
              <a:rPr lang="cs-CZ" sz="1400" b="1" dirty="0" err="1">
                <a:solidFill>
                  <a:srgbClr val="002060"/>
                </a:solidFill>
                <a:latin typeface="Times New Roman" panose="02020603050405020304" pitchFamily="18" charset="0"/>
                <a:cs typeface="Times New Roman" panose="02020603050405020304" pitchFamily="18" charset="0"/>
              </a:rPr>
              <a:t>Granola</a:t>
            </a:r>
            <a:r>
              <a:rPr lang="cs-CZ" sz="1400" dirty="0">
                <a:solidFill>
                  <a:srgbClr val="002060"/>
                </a:solidFill>
                <a:latin typeface="Times New Roman" panose="02020603050405020304" pitchFamily="18" charset="0"/>
                <a:cs typeface="Times New Roman" panose="02020603050405020304" pitchFamily="18" charset="0"/>
              </a:rPr>
              <a:t>, právě pod tímto označení si tyto produkty Američané kupují.</a:t>
            </a:r>
          </a:p>
          <a:p>
            <a:r>
              <a:rPr lang="cs-CZ" sz="1400" dirty="0">
                <a:solidFill>
                  <a:srgbClr val="002060"/>
                </a:solidFill>
                <a:latin typeface="Times New Roman" panose="02020603050405020304" pitchFamily="18" charset="0"/>
                <a:cs typeface="Times New Roman" panose="02020603050405020304" pitchFamily="18" charset="0"/>
              </a:rPr>
              <a:t>Dopravovat potraviny přes půl zeměkoule se společnosti vyplatí, ale pozor, pouze </a:t>
            </a:r>
            <a:r>
              <a:rPr lang="cs-CZ" sz="1400" b="1" dirty="0">
                <a:solidFill>
                  <a:srgbClr val="002060"/>
                </a:solidFill>
                <a:latin typeface="Times New Roman" panose="02020603050405020304" pitchFamily="18" charset="0"/>
                <a:cs typeface="Times New Roman" panose="02020603050405020304" pitchFamily="18" charset="0"/>
              </a:rPr>
              <a:t>lodní cestou</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Jako další z klíčových faktorů úspěchu vidí Jahoda ve výběru </a:t>
            </a:r>
            <a:r>
              <a:rPr lang="cs-CZ" sz="1400" b="1" dirty="0">
                <a:solidFill>
                  <a:srgbClr val="002060"/>
                </a:solidFill>
                <a:latin typeface="Times New Roman" panose="02020603050405020304" pitchFamily="18" charset="0"/>
                <a:cs typeface="Times New Roman" panose="02020603050405020304" pitchFamily="18" charset="0"/>
              </a:rPr>
              <a:t>kvalitních zaměstnanců</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Zdeněk Jahoda</a:t>
            </a:r>
            <a:r>
              <a:rPr lang="cs-CZ" sz="1400" i="1" dirty="0">
                <a:solidFill>
                  <a:srgbClr val="002060"/>
                </a:solidFill>
                <a:latin typeface="Times New Roman" panose="02020603050405020304" pitchFamily="18" charset="0"/>
                <a:cs typeface="Times New Roman" panose="02020603050405020304" pitchFamily="18" charset="0"/>
              </a:rPr>
              <a:t>: „Považuji ho za důležité, i mně rozhodně pomohlo. Už z toho důvodu dnes požadujeme vysokoškolské vzdělání i pro kancelářské pozice. Škola dává rozhled, který později v podnikání i v zaměstnání oceníte.“</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Zdeněk Jahoda Martin Jahoda</a:t>
            </a:r>
            <a:br>
              <a:rPr lang="cs-CZ" sz="2400" b="1" dirty="0">
                <a:solidFill>
                  <a:schemeClr val="bg1"/>
                </a:solidFill>
                <a:latin typeface="Times New Roman" panose="02020603050405020304" pitchFamily="18" charset="0"/>
                <a:cs typeface="Times New Roman" panose="02020603050405020304" pitchFamily="18" charset="0"/>
              </a:rPr>
            </a:br>
            <a:r>
              <a:rPr lang="cs-CZ" sz="1100" b="1" dirty="0">
                <a:solidFill>
                  <a:schemeClr val="bg1"/>
                </a:solidFill>
                <a:latin typeface="Times New Roman" panose="02020603050405020304" pitchFamily="18" charset="0"/>
                <a:cs typeface="Times New Roman" panose="02020603050405020304" pitchFamily="18" charset="0"/>
              </a:rPr>
              <a:t>Vítěz v soutěži </a:t>
            </a:r>
            <a:r>
              <a:rPr lang="cs-CZ" sz="1100" b="1" dirty="0" err="1">
                <a:solidFill>
                  <a:schemeClr val="bg1"/>
                </a:solidFill>
                <a:latin typeface="Times New Roman" panose="02020603050405020304" pitchFamily="18" charset="0"/>
                <a:cs typeface="Times New Roman" panose="02020603050405020304" pitchFamily="18" charset="0"/>
              </a:rPr>
              <a:t>Equa</a:t>
            </a:r>
            <a:r>
              <a:rPr lang="cs-CZ" sz="1100" b="1" dirty="0">
                <a:solidFill>
                  <a:schemeClr val="bg1"/>
                </a:solidFill>
                <a:latin typeface="Times New Roman" panose="02020603050405020304" pitchFamily="18" charset="0"/>
                <a:cs typeface="Times New Roman" panose="02020603050405020304" pitchFamily="18" charset="0"/>
              </a:rPr>
              <a:t> bank Rodinná firma </a:t>
            </a:r>
            <a:br>
              <a:rPr lang="cs-CZ" sz="1100" b="1" dirty="0">
                <a:solidFill>
                  <a:schemeClr val="bg1"/>
                </a:solidFill>
                <a:latin typeface="Times New Roman" panose="02020603050405020304" pitchFamily="18" charset="0"/>
                <a:cs typeface="Times New Roman" panose="02020603050405020304" pitchFamily="18" charset="0"/>
              </a:rPr>
            </a:br>
            <a:r>
              <a:rPr lang="cs-CZ" sz="1100" b="1" dirty="0">
                <a:solidFill>
                  <a:schemeClr val="bg1"/>
                </a:solidFill>
                <a:latin typeface="Times New Roman" panose="02020603050405020304" pitchFamily="18" charset="0"/>
                <a:cs typeface="Times New Roman" panose="02020603050405020304" pitchFamily="18" charset="0"/>
              </a:rPr>
              <a:t>roku 2017</a:t>
            </a:r>
            <a:endParaRPr lang="cs-CZ" sz="1100"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rotWithShape="1">
          <a:blip r:embed="rId3"/>
          <a:srcRect l="19299" t="12600" r="17314" b="44000"/>
          <a:stretch/>
        </p:blipFill>
        <p:spPr>
          <a:xfrm>
            <a:off x="319826" y="1572443"/>
            <a:ext cx="3319772" cy="1278533"/>
          </a:xfrm>
          <a:prstGeom prst="rect">
            <a:avLst/>
          </a:prstGeom>
        </p:spPr>
      </p:pic>
    </p:spTree>
    <p:extLst>
      <p:ext uri="{BB962C8B-B14F-4D97-AF65-F5344CB8AC3E}">
        <p14:creationId xmlns:p14="http://schemas.microsoft.com/office/powerpoint/2010/main" val="182657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Získat znalosti z oblasti dostupných technik a postupů při tvorbě a realizaci podnikatelské příležitosti.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Pochopit význam a důležitost zákazníka (zákaznických segmentů) a formou vhodných nástrojů vymezit úlohu a roli zákazníka pro tvorbu udržitelné hodnoty, potažmo udržitelného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Představení vybraných nástrojů a získání znalostí pro aplikaci vhodných technik např. (</a:t>
            </a:r>
            <a:r>
              <a:rPr lang="cs-CZ" altLang="cs-CZ" sz="1400" b="1" dirty="0" err="1">
                <a:solidFill>
                  <a:srgbClr val="002060"/>
                </a:solidFill>
                <a:latin typeface="Times New Roman" panose="02020603050405020304" pitchFamily="18" charset="0"/>
                <a:cs typeface="Times New Roman" panose="02020603050405020304" pitchFamily="18" charset="0"/>
              </a:rPr>
              <a:t>Brainstormining</a:t>
            </a:r>
            <a:r>
              <a:rPr lang="cs-CZ" altLang="cs-CZ" sz="1400" b="1" dirty="0">
                <a:solidFill>
                  <a:srgbClr val="002060"/>
                </a:solidFill>
                <a:latin typeface="Times New Roman" panose="02020603050405020304" pitchFamily="18" charset="0"/>
                <a:cs typeface="Times New Roman" panose="02020603050405020304" pitchFamily="18" charset="0"/>
              </a:rPr>
              <a:t>, 6_8_5 (6 až 8 nápadů v 5 minutách), myšlenkové mapy, </a:t>
            </a:r>
            <a:r>
              <a:rPr lang="cs-CZ" altLang="cs-CZ" sz="1400" b="1" dirty="0" err="1">
                <a:solidFill>
                  <a:srgbClr val="002060"/>
                </a:solidFill>
                <a:latin typeface="Times New Roman" panose="02020603050405020304" pitchFamily="18" charset="0"/>
                <a:cs typeface="Times New Roman" panose="02020603050405020304" pitchFamily="18" charset="0"/>
              </a:rPr>
              <a:t>Painstorming</a:t>
            </a:r>
            <a:r>
              <a:rPr lang="cs-CZ" altLang="cs-CZ" sz="1400" b="1" dirty="0">
                <a:solidFill>
                  <a:srgbClr val="002060"/>
                </a:solidFill>
                <a:latin typeface="Times New Roman" panose="02020603050405020304" pitchFamily="18" charset="0"/>
                <a:cs typeface="Times New Roman" panose="02020603050405020304" pitchFamily="18" charset="0"/>
              </a:rPr>
              <a:t>, Design </a:t>
            </a:r>
            <a:r>
              <a:rPr lang="cs-CZ" altLang="cs-CZ" sz="1400" b="1" dirty="0" err="1">
                <a:solidFill>
                  <a:srgbClr val="002060"/>
                </a:solidFill>
                <a:latin typeface="Times New Roman" panose="02020603050405020304" pitchFamily="18" charset="0"/>
                <a:cs typeface="Times New Roman" panose="02020603050405020304" pitchFamily="18" charset="0"/>
              </a:rPr>
              <a:t>Thinking</a:t>
            </a:r>
            <a:r>
              <a:rPr lang="cs-CZ" altLang="cs-CZ" sz="1400" b="1" dirty="0">
                <a:solidFill>
                  <a:srgbClr val="002060"/>
                </a:solidFill>
                <a:latin typeface="Times New Roman" panose="02020603050405020304" pitchFamily="18" charset="0"/>
                <a:cs typeface="Times New Roman" panose="02020603050405020304" pitchFamily="18" charset="0"/>
              </a:rPr>
              <a:t>, Lean </a:t>
            </a:r>
            <a:r>
              <a:rPr lang="cs-CZ" altLang="cs-CZ" sz="1400" b="1" dirty="0" err="1">
                <a:solidFill>
                  <a:srgbClr val="002060"/>
                </a:solidFill>
                <a:latin typeface="Times New Roman" panose="02020603050405020304" pitchFamily="18" charset="0"/>
                <a:cs typeface="Times New Roman" panose="02020603050405020304" pitchFamily="18" charset="0"/>
              </a:rPr>
              <a:t>Startup</a:t>
            </a:r>
            <a:r>
              <a:rPr lang="cs-CZ" altLang="cs-CZ" sz="1400" b="1" dirty="0">
                <a:solidFill>
                  <a:srgbClr val="002060"/>
                </a:solidFill>
                <a:latin typeface="Times New Roman" panose="02020603050405020304" pitchFamily="18" charset="0"/>
                <a:cs typeface="Times New Roman" panose="02020603050405020304" pitchFamily="18" charset="0"/>
              </a:rPr>
              <a:t>, Hodnotový </a:t>
            </a:r>
            <a:r>
              <a:rPr lang="cs-CZ" altLang="cs-CZ" sz="1400" b="1" dirty="0" err="1">
                <a:solidFill>
                  <a:srgbClr val="002060"/>
                </a:solidFill>
                <a:latin typeface="Times New Roman" panose="02020603050405020304" pitchFamily="18" charset="0"/>
                <a:cs typeface="Times New Roman" panose="02020603050405020304" pitchFamily="18" charset="0"/>
              </a:rPr>
              <a:t>canvas</a:t>
            </a:r>
            <a:r>
              <a:rPr lang="cs-CZ" altLang="cs-CZ" sz="1400" b="1" dirty="0">
                <a:solidFill>
                  <a:srgbClr val="002060"/>
                </a:solidFill>
                <a:latin typeface="Times New Roman" panose="02020603050405020304" pitchFamily="18" charset="0"/>
                <a:cs typeface="Times New Roman" panose="02020603050405020304" pitchFamily="18" charset="0"/>
              </a:rPr>
              <a:t> (</a:t>
            </a:r>
            <a:r>
              <a:rPr lang="cs-CZ" altLang="cs-CZ" sz="1400" b="1" dirty="0" err="1">
                <a:solidFill>
                  <a:srgbClr val="002060"/>
                </a:solidFill>
                <a:latin typeface="Times New Roman" panose="02020603050405020304" pitchFamily="18" charset="0"/>
                <a:cs typeface="Times New Roman" panose="02020603050405020304" pitchFamily="18" charset="0"/>
              </a:rPr>
              <a:t>Value</a:t>
            </a:r>
            <a:r>
              <a:rPr lang="cs-CZ" altLang="cs-CZ" sz="1400" b="1" dirty="0">
                <a:solidFill>
                  <a:srgbClr val="002060"/>
                </a:solidFill>
                <a:latin typeface="Times New Roman" panose="02020603050405020304" pitchFamily="18" charset="0"/>
                <a:cs typeface="Times New Roman" panose="02020603050405020304" pitchFamily="18" charset="0"/>
              </a:rPr>
              <a:t> </a:t>
            </a:r>
            <a:r>
              <a:rPr lang="cs-CZ" altLang="cs-CZ" sz="1400" b="1" dirty="0" err="1">
                <a:solidFill>
                  <a:srgbClr val="002060"/>
                </a:solidFill>
                <a:latin typeface="Times New Roman" panose="02020603050405020304" pitchFamily="18" charset="0"/>
                <a:cs typeface="Times New Roman" panose="02020603050405020304" pitchFamily="18" charset="0"/>
              </a:rPr>
              <a:t>Added</a:t>
            </a:r>
            <a:r>
              <a:rPr lang="cs-CZ" altLang="cs-CZ" sz="1400" b="1" dirty="0">
                <a:solidFill>
                  <a:srgbClr val="002060"/>
                </a:solidFill>
                <a:latin typeface="Times New Roman" panose="02020603050405020304" pitchFamily="18" charset="0"/>
                <a:cs typeface="Times New Roman" panose="02020603050405020304" pitchFamily="18" charset="0"/>
              </a:rPr>
              <a:t> Canvas), mapa empatie zákazníka.</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…poskytnout inspirující příběhy podnikatelů a jejich touhy po dosažení míry „úspěchu“ a trvalé udržitelnosti podnikatelských aktivit.</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Vybrané zajímavé nápady mohou být inspirací, jak Vaše podnikatelské myšlenky posunout dál…</a:t>
            </a:r>
          </a:p>
          <a:p>
            <a:endParaRPr lang="en-GB"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Cílem tutoriálu je…</a:t>
            </a:r>
          </a:p>
        </p:txBody>
      </p:sp>
    </p:spTree>
    <p:extLst>
      <p:ext uri="{BB962C8B-B14F-4D97-AF65-F5344CB8AC3E}">
        <p14:creationId xmlns:p14="http://schemas.microsoft.com/office/powerpoint/2010/main" val="380245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565142" y="3003799"/>
            <a:ext cx="2829140" cy="187220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Dlouholeté kamarády a dnes i švagry Bohumíra </a:t>
            </a:r>
            <a:r>
              <a:rPr lang="cs-CZ" sz="1200" dirty="0" err="1">
                <a:solidFill>
                  <a:schemeClr val="bg1"/>
                </a:solidFill>
                <a:latin typeface="Times New Roman" panose="02020603050405020304" pitchFamily="18" charset="0"/>
                <a:cs typeface="Times New Roman" panose="02020603050405020304" pitchFamily="18" charset="0"/>
              </a:rPr>
              <a:t>Blachuta</a:t>
            </a:r>
            <a:r>
              <a:rPr lang="cs-CZ" sz="1200" dirty="0">
                <a:solidFill>
                  <a:schemeClr val="bg1"/>
                </a:solidFill>
                <a:latin typeface="Times New Roman" panose="02020603050405020304" pitchFamily="18" charset="0"/>
                <a:cs typeface="Times New Roman" panose="02020603050405020304" pitchFamily="18" charset="0"/>
              </a:rPr>
              <a:t> a Ericha Stavaře lákala technika a obchod už </a:t>
            </a:r>
            <a:br>
              <a:rPr lang="cs-CZ" sz="1200" dirty="0">
                <a:solidFill>
                  <a:schemeClr val="bg1"/>
                </a:solidFill>
                <a:latin typeface="Times New Roman" panose="02020603050405020304" pitchFamily="18" charset="0"/>
                <a:cs typeface="Times New Roman" panose="02020603050405020304" pitchFamily="18" charset="0"/>
              </a:rPr>
            </a:br>
            <a:r>
              <a:rPr lang="cs-CZ" sz="1200" dirty="0">
                <a:solidFill>
                  <a:schemeClr val="bg1"/>
                </a:solidFill>
                <a:latin typeface="Times New Roman" panose="02020603050405020304" pitchFamily="18" charset="0"/>
                <a:cs typeface="Times New Roman" panose="02020603050405020304" pitchFamily="18" charset="0"/>
              </a:rPr>
              <a:t>od vysokoškolských studií.</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S nulovým kapitálem, ale zato s chutí něco vytvořit tak v roce 1992 </a:t>
            </a:r>
            <a:br>
              <a:rPr lang="cs-CZ" sz="1200" dirty="0">
                <a:solidFill>
                  <a:schemeClr val="bg1"/>
                </a:solidFill>
                <a:latin typeface="Times New Roman" panose="02020603050405020304" pitchFamily="18" charset="0"/>
                <a:cs typeface="Times New Roman" panose="02020603050405020304" pitchFamily="18" charset="0"/>
              </a:rPr>
            </a:br>
            <a:r>
              <a:rPr lang="cs-CZ" sz="1200" dirty="0">
                <a:solidFill>
                  <a:schemeClr val="bg1"/>
                </a:solidFill>
                <a:latin typeface="Times New Roman" panose="02020603050405020304" pitchFamily="18" charset="0"/>
                <a:cs typeface="Times New Roman" panose="02020603050405020304" pitchFamily="18" charset="0"/>
              </a:rPr>
              <a:t>v moravskoslezských Bolaticích vznikla ISOTRA a.s.</a:t>
            </a:r>
          </a:p>
          <a:p>
            <a:endParaRPr lang="cs-CZ" sz="12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76210" y="-11989"/>
            <a:ext cx="4252174"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ISOTRA se řadí mezi přední a největší výrobce </a:t>
            </a:r>
            <a:r>
              <a:rPr lang="cs-CZ" sz="1400" b="1" dirty="0">
                <a:solidFill>
                  <a:srgbClr val="002060"/>
                </a:solidFill>
                <a:latin typeface="Times New Roman" panose="02020603050405020304" pitchFamily="18" charset="0"/>
                <a:cs typeface="Times New Roman" panose="02020603050405020304" pitchFamily="18" charset="0"/>
              </a:rPr>
              <a:t>stínicí techniky </a:t>
            </a:r>
            <a:r>
              <a:rPr lang="cs-CZ" sz="1400" dirty="0">
                <a:solidFill>
                  <a:srgbClr val="002060"/>
                </a:solidFill>
                <a:latin typeface="Times New Roman" panose="02020603050405020304" pitchFamily="18" charset="0"/>
                <a:cs typeface="Times New Roman" panose="02020603050405020304" pitchFamily="18" charset="0"/>
              </a:rPr>
              <a:t>u nás i ve světě (40 zemí, progresivní trhy Japonsko, Austrálie).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a:t>
            </a:r>
            <a:r>
              <a:rPr lang="cs-CZ" sz="1400" b="1" dirty="0">
                <a:solidFill>
                  <a:srgbClr val="002060"/>
                </a:solidFill>
                <a:latin typeface="Times New Roman" panose="02020603050405020304" pitchFamily="18" charset="0"/>
                <a:cs typeface="Times New Roman" panose="02020603050405020304" pitchFamily="18" charset="0"/>
              </a:rPr>
              <a:t>portfoliu</a:t>
            </a:r>
            <a:r>
              <a:rPr lang="cs-CZ" sz="1400" dirty="0">
                <a:solidFill>
                  <a:srgbClr val="002060"/>
                </a:solidFill>
                <a:latin typeface="Times New Roman" panose="02020603050405020304" pitchFamily="18" charset="0"/>
                <a:cs typeface="Times New Roman" panose="02020603050405020304" pitchFamily="18" charset="0"/>
              </a:rPr>
              <a:t> ISOTRY jsou interiérové, exteriérové žaluzie, látkové rolety, solární žaluzie, japonské stěny, sítě proti hmyzu nebo markýzy.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Celosvětově jako jediní v oboru nabízí </a:t>
            </a:r>
            <a:r>
              <a:rPr lang="cs-CZ" sz="1400" b="1" dirty="0">
                <a:solidFill>
                  <a:srgbClr val="002060"/>
                </a:solidFill>
                <a:latin typeface="Times New Roman" panose="02020603050405020304" pitchFamily="18" charset="0"/>
                <a:cs typeface="Times New Roman" panose="02020603050405020304" pitchFamily="18" charset="0"/>
              </a:rPr>
              <a:t>komplexní služb</a:t>
            </a:r>
            <a:r>
              <a:rPr lang="cs-CZ" sz="1400" dirty="0">
                <a:solidFill>
                  <a:srgbClr val="002060"/>
                </a:solidFill>
                <a:latin typeface="Times New Roman" panose="02020603050405020304" pitchFamily="18" charset="0"/>
                <a:cs typeface="Times New Roman" panose="02020603050405020304" pitchFamily="18" charset="0"/>
              </a:rPr>
              <a:t>y – umí vyvinout výrobek a komponenty, navrhnout design, zařídit testování, certifikaci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dodat kompletní technologii. Společnost má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16 užitných vzorů a 6 patentových vynálezů.</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Jsou držiteli několika prestižních </a:t>
            </a:r>
            <a:r>
              <a:rPr lang="cs-CZ" sz="1400" b="1" dirty="0">
                <a:solidFill>
                  <a:srgbClr val="002060"/>
                </a:solidFill>
                <a:latin typeface="Times New Roman" panose="02020603050405020304" pitchFamily="18" charset="0"/>
                <a:cs typeface="Times New Roman" panose="02020603050405020304" pitchFamily="18" charset="0"/>
              </a:rPr>
              <a:t>ocenění</a:t>
            </a:r>
            <a:r>
              <a:rPr lang="cs-CZ" sz="1400" dirty="0">
                <a:solidFill>
                  <a:srgbClr val="002060"/>
                </a:solidFill>
                <a:latin typeface="Times New Roman" panose="02020603050405020304" pitchFamily="18" charset="0"/>
                <a:cs typeface="Times New Roman" panose="02020603050405020304" pitchFamily="18" charset="0"/>
              </a:rPr>
              <a:t>, včetně mezinárodně uznávaného hodnocení </a:t>
            </a:r>
            <a:r>
              <a:rPr lang="cs-CZ" sz="1400" i="1" dirty="0">
                <a:solidFill>
                  <a:srgbClr val="002060"/>
                </a:solidFill>
                <a:latin typeface="Times New Roman" panose="02020603050405020304" pitchFamily="18" charset="0"/>
                <a:cs typeface="Times New Roman" panose="02020603050405020304" pitchFamily="18" charset="0"/>
              </a:rPr>
              <a:t>Top Rating </a:t>
            </a:r>
            <a:br>
              <a:rPr lang="cs-CZ" sz="1400" i="1"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za kvalitu a důvěryhodnost nebo třetího místa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ocenění </a:t>
            </a:r>
            <a:r>
              <a:rPr lang="cs-CZ" sz="1400" i="1" dirty="0">
                <a:solidFill>
                  <a:srgbClr val="002060"/>
                </a:solidFill>
                <a:latin typeface="Times New Roman" panose="02020603050405020304" pitchFamily="18" charset="0"/>
                <a:cs typeface="Times New Roman" panose="02020603050405020304" pitchFamily="18" charset="0"/>
              </a:rPr>
              <a:t>Českých lídrů Moravskoslezského kraje</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Bohumír </a:t>
            </a:r>
            <a:r>
              <a:rPr lang="cs-CZ" sz="2400" b="1" dirty="0" err="1">
                <a:solidFill>
                  <a:schemeClr val="bg1"/>
                </a:solidFill>
                <a:latin typeface="Times New Roman" panose="02020603050405020304" pitchFamily="18" charset="0"/>
                <a:cs typeface="Times New Roman" panose="02020603050405020304" pitchFamily="18" charset="0"/>
              </a:rPr>
              <a:t>Blachut</a:t>
            </a:r>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Erich Stavař</a:t>
            </a:r>
            <a:br>
              <a:rPr lang="cs-CZ" sz="2400" b="1" dirty="0">
                <a:solidFill>
                  <a:schemeClr val="bg1"/>
                </a:solidFill>
                <a:latin typeface="Times New Roman" panose="02020603050405020304" pitchFamily="18" charset="0"/>
                <a:cs typeface="Times New Roman" panose="02020603050405020304" pitchFamily="18" charset="0"/>
              </a:rPr>
            </a:br>
            <a:r>
              <a:rPr lang="cs-CZ" sz="1100" b="1" dirty="0">
                <a:solidFill>
                  <a:schemeClr val="bg1"/>
                </a:solidFill>
                <a:latin typeface="Times New Roman" panose="02020603050405020304" pitchFamily="18" charset="0"/>
                <a:cs typeface="Times New Roman" panose="02020603050405020304" pitchFamily="18" charset="0"/>
              </a:rPr>
              <a:t>EY podnikatel roku 2017 </a:t>
            </a:r>
            <a:br>
              <a:rPr lang="cs-CZ" sz="1100" b="1" dirty="0">
                <a:solidFill>
                  <a:schemeClr val="bg1"/>
                </a:solidFill>
                <a:latin typeface="Times New Roman" panose="02020603050405020304" pitchFamily="18" charset="0"/>
                <a:cs typeface="Times New Roman" panose="02020603050405020304" pitchFamily="18" charset="0"/>
              </a:rPr>
            </a:br>
            <a:r>
              <a:rPr lang="cs-CZ" sz="1100" b="1" dirty="0">
                <a:solidFill>
                  <a:schemeClr val="bg1"/>
                </a:solidFill>
                <a:latin typeface="Times New Roman" panose="02020603050405020304" pitchFamily="18" charset="0"/>
                <a:cs typeface="Times New Roman" panose="02020603050405020304" pitchFamily="18" charset="0"/>
              </a:rPr>
              <a:t>Moravskoslezského kraje roku </a:t>
            </a:r>
            <a:endParaRPr lang="cs-CZ" sz="1100"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10" name="Obrázek 9"/>
          <p:cNvPicPr>
            <a:picLocks noChangeAspect="1"/>
          </p:cNvPicPr>
          <p:nvPr/>
        </p:nvPicPr>
        <p:blipFill>
          <a:blip r:embed="rId3"/>
          <a:stretch>
            <a:fillRect/>
          </a:stretch>
        </p:blipFill>
        <p:spPr>
          <a:xfrm>
            <a:off x="736020" y="1624601"/>
            <a:ext cx="2487384" cy="1231499"/>
          </a:xfrm>
          <a:prstGeom prst="rect">
            <a:avLst/>
          </a:prstGeom>
        </p:spPr>
      </p:pic>
    </p:spTree>
    <p:extLst>
      <p:ext uri="{BB962C8B-B14F-4D97-AF65-F5344CB8AC3E}">
        <p14:creationId xmlns:p14="http://schemas.microsoft.com/office/powerpoint/2010/main" val="178241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419872" y="866531"/>
            <a:ext cx="432048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rgbClr val="002060"/>
                </a:solidFill>
                <a:latin typeface="Times New Roman" panose="02020603050405020304" pitchFamily="18" charset="0"/>
                <a:cs typeface="Times New Roman" panose="02020603050405020304" pitchFamily="18" charset="0"/>
              </a:rPr>
              <a:t>       </a:t>
            </a:r>
            <a:r>
              <a:rPr lang="cs-CZ" sz="1600" b="1" dirty="0" err="1">
                <a:solidFill>
                  <a:srgbClr val="002060"/>
                </a:solidFill>
                <a:latin typeface="Times New Roman" panose="02020603050405020304" pitchFamily="18" charset="0"/>
                <a:cs typeface="Times New Roman" panose="02020603050405020304" pitchFamily="18" charset="0"/>
              </a:rPr>
              <a:t>Socialbakers</a:t>
            </a:r>
            <a:r>
              <a:rPr lang="cs-CZ" sz="1600" b="1" dirty="0">
                <a:solidFill>
                  <a:srgbClr val="002060"/>
                </a:solidFill>
                <a:latin typeface="Times New Roman" panose="02020603050405020304" pitchFamily="18" charset="0"/>
                <a:cs typeface="Times New Roman" panose="02020603050405020304" pitchFamily="18" charset="0"/>
              </a:rPr>
              <a:t> a.s. – Jan </a:t>
            </a:r>
            <a:r>
              <a:rPr lang="cs-CZ" sz="1600" b="1" dirty="0" err="1">
                <a:solidFill>
                  <a:srgbClr val="002060"/>
                </a:solidFill>
                <a:latin typeface="Times New Roman" panose="02020603050405020304" pitchFamily="18" charset="0"/>
                <a:cs typeface="Times New Roman" panose="02020603050405020304" pitchFamily="18" charset="0"/>
              </a:rPr>
              <a:t>Řežáb</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b="1" dirty="0">
              <a:solidFill>
                <a:srgbClr val="307871"/>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letech 2015 a 2016 jej časopis </a:t>
            </a:r>
            <a:r>
              <a:rPr lang="cs-CZ" sz="1200" dirty="0" err="1">
                <a:solidFill>
                  <a:srgbClr val="002060"/>
                </a:solidFill>
                <a:latin typeface="Times New Roman" panose="02020603050405020304" pitchFamily="18" charset="0"/>
                <a:cs typeface="Times New Roman" panose="02020603050405020304" pitchFamily="18" charset="0"/>
              </a:rPr>
              <a:t>Forbes</a:t>
            </a:r>
            <a:r>
              <a:rPr lang="cs-CZ" sz="1200" dirty="0">
                <a:solidFill>
                  <a:srgbClr val="002060"/>
                </a:solidFill>
                <a:latin typeface="Times New Roman" panose="02020603050405020304" pitchFamily="18" charset="0"/>
                <a:cs typeface="Times New Roman" panose="02020603050405020304" pitchFamily="18" charset="0"/>
              </a:rPr>
              <a:t> zařadil na seznam </a:t>
            </a:r>
            <a:br>
              <a:rPr lang="cs-CZ" sz="1200" dirty="0">
                <a:solidFill>
                  <a:srgbClr val="002060"/>
                </a:solidFill>
                <a:latin typeface="Times New Roman" panose="02020603050405020304" pitchFamily="18" charset="0"/>
                <a:cs typeface="Times New Roman" panose="02020603050405020304" pitchFamily="18" charset="0"/>
              </a:rPr>
            </a:br>
            <a:r>
              <a:rPr lang="cs-CZ" sz="1200" b="1" dirty="0">
                <a:solidFill>
                  <a:srgbClr val="002060"/>
                </a:solidFill>
                <a:latin typeface="Times New Roman" panose="02020603050405020304" pitchFamily="18" charset="0"/>
                <a:cs typeface="Times New Roman" panose="02020603050405020304" pitchFamily="18" charset="0"/>
              </a:rPr>
              <a:t>30 podnikatelských osobností mladších 30 let </a:t>
            </a:r>
            <a:r>
              <a:rPr lang="cs-CZ" sz="1200" dirty="0">
                <a:solidFill>
                  <a:srgbClr val="002060"/>
                </a:solidFill>
                <a:latin typeface="Times New Roman" panose="02020603050405020304" pitchFamily="18" charset="0"/>
                <a:cs typeface="Times New Roman" panose="02020603050405020304" pitchFamily="18" charset="0"/>
              </a:rPr>
              <a:t>v kategorii marketing.</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Prosadil se v kategorii </a:t>
            </a:r>
            <a:r>
              <a:rPr lang="cs-CZ" sz="1200" b="1" dirty="0">
                <a:solidFill>
                  <a:srgbClr val="002060"/>
                </a:solidFill>
                <a:latin typeface="Times New Roman" panose="02020603050405020304" pitchFamily="18" charset="0"/>
                <a:cs typeface="Times New Roman" panose="02020603050405020304" pitchFamily="18" charset="0"/>
              </a:rPr>
              <a:t>marketing a reklama </a:t>
            </a:r>
            <a:r>
              <a:rPr lang="cs-CZ" sz="1200" dirty="0">
                <a:solidFill>
                  <a:srgbClr val="002060"/>
                </a:solidFill>
                <a:latin typeface="Times New Roman" panose="02020603050405020304" pitchFamily="18" charset="0"/>
                <a:cs typeface="Times New Roman" panose="02020603050405020304" pitchFamily="18" charset="0"/>
              </a:rPr>
              <a:t>- pomáhá firmám měřit úspěšnost na komunitních sítích jako je </a:t>
            </a:r>
            <a:r>
              <a:rPr lang="cs-CZ" sz="1200" dirty="0" err="1">
                <a:solidFill>
                  <a:srgbClr val="002060"/>
                </a:solidFill>
                <a:latin typeface="Times New Roman" panose="02020603050405020304" pitchFamily="18" charset="0"/>
                <a:cs typeface="Times New Roman" panose="02020603050405020304" pitchFamily="18" charset="0"/>
              </a:rPr>
              <a:t>Facebook</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Twitter</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YouTube</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LinkedIn</a:t>
            </a:r>
            <a:r>
              <a:rPr lang="cs-CZ" sz="1200" dirty="0">
                <a:solidFill>
                  <a:srgbClr val="002060"/>
                </a:solidFill>
                <a:latin typeface="Times New Roman" panose="02020603050405020304" pitchFamily="18" charset="0"/>
                <a:cs typeface="Times New Roman" panose="02020603050405020304" pitchFamily="18" charset="0"/>
              </a:rPr>
              <a:t>, Google+.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Mezi zákazníky společnosti patří třeba firmy  Nestlé, </a:t>
            </a:r>
            <a:r>
              <a:rPr lang="cs-CZ" sz="1200" dirty="0" err="1">
                <a:solidFill>
                  <a:srgbClr val="002060"/>
                </a:solidFill>
                <a:latin typeface="Times New Roman" panose="02020603050405020304" pitchFamily="18" charset="0"/>
                <a:cs typeface="Times New Roman" panose="02020603050405020304" pitchFamily="18" charset="0"/>
              </a:rPr>
              <a:t>Lenovo</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Danone</a:t>
            </a:r>
            <a:r>
              <a:rPr lang="cs-CZ" sz="1200" dirty="0">
                <a:solidFill>
                  <a:srgbClr val="002060"/>
                </a:solidFill>
                <a:latin typeface="Times New Roman" panose="02020603050405020304" pitchFamily="18" charset="0"/>
                <a:cs typeface="Times New Roman" panose="02020603050405020304" pitchFamily="18" charset="0"/>
              </a:rPr>
              <a:t>, Microsoft, Samsung, Lufthansa, L'Oréal, </a:t>
            </a:r>
            <a:r>
              <a:rPr lang="cs-CZ" sz="1200" dirty="0" err="1">
                <a:solidFill>
                  <a:srgbClr val="002060"/>
                </a:solidFill>
                <a:latin typeface="Times New Roman" panose="02020603050405020304" pitchFamily="18" charset="0"/>
                <a:cs typeface="Times New Roman" panose="02020603050405020304" pitchFamily="18" charset="0"/>
              </a:rPr>
              <a:t>Disney</a:t>
            </a:r>
            <a:r>
              <a:rPr lang="cs-CZ" sz="1200" dirty="0">
                <a:solidFill>
                  <a:srgbClr val="002060"/>
                </a:solidFill>
                <a:latin typeface="Times New Roman" panose="02020603050405020304" pitchFamily="18" charset="0"/>
                <a:cs typeface="Times New Roman" panose="02020603050405020304" pitchFamily="18" charset="0"/>
              </a:rPr>
              <a:t>, KLM, </a:t>
            </a:r>
            <a:r>
              <a:rPr lang="cs-CZ" sz="1200" dirty="0" err="1">
                <a:solidFill>
                  <a:srgbClr val="002060"/>
                </a:solidFill>
                <a:latin typeface="Times New Roman" panose="02020603050405020304" pitchFamily="18" charset="0"/>
                <a:cs typeface="Times New Roman" panose="02020603050405020304" pitchFamily="18" charset="0"/>
              </a:rPr>
              <a:t>Henkel</a:t>
            </a:r>
            <a:r>
              <a:rPr lang="cs-CZ" sz="1200" dirty="0">
                <a:solidFill>
                  <a:srgbClr val="002060"/>
                </a:solidFill>
                <a:latin typeface="Times New Roman" panose="02020603050405020304" pitchFamily="18" charset="0"/>
                <a:cs typeface="Times New Roman" panose="02020603050405020304" pitchFamily="18" charset="0"/>
              </a:rPr>
              <a:t>, NHL nebo Lamborghini.</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Společnost více než 300 zaměstnanců a 11 poboček po celém světě. Od investorů již obdržela přes 34 milionů dolarů (789,4 milionů Kč).</a:t>
            </a:r>
          </a:p>
        </p:txBody>
      </p:sp>
      <p:sp>
        <p:nvSpPr>
          <p:cNvPr id="3" name="Nadpis 2"/>
          <p:cNvSpPr>
            <a:spLocks noGrp="1"/>
          </p:cNvSpPr>
          <p:nvPr>
            <p:ph type="title"/>
          </p:nvPr>
        </p:nvSpPr>
        <p:spPr/>
        <p:txBody>
          <a:bodyPr/>
          <a:lstStyle/>
          <a:p>
            <a:r>
              <a:rPr lang="cs-CZ" dirty="0"/>
              <a:t>ÚSPĚŠNÝ STARTUP</a:t>
            </a:r>
          </a:p>
        </p:txBody>
      </p:sp>
      <p:pic>
        <p:nvPicPr>
          <p:cNvPr id="2" name="Obrázek 1"/>
          <p:cNvPicPr>
            <a:picLocks noChangeAspect="1"/>
          </p:cNvPicPr>
          <p:nvPr/>
        </p:nvPicPr>
        <p:blipFill>
          <a:blip r:embed="rId2"/>
          <a:stretch>
            <a:fillRect/>
          </a:stretch>
        </p:blipFill>
        <p:spPr>
          <a:xfrm>
            <a:off x="683568" y="794581"/>
            <a:ext cx="2304256" cy="1355445"/>
          </a:xfrm>
          <a:prstGeom prst="rect">
            <a:avLst/>
          </a:prstGeom>
        </p:spPr>
      </p:pic>
      <p:pic>
        <p:nvPicPr>
          <p:cNvPr id="5" name="Obrázek 4"/>
          <p:cNvPicPr>
            <a:picLocks noChangeAspect="1"/>
          </p:cNvPicPr>
          <p:nvPr/>
        </p:nvPicPr>
        <p:blipFill rotWithShape="1">
          <a:blip r:embed="rId3"/>
          <a:srcRect l="22438" t="17365" r="23226" b="5200"/>
          <a:stretch/>
        </p:blipFill>
        <p:spPr>
          <a:xfrm>
            <a:off x="251519" y="2232211"/>
            <a:ext cx="3106413" cy="2490116"/>
          </a:xfrm>
          <a:prstGeom prst="rect">
            <a:avLst/>
          </a:prstGeom>
        </p:spPr>
      </p:pic>
    </p:spTree>
    <p:extLst>
      <p:ext uri="{BB962C8B-B14F-4D97-AF65-F5344CB8AC3E}">
        <p14:creationId xmlns:p14="http://schemas.microsoft.com/office/powerpoint/2010/main" val="10323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8" end="8"/>
                                            </p:txEl>
                                          </p:spTgt>
                                        </p:tgtEl>
                                        <p:attrNameLst>
                                          <p:attrName>style.visibility</p:attrName>
                                        </p:attrNameLst>
                                      </p:cBhvr>
                                      <p:to>
                                        <p:strVal val="visible"/>
                                      </p:to>
                                    </p:set>
                                    <p:animEffect transition="in" filter="fade">
                                      <p:cBhvr>
                                        <p:cTn id="32" dur="500"/>
                                        <p:tgtEl>
                                          <p:spTgt spid="1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15566"/>
            <a:ext cx="770485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800" dirty="0">
                <a:solidFill>
                  <a:srgbClr val="002060"/>
                </a:solidFill>
                <a:latin typeface="Times New Roman" panose="02020603050405020304" pitchFamily="18" charset="0"/>
                <a:cs typeface="Times New Roman" panose="02020603050405020304" pitchFamily="18" charset="0"/>
              </a:rPr>
              <a:t>Společnost </a:t>
            </a:r>
            <a:r>
              <a:rPr lang="cs-CZ" altLang="cs-CZ" sz="1800" b="1" dirty="0" err="1">
                <a:solidFill>
                  <a:srgbClr val="002060"/>
                </a:solidFill>
                <a:latin typeface="Times New Roman" panose="02020603050405020304" pitchFamily="18" charset="0"/>
                <a:cs typeface="Times New Roman" panose="02020603050405020304" pitchFamily="18" charset="0"/>
              </a:rPr>
              <a:t>Carun</a:t>
            </a:r>
            <a:r>
              <a:rPr lang="cs-CZ" altLang="cs-CZ" sz="1800" b="1" dirty="0">
                <a:solidFill>
                  <a:srgbClr val="002060"/>
                </a:solidFill>
                <a:latin typeface="Times New Roman" panose="02020603050405020304" pitchFamily="18" charset="0"/>
                <a:cs typeface="Times New Roman" panose="02020603050405020304" pitchFamily="18" charset="0"/>
              </a:rPr>
              <a:t> </a:t>
            </a:r>
            <a:r>
              <a:rPr lang="cs-CZ" altLang="cs-CZ" sz="1800" b="1" dirty="0" err="1">
                <a:solidFill>
                  <a:srgbClr val="002060"/>
                </a:solidFill>
                <a:latin typeface="Times New Roman" panose="02020603050405020304" pitchFamily="18" charset="0"/>
                <a:cs typeface="Times New Roman" panose="02020603050405020304" pitchFamily="18" charset="0"/>
              </a:rPr>
              <a:t>Pharmacy</a:t>
            </a:r>
            <a:r>
              <a:rPr lang="cs-CZ" altLang="cs-CZ" sz="1800" b="1" dirty="0">
                <a:solidFill>
                  <a:srgbClr val="002060"/>
                </a:solidFill>
                <a:latin typeface="Times New Roman" panose="02020603050405020304" pitchFamily="18" charset="0"/>
                <a:cs typeface="Times New Roman" panose="02020603050405020304" pitchFamily="18" charset="0"/>
              </a:rPr>
              <a:t> </a:t>
            </a:r>
            <a:r>
              <a:rPr lang="cs-CZ" altLang="cs-CZ" sz="1800" dirty="0">
                <a:solidFill>
                  <a:srgbClr val="002060"/>
                </a:solidFill>
                <a:latin typeface="Times New Roman" panose="02020603050405020304" pitchFamily="18" charset="0"/>
                <a:cs typeface="Times New Roman" panose="02020603050405020304" pitchFamily="18" charset="0"/>
              </a:rPr>
              <a:t>s.r.o. (konopné lékárny, konopnyshop.cz), zakladatel </a:t>
            </a:r>
            <a:r>
              <a:rPr lang="cs-CZ" altLang="cs-CZ" sz="1800" b="1" dirty="0">
                <a:solidFill>
                  <a:srgbClr val="002060"/>
                </a:solidFill>
                <a:latin typeface="Times New Roman" panose="02020603050405020304" pitchFamily="18" charset="0"/>
                <a:cs typeface="Times New Roman" panose="02020603050405020304" pitchFamily="18" charset="0"/>
              </a:rPr>
              <a:t>Jiří </a:t>
            </a:r>
            <a:r>
              <a:rPr lang="cs-CZ" altLang="cs-CZ" sz="1800" b="1" dirty="0" err="1">
                <a:solidFill>
                  <a:srgbClr val="002060"/>
                </a:solidFill>
                <a:latin typeface="Times New Roman" panose="02020603050405020304" pitchFamily="18" charset="0"/>
                <a:cs typeface="Times New Roman" panose="02020603050405020304" pitchFamily="18" charset="0"/>
              </a:rPr>
              <a:t>Stabla</a:t>
            </a:r>
            <a:r>
              <a:rPr lang="cs-CZ" altLang="cs-CZ" sz="1800" dirty="0">
                <a:solidFill>
                  <a:srgbClr val="002060"/>
                </a:solidFill>
                <a:latin typeface="Times New Roman" panose="02020603050405020304" pitchFamily="18" charset="0"/>
                <a:cs typeface="Times New Roman" panose="02020603050405020304" pitchFamily="18" charset="0"/>
              </a:rPr>
              <a:t>, značka </a:t>
            </a:r>
            <a:r>
              <a:rPr lang="cs-CZ" altLang="cs-CZ" sz="1800" b="1" dirty="0" err="1">
                <a:solidFill>
                  <a:srgbClr val="002060"/>
                </a:solidFill>
                <a:latin typeface="Times New Roman" panose="02020603050405020304" pitchFamily="18" charset="0"/>
                <a:cs typeface="Times New Roman" panose="02020603050405020304" pitchFamily="18" charset="0"/>
              </a:rPr>
              <a:t>Carun</a:t>
            </a:r>
            <a:r>
              <a:rPr lang="cs-CZ" altLang="cs-CZ" sz="1800" dirty="0">
                <a:solidFill>
                  <a:srgbClr val="002060"/>
                </a:solidFill>
                <a:latin typeface="Times New Roman" panose="02020603050405020304" pitchFamily="18" charset="0"/>
                <a:cs typeface="Times New Roman" panose="02020603050405020304" pitchFamily="18" charset="0"/>
              </a:rPr>
              <a:t>, provozuje konopné lékárny – </a:t>
            </a:r>
            <a:r>
              <a:rPr lang="cs-CZ" altLang="cs-CZ" sz="1800" dirty="0" err="1">
                <a:solidFill>
                  <a:srgbClr val="002060"/>
                </a:solidFill>
                <a:latin typeface="Times New Roman" panose="02020603050405020304" pitchFamily="18" charset="0"/>
                <a:cs typeface="Times New Roman" panose="02020603050405020304" pitchFamily="18" charset="0"/>
              </a:rPr>
              <a:t>franchisové</a:t>
            </a:r>
            <a:r>
              <a:rPr lang="cs-CZ" altLang="cs-CZ" sz="1800" dirty="0">
                <a:solidFill>
                  <a:srgbClr val="002060"/>
                </a:solidFill>
                <a:latin typeface="Times New Roman" panose="02020603050405020304" pitchFamily="18" charset="0"/>
                <a:cs typeface="Times New Roman" panose="02020603050405020304" pitchFamily="18" charset="0"/>
              </a:rPr>
              <a:t> provozovny, prodává v EU, Florida, Čína.</a:t>
            </a:r>
          </a:p>
          <a:p>
            <a:pPr marL="0" indent="0">
              <a:buNone/>
            </a:pPr>
            <a:endParaRPr lang="cs-CZ" altLang="cs-CZ" sz="2300" dirty="0">
              <a:solidFill>
                <a:srgbClr val="002060"/>
              </a:solidFill>
              <a:latin typeface="Times New Roman" panose="02020603050405020304" pitchFamily="18" charset="0"/>
              <a:cs typeface="Times New Roman" panose="02020603050405020304" pitchFamily="18" charset="0"/>
            </a:endParaRPr>
          </a:p>
          <a:p>
            <a:endParaRPr lang="cs-CZ" altLang="cs-CZ" sz="1200" dirty="0">
              <a:solidFill>
                <a:srgbClr val="002060"/>
              </a:solidFill>
              <a:latin typeface="Times New Roman" panose="02020603050405020304" pitchFamily="18" charset="0"/>
              <a:cs typeface="Times New Roman" panose="02020603050405020304" pitchFamily="18" charset="0"/>
            </a:endParaRPr>
          </a:p>
          <a:p>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84576" cy="507703"/>
          </a:xfrm>
        </p:spPr>
        <p:txBody>
          <a:bodyPr/>
          <a:lstStyle/>
          <a:p>
            <a:r>
              <a:rPr lang="cs-CZ" dirty="0"/>
              <a:t>Další příběhy…</a:t>
            </a:r>
          </a:p>
        </p:txBody>
      </p:sp>
      <p:pic>
        <p:nvPicPr>
          <p:cNvPr id="2" name="Obrázek 1"/>
          <p:cNvPicPr>
            <a:picLocks noChangeAspect="1"/>
          </p:cNvPicPr>
          <p:nvPr/>
        </p:nvPicPr>
        <p:blipFill>
          <a:blip r:embed="rId3"/>
          <a:stretch>
            <a:fillRect/>
          </a:stretch>
        </p:blipFill>
        <p:spPr>
          <a:xfrm>
            <a:off x="611560" y="2211710"/>
            <a:ext cx="3129136" cy="2088699"/>
          </a:xfrm>
          <a:prstGeom prst="rect">
            <a:avLst/>
          </a:prstGeom>
        </p:spPr>
      </p:pic>
      <p:pic>
        <p:nvPicPr>
          <p:cNvPr id="3" name="Obrázek 2"/>
          <p:cNvPicPr>
            <a:picLocks noChangeAspect="1"/>
          </p:cNvPicPr>
          <p:nvPr/>
        </p:nvPicPr>
        <p:blipFill>
          <a:blip r:embed="rId4"/>
          <a:stretch>
            <a:fillRect/>
          </a:stretch>
        </p:blipFill>
        <p:spPr>
          <a:xfrm>
            <a:off x="4499992" y="2139702"/>
            <a:ext cx="3168352" cy="2114875"/>
          </a:xfrm>
          <a:prstGeom prst="rect">
            <a:avLst/>
          </a:prstGeom>
        </p:spPr>
      </p:pic>
    </p:spTree>
    <p:extLst>
      <p:ext uri="{BB962C8B-B14F-4D97-AF65-F5344CB8AC3E}">
        <p14:creationId xmlns:p14="http://schemas.microsoft.com/office/powerpoint/2010/main" val="21261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811960" y="866530"/>
            <a:ext cx="4216424" cy="343341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500" b="1" dirty="0">
                <a:solidFill>
                  <a:srgbClr val="002060"/>
                </a:solidFill>
                <a:latin typeface="Times New Roman" panose="02020603050405020304" pitchFamily="18" charset="0"/>
                <a:cs typeface="Times New Roman" panose="02020603050405020304" pitchFamily="18" charset="0"/>
              </a:rPr>
              <a:t>Krypto </a:t>
            </a:r>
            <a:r>
              <a:rPr lang="cs-CZ" sz="1500" b="1" dirty="0" err="1">
                <a:solidFill>
                  <a:srgbClr val="002060"/>
                </a:solidFill>
                <a:latin typeface="Times New Roman" panose="02020603050405020304" pitchFamily="18" charset="0"/>
                <a:cs typeface="Times New Roman" panose="02020603050405020304" pitchFamily="18" charset="0"/>
              </a:rPr>
              <a:t>startup</a:t>
            </a:r>
            <a:r>
              <a:rPr lang="cs-CZ" sz="1500" b="1" dirty="0">
                <a:solidFill>
                  <a:srgbClr val="002060"/>
                </a:solidFill>
                <a:latin typeface="Times New Roman" panose="02020603050405020304" pitchFamily="18" charset="0"/>
                <a:cs typeface="Times New Roman" panose="02020603050405020304" pitchFamily="18" charset="0"/>
              </a:rPr>
              <a:t> SIGNALS</a:t>
            </a:r>
          </a:p>
          <a:p>
            <a:pPr marL="0" indent="0">
              <a:buNone/>
            </a:pPr>
            <a:endParaRPr lang="cs-CZ" sz="1800" b="1" dirty="0">
              <a:solidFill>
                <a:srgbClr val="307871"/>
              </a:solidFill>
              <a:latin typeface="Times New Roman" panose="02020603050405020304" pitchFamily="18" charset="0"/>
              <a:cs typeface="Times New Roman" panose="02020603050405020304" pitchFamily="18" charset="0"/>
            </a:endParaRPr>
          </a:p>
          <a:p>
            <a:r>
              <a:rPr lang="cs-CZ" sz="1500" dirty="0">
                <a:solidFill>
                  <a:srgbClr val="002060"/>
                </a:solidFill>
                <a:latin typeface="Times New Roman" panose="02020603050405020304" pitchFamily="18" charset="0"/>
                <a:cs typeface="Times New Roman" panose="02020603050405020304" pitchFamily="18" charset="0"/>
              </a:rPr>
              <a:t>Český </a:t>
            </a:r>
            <a:r>
              <a:rPr lang="cs-CZ" sz="1500" b="1" dirty="0" err="1">
                <a:solidFill>
                  <a:srgbClr val="002060"/>
                </a:solidFill>
                <a:latin typeface="Times New Roman" panose="02020603050405020304" pitchFamily="18" charset="0"/>
                <a:cs typeface="Times New Roman" panose="02020603050405020304" pitchFamily="18" charset="0"/>
              </a:rPr>
              <a:t>kryptoměnový</a:t>
            </a:r>
            <a:r>
              <a:rPr lang="cs-CZ" sz="1500" dirty="0">
                <a:solidFill>
                  <a:srgbClr val="002060"/>
                </a:solidFill>
                <a:latin typeface="Times New Roman" panose="02020603050405020304" pitchFamily="18" charset="0"/>
                <a:cs typeface="Times New Roman" panose="02020603050405020304" pitchFamily="18" charset="0"/>
              </a:rPr>
              <a:t> </a:t>
            </a:r>
            <a:r>
              <a:rPr lang="cs-CZ" sz="1500" dirty="0" err="1">
                <a:solidFill>
                  <a:srgbClr val="002060"/>
                </a:solidFill>
                <a:latin typeface="Times New Roman" panose="02020603050405020304" pitchFamily="18" charset="0"/>
                <a:cs typeface="Times New Roman" panose="02020603050405020304" pitchFamily="18" charset="0"/>
              </a:rPr>
              <a:t>startup</a:t>
            </a:r>
            <a:r>
              <a:rPr lang="cs-CZ" sz="1500" dirty="0">
                <a:solidFill>
                  <a:srgbClr val="002060"/>
                </a:solidFill>
                <a:latin typeface="Times New Roman" panose="02020603050405020304" pitchFamily="18" charset="0"/>
                <a:cs typeface="Times New Roman" panose="02020603050405020304" pitchFamily="18" charset="0"/>
              </a:rPr>
              <a:t>.</a:t>
            </a:r>
          </a:p>
          <a:p>
            <a:endParaRPr lang="cs-CZ" sz="1500" dirty="0">
              <a:solidFill>
                <a:srgbClr val="002060"/>
              </a:solidFill>
              <a:latin typeface="Times New Roman" panose="02020603050405020304" pitchFamily="18" charset="0"/>
              <a:cs typeface="Times New Roman" panose="02020603050405020304" pitchFamily="18" charset="0"/>
            </a:endParaRPr>
          </a:p>
          <a:p>
            <a:r>
              <a:rPr lang="cs-CZ" sz="1500" dirty="0">
                <a:solidFill>
                  <a:srgbClr val="002060"/>
                </a:solidFill>
                <a:latin typeface="Times New Roman" panose="02020603050405020304" pitchFamily="18" charset="0"/>
                <a:cs typeface="Times New Roman" panose="02020603050405020304" pitchFamily="18" charset="0"/>
              </a:rPr>
              <a:t>Vývojáři Pavel Volek a Pavel Němec.</a:t>
            </a:r>
          </a:p>
          <a:p>
            <a:endParaRPr lang="cs-CZ" sz="1500" dirty="0">
              <a:solidFill>
                <a:srgbClr val="002060"/>
              </a:solidFill>
              <a:latin typeface="Times New Roman" panose="02020603050405020304" pitchFamily="18" charset="0"/>
              <a:cs typeface="Times New Roman" panose="02020603050405020304" pitchFamily="18" charset="0"/>
            </a:endParaRPr>
          </a:p>
          <a:p>
            <a:r>
              <a:rPr lang="cs-CZ" sz="1500" dirty="0">
                <a:solidFill>
                  <a:srgbClr val="002060"/>
                </a:solidFill>
                <a:latin typeface="Times New Roman" panose="02020603050405020304" pitchFamily="18" charset="0"/>
                <a:cs typeface="Times New Roman" panose="02020603050405020304" pitchFamily="18" charset="0"/>
              </a:rPr>
              <a:t>V předprodeji vybral ICO již za 1 364 ETH (</a:t>
            </a:r>
            <a:r>
              <a:rPr lang="cs-CZ" sz="1500" dirty="0" err="1">
                <a:solidFill>
                  <a:srgbClr val="002060"/>
                </a:solidFill>
                <a:latin typeface="Times New Roman" panose="02020603050405020304" pitchFamily="18" charset="0"/>
                <a:cs typeface="Times New Roman" panose="02020603050405020304" pitchFamily="18" charset="0"/>
              </a:rPr>
              <a:t>Etherum</a:t>
            </a:r>
            <a:r>
              <a:rPr lang="cs-CZ" sz="1500" dirty="0">
                <a:solidFill>
                  <a:srgbClr val="002060"/>
                </a:solidFill>
                <a:latin typeface="Times New Roman" panose="02020603050405020304" pitchFamily="18" charset="0"/>
                <a:cs typeface="Times New Roman" panose="02020603050405020304" pitchFamily="18" charset="0"/>
              </a:rPr>
              <a:t>) v hodnotě přes 983 tisíc dolarů.</a:t>
            </a:r>
          </a:p>
          <a:p>
            <a:endParaRPr lang="cs-CZ" sz="1500" dirty="0">
              <a:latin typeface="Times New Roman" panose="02020603050405020304" pitchFamily="18" charset="0"/>
              <a:cs typeface="Times New Roman" panose="02020603050405020304" pitchFamily="18" charset="0"/>
            </a:endParaRPr>
          </a:p>
          <a:p>
            <a:r>
              <a:rPr lang="cs-CZ" sz="1500" dirty="0" err="1">
                <a:solidFill>
                  <a:srgbClr val="002060"/>
                </a:solidFill>
                <a:latin typeface="Times New Roman" panose="02020603050405020304" pitchFamily="18" charset="0"/>
                <a:cs typeface="Times New Roman" panose="02020603050405020304" pitchFamily="18" charset="0"/>
              </a:rPr>
              <a:t>Signals</a:t>
            </a:r>
            <a:r>
              <a:rPr lang="cs-CZ" sz="1500" dirty="0">
                <a:solidFill>
                  <a:srgbClr val="002060"/>
                </a:solidFill>
                <a:latin typeface="Times New Roman" panose="02020603050405020304" pitchFamily="18" charset="0"/>
                <a:cs typeface="Times New Roman" panose="02020603050405020304" pitchFamily="18" charset="0"/>
              </a:rPr>
              <a:t> vytváří platformu, kde je možné na bázi historických dat a umělé inteligence sledovat indikátory možného vývoje měn a podle nich přizpůsobit své obchodování </a:t>
            </a:r>
            <a:r>
              <a:rPr lang="cs-CZ" sz="1500" dirty="0" err="1">
                <a:solidFill>
                  <a:srgbClr val="002060"/>
                </a:solidFill>
                <a:latin typeface="Times New Roman" panose="02020603050405020304" pitchFamily="18" charset="0"/>
                <a:cs typeface="Times New Roman" panose="02020603050405020304" pitchFamily="18" charset="0"/>
              </a:rPr>
              <a:t>kryptoměn</a:t>
            </a:r>
            <a:r>
              <a:rPr lang="cs-CZ" sz="1500" dirty="0">
                <a:solidFill>
                  <a:srgbClr val="002060"/>
                </a:solidFill>
                <a:latin typeface="Times New Roman" panose="02020603050405020304" pitchFamily="18" charset="0"/>
                <a:cs typeface="Times New Roman" panose="02020603050405020304" pitchFamily="18" charset="0"/>
              </a:rPr>
              <a:t> s cílem maximalizovat profit. </a:t>
            </a:r>
          </a:p>
        </p:txBody>
      </p:sp>
      <p:sp>
        <p:nvSpPr>
          <p:cNvPr id="3" name="Nadpis 2"/>
          <p:cNvSpPr>
            <a:spLocks noGrp="1"/>
          </p:cNvSpPr>
          <p:nvPr>
            <p:ph type="title"/>
          </p:nvPr>
        </p:nvSpPr>
        <p:spPr/>
        <p:txBody>
          <a:bodyPr/>
          <a:lstStyle/>
          <a:p>
            <a:r>
              <a:rPr lang="cs-CZ" dirty="0"/>
              <a:t>ÚSPĚŠNÝ STARTUP</a:t>
            </a:r>
          </a:p>
        </p:txBody>
      </p:sp>
      <p:pic>
        <p:nvPicPr>
          <p:cNvPr id="4" name="Obrázek 3"/>
          <p:cNvPicPr>
            <a:picLocks noChangeAspect="1"/>
          </p:cNvPicPr>
          <p:nvPr/>
        </p:nvPicPr>
        <p:blipFill>
          <a:blip r:embed="rId2"/>
          <a:stretch>
            <a:fillRect/>
          </a:stretch>
        </p:blipFill>
        <p:spPr>
          <a:xfrm>
            <a:off x="323528" y="1376407"/>
            <a:ext cx="3218839" cy="2682365"/>
          </a:xfrm>
          <a:prstGeom prst="rect">
            <a:avLst/>
          </a:prstGeom>
        </p:spPr>
      </p:pic>
    </p:spTree>
    <p:extLst>
      <p:ext uri="{BB962C8B-B14F-4D97-AF65-F5344CB8AC3E}">
        <p14:creationId xmlns:p14="http://schemas.microsoft.com/office/powerpoint/2010/main" val="309646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4" end="4"/>
                                            </p:txEl>
                                          </p:spTgt>
                                        </p:tgtEl>
                                        <p:attrNameLst>
                                          <p:attrName>style.visibility</p:attrName>
                                        </p:attrNameLst>
                                      </p:cBhvr>
                                      <p:to>
                                        <p:strVal val="visible"/>
                                      </p:to>
                                    </p:set>
                                    <p:animEffect transition="in" filter="fade">
                                      <p:cBhvr>
                                        <p:cTn id="20" dur="500"/>
                                        <p:tgtEl>
                                          <p:spTgt spid="1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animEffect transition="in" filter="fade">
                                      <p:cBhvr>
                                        <p:cTn id="25" dur="500"/>
                                        <p:tgtEl>
                                          <p:spTgt spid="1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8" end="8"/>
                                            </p:txEl>
                                          </p:spTgt>
                                        </p:tgtEl>
                                        <p:attrNameLst>
                                          <p:attrName>style.visibility</p:attrName>
                                        </p:attrNameLst>
                                      </p:cBhvr>
                                      <p:to>
                                        <p:strVal val="visible"/>
                                      </p:to>
                                    </p:set>
                                    <p:animEffect transition="in" filter="fade">
                                      <p:cBhvr>
                                        <p:cTn id="30"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15566"/>
            <a:ext cx="4968552" cy="367240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1800" b="1" dirty="0">
                <a:solidFill>
                  <a:srgbClr val="002060"/>
                </a:solidFill>
                <a:latin typeface="Times New Roman" panose="02020603050405020304" pitchFamily="18" charset="0"/>
                <a:cs typeface="Times New Roman" panose="02020603050405020304" pitchFamily="18" charset="0"/>
              </a:rPr>
              <a:t>Spendee</a:t>
            </a:r>
            <a:r>
              <a:rPr lang="nl-NL" altLang="cs-CZ" sz="1800" dirty="0">
                <a:solidFill>
                  <a:srgbClr val="002060"/>
                </a:solidFill>
                <a:latin typeface="Times New Roman" panose="02020603050405020304" pitchFamily="18" charset="0"/>
                <a:cs typeface="Times New Roman" panose="02020603050405020304" pitchFamily="18" charset="0"/>
              </a:rPr>
              <a:t> je </a:t>
            </a:r>
            <a:r>
              <a:rPr lang="nl-NL" altLang="cs-CZ" sz="1800" b="1" dirty="0">
                <a:solidFill>
                  <a:srgbClr val="002060"/>
                </a:solidFill>
                <a:latin typeface="Times New Roman" panose="02020603050405020304" pitchFamily="18" charset="0"/>
                <a:cs typeface="Times New Roman" panose="02020603050405020304" pitchFamily="18" charset="0"/>
              </a:rPr>
              <a:t>Nejlepším Startupem 2017</a:t>
            </a:r>
            <a:r>
              <a:rPr lang="cs-CZ" altLang="cs-CZ" sz="1800" dirty="0">
                <a:solidFill>
                  <a:srgbClr val="002060"/>
                </a:solidFill>
                <a:latin typeface="Times New Roman" panose="02020603050405020304" pitchFamily="18" charset="0"/>
                <a:cs typeface="Times New Roman" panose="02020603050405020304" pitchFamily="18" charset="0"/>
              </a:rPr>
              <a:t> </a:t>
            </a:r>
            <a:br>
              <a:rPr lang="cs-CZ" altLang="cs-CZ" sz="1800" dirty="0">
                <a:solidFill>
                  <a:srgbClr val="002060"/>
                </a:solidFill>
                <a:latin typeface="Times New Roman" panose="02020603050405020304" pitchFamily="18" charset="0"/>
                <a:cs typeface="Times New Roman" panose="02020603050405020304" pitchFamily="18" charset="0"/>
              </a:rPr>
            </a:br>
            <a:r>
              <a:rPr lang="cs-CZ" altLang="cs-CZ" sz="1800" dirty="0">
                <a:solidFill>
                  <a:srgbClr val="002060"/>
                </a:solidFill>
                <a:latin typeface="Times New Roman" panose="02020603050405020304" pitchFamily="18" charset="0"/>
                <a:cs typeface="Times New Roman" panose="02020603050405020304" pitchFamily="18" charset="0"/>
              </a:rPr>
              <a:t>(společnost založena 14. března 2017)</a:t>
            </a:r>
          </a:p>
          <a:p>
            <a:pPr marL="0" indent="0">
              <a:buNone/>
            </a:pPr>
            <a:endParaRPr lang="cs-CZ" altLang="cs-CZ" sz="1800" b="1" dirty="0">
              <a:solidFill>
                <a:srgbClr val="002060"/>
              </a:solidFill>
              <a:latin typeface="Times New Roman" panose="02020603050405020304" pitchFamily="18" charset="0"/>
              <a:cs typeface="Times New Roman" panose="02020603050405020304" pitchFamily="18" charset="0"/>
            </a:endParaRPr>
          </a:p>
          <a:p>
            <a:r>
              <a:rPr lang="cs-CZ" altLang="cs-CZ" sz="1800" b="1" dirty="0">
                <a:solidFill>
                  <a:srgbClr val="002060"/>
                </a:solidFill>
                <a:latin typeface="Times New Roman" panose="02020603050405020304" pitchFamily="18" charset="0"/>
                <a:cs typeface="Times New Roman" panose="02020603050405020304" pitchFamily="18" charset="0"/>
              </a:rPr>
              <a:t>Finanční </a:t>
            </a:r>
            <a:r>
              <a:rPr lang="cs-CZ" altLang="cs-CZ" sz="1800" b="1" dirty="0" err="1">
                <a:solidFill>
                  <a:srgbClr val="002060"/>
                </a:solidFill>
                <a:latin typeface="Times New Roman" panose="02020603050405020304" pitchFamily="18" charset="0"/>
                <a:cs typeface="Times New Roman" panose="02020603050405020304" pitchFamily="18" charset="0"/>
              </a:rPr>
              <a:t>appka</a:t>
            </a:r>
            <a:r>
              <a:rPr lang="cs-CZ" altLang="cs-CZ" sz="1800" b="1" dirty="0">
                <a:solidFill>
                  <a:srgbClr val="002060"/>
                </a:solidFill>
                <a:latin typeface="Times New Roman" panose="02020603050405020304" pitchFamily="18" charset="0"/>
                <a:cs typeface="Times New Roman" panose="02020603050405020304" pitchFamily="18" charset="0"/>
              </a:rPr>
              <a:t> </a:t>
            </a:r>
            <a:r>
              <a:rPr lang="cs-CZ" altLang="cs-CZ" sz="1800" dirty="0">
                <a:solidFill>
                  <a:srgbClr val="002060"/>
                </a:solidFill>
                <a:latin typeface="Times New Roman" panose="02020603050405020304" pitchFamily="18" charset="0"/>
                <a:cs typeface="Times New Roman" panose="02020603050405020304" pitchFamily="18" charset="0"/>
              </a:rPr>
              <a:t>pro snadný management a přehled financí. Účastník Google </a:t>
            </a:r>
            <a:r>
              <a:rPr lang="cs-CZ" altLang="cs-CZ" sz="1800" dirty="0" err="1">
                <a:solidFill>
                  <a:srgbClr val="002060"/>
                </a:solidFill>
                <a:latin typeface="Times New Roman" panose="02020603050405020304" pitchFamily="18" charset="0"/>
                <a:cs typeface="Times New Roman" panose="02020603050405020304" pitchFamily="18" charset="0"/>
              </a:rPr>
              <a:t>Accelerator</a:t>
            </a:r>
            <a:r>
              <a:rPr lang="cs-CZ" altLang="cs-CZ" sz="1800" dirty="0">
                <a:solidFill>
                  <a:srgbClr val="002060"/>
                </a:solidFill>
                <a:latin typeface="Times New Roman" panose="02020603050405020304" pitchFamily="18" charset="0"/>
                <a:cs typeface="Times New Roman" panose="02020603050405020304" pitchFamily="18" charset="0"/>
              </a:rPr>
              <a:t> 2017 </a:t>
            </a:r>
            <a:br>
              <a:rPr lang="cs-CZ" altLang="cs-CZ" sz="1800" dirty="0">
                <a:solidFill>
                  <a:srgbClr val="002060"/>
                </a:solidFill>
                <a:latin typeface="Times New Roman" panose="02020603050405020304" pitchFamily="18" charset="0"/>
                <a:cs typeface="Times New Roman" panose="02020603050405020304" pitchFamily="18" charset="0"/>
              </a:rPr>
            </a:br>
            <a:r>
              <a:rPr lang="cs-CZ" altLang="cs-CZ" sz="1800" dirty="0">
                <a:solidFill>
                  <a:srgbClr val="002060"/>
                </a:solidFill>
                <a:latin typeface="Times New Roman" panose="02020603050405020304" pitchFamily="18" charset="0"/>
                <a:cs typeface="Times New Roman" panose="02020603050405020304" pitchFamily="18" charset="0"/>
              </a:rPr>
              <a:t>(San Francisco) a </a:t>
            </a:r>
            <a:r>
              <a:rPr lang="cs-CZ" altLang="cs-CZ" sz="1800" dirty="0" err="1">
                <a:solidFill>
                  <a:srgbClr val="002060"/>
                </a:solidFill>
                <a:latin typeface="Times New Roman" panose="02020603050405020304" pitchFamily="18" charset="0"/>
                <a:cs typeface="Times New Roman" panose="02020603050405020304" pitchFamily="18" charset="0"/>
              </a:rPr>
              <a:t>WeXelerate</a:t>
            </a:r>
            <a:r>
              <a:rPr lang="cs-CZ" altLang="cs-CZ" sz="1800" dirty="0">
                <a:solidFill>
                  <a:srgbClr val="002060"/>
                </a:solidFill>
                <a:latin typeface="Times New Roman" panose="02020603050405020304" pitchFamily="18" charset="0"/>
                <a:cs typeface="Times New Roman" panose="02020603050405020304" pitchFamily="18" charset="0"/>
              </a:rPr>
              <a:t> 2017 (Vídeň).</a:t>
            </a: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a:solidFill>
                  <a:srgbClr val="002060"/>
                </a:solidFill>
                <a:latin typeface="Times New Roman" panose="02020603050405020304" pitchFamily="18" charset="0"/>
                <a:cs typeface="Times New Roman" panose="02020603050405020304" pitchFamily="18" charset="0"/>
              </a:rPr>
              <a:t>Top světová aplikace pro monitorování financí – </a:t>
            </a:r>
            <a:br>
              <a:rPr lang="cs-CZ" altLang="cs-CZ" sz="1800" dirty="0">
                <a:solidFill>
                  <a:srgbClr val="002060"/>
                </a:solidFill>
                <a:latin typeface="Times New Roman" panose="02020603050405020304" pitchFamily="18" charset="0"/>
                <a:cs typeface="Times New Roman" panose="02020603050405020304" pitchFamily="18" charset="0"/>
              </a:rPr>
            </a:br>
            <a:r>
              <a:rPr lang="cs-CZ" altLang="cs-CZ" sz="1800" dirty="0">
                <a:solidFill>
                  <a:srgbClr val="002060"/>
                </a:solidFill>
                <a:latin typeface="Times New Roman" panose="02020603050405020304" pitchFamily="18" charset="0"/>
                <a:cs typeface="Times New Roman" panose="02020603050405020304" pitchFamily="18" charset="0"/>
              </a:rPr>
              <a:t>má </a:t>
            </a:r>
            <a:r>
              <a:rPr lang="cs-CZ" altLang="cs-CZ" sz="1800" b="1" dirty="0">
                <a:solidFill>
                  <a:srgbClr val="002060"/>
                </a:solidFill>
                <a:latin typeface="Times New Roman" panose="02020603050405020304" pitchFamily="18" charset="0"/>
                <a:cs typeface="Times New Roman" panose="02020603050405020304" pitchFamily="18" charset="0"/>
              </a:rPr>
              <a:t>2,5 miliónu stažení</a:t>
            </a:r>
            <a:r>
              <a:rPr lang="cs-CZ" altLang="cs-CZ" sz="1800" dirty="0">
                <a:solidFill>
                  <a:srgbClr val="002060"/>
                </a:solidFill>
                <a:latin typeface="Times New Roman" panose="02020603050405020304" pitchFamily="18" charset="0"/>
                <a:cs typeface="Times New Roman" panose="02020603050405020304" pitchFamily="18" charset="0"/>
              </a:rPr>
              <a:t>, přes </a:t>
            </a:r>
            <a:r>
              <a:rPr lang="cs-CZ" altLang="cs-CZ" sz="1800" b="1" dirty="0">
                <a:solidFill>
                  <a:srgbClr val="002060"/>
                </a:solidFill>
                <a:latin typeface="Times New Roman" panose="02020603050405020304" pitchFamily="18" charset="0"/>
                <a:cs typeface="Times New Roman" panose="02020603050405020304" pitchFamily="18" charset="0"/>
              </a:rPr>
              <a:t>900 tisíc registrovaných uživate</a:t>
            </a:r>
            <a:r>
              <a:rPr lang="cs-CZ" altLang="cs-CZ" sz="1800" dirty="0">
                <a:solidFill>
                  <a:srgbClr val="002060"/>
                </a:solidFill>
                <a:latin typeface="Times New Roman" panose="02020603050405020304" pitchFamily="18" charset="0"/>
                <a:cs typeface="Times New Roman" panose="02020603050405020304" pitchFamily="18" charset="0"/>
              </a:rPr>
              <a:t>lů z více než 180 zemí světa.</a:t>
            </a:r>
          </a:p>
          <a:p>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800" dirty="0">
                <a:solidFill>
                  <a:srgbClr val="002060"/>
                </a:solidFill>
                <a:latin typeface="Times New Roman" panose="02020603050405020304" pitchFamily="18" charset="0"/>
                <a:cs typeface="Times New Roman" panose="02020603050405020304" pitchFamily="18" charset="0"/>
              </a:rPr>
              <a:t>Klíčoví lidé: </a:t>
            </a:r>
          </a:p>
          <a:p>
            <a:r>
              <a:rPr lang="cs-CZ" altLang="cs-CZ" sz="1800" dirty="0">
                <a:solidFill>
                  <a:srgbClr val="002060"/>
                </a:solidFill>
                <a:latin typeface="Times New Roman" panose="02020603050405020304" pitchFamily="18" charset="0"/>
                <a:cs typeface="Times New Roman" panose="02020603050405020304" pitchFamily="18" charset="0"/>
              </a:rPr>
              <a:t>David Nevečeřal (CEO)</a:t>
            </a:r>
          </a:p>
          <a:p>
            <a:r>
              <a:rPr lang="cs-CZ" altLang="cs-CZ" sz="1800" dirty="0">
                <a:solidFill>
                  <a:srgbClr val="002060"/>
                </a:solidFill>
                <a:latin typeface="Times New Roman" panose="02020603050405020304" pitchFamily="18" charset="0"/>
                <a:cs typeface="Times New Roman" panose="02020603050405020304" pitchFamily="18" charset="0"/>
              </a:rPr>
              <a:t>Jakub </a:t>
            </a:r>
            <a:r>
              <a:rPr lang="cs-CZ" altLang="cs-CZ" sz="1800" dirty="0" err="1">
                <a:solidFill>
                  <a:srgbClr val="002060"/>
                </a:solidFill>
                <a:latin typeface="Times New Roman" panose="02020603050405020304" pitchFamily="18" charset="0"/>
                <a:cs typeface="Times New Roman" panose="02020603050405020304" pitchFamily="18" charset="0"/>
              </a:rPr>
              <a:t>Sechter</a:t>
            </a:r>
            <a:r>
              <a:rPr lang="cs-CZ" altLang="cs-CZ" sz="1800" dirty="0">
                <a:solidFill>
                  <a:srgbClr val="002060"/>
                </a:solidFill>
                <a:latin typeface="Times New Roman" panose="02020603050405020304" pitchFamily="18" charset="0"/>
                <a:cs typeface="Times New Roman" panose="02020603050405020304" pitchFamily="18" charset="0"/>
              </a:rPr>
              <a:t> </a:t>
            </a:r>
          </a:p>
          <a:p>
            <a:r>
              <a:rPr lang="cs-CZ" altLang="cs-CZ" sz="1800" dirty="0">
                <a:solidFill>
                  <a:srgbClr val="002060"/>
                </a:solidFill>
                <a:latin typeface="Times New Roman" panose="02020603050405020304" pitchFamily="18" charset="0"/>
                <a:cs typeface="Times New Roman" panose="02020603050405020304" pitchFamily="18" charset="0"/>
              </a:rPr>
              <a:t>Josef Martinec</a:t>
            </a:r>
          </a:p>
          <a:p>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84576" cy="507703"/>
          </a:xfrm>
        </p:spPr>
        <p:txBody>
          <a:bodyPr/>
          <a:lstStyle/>
          <a:p>
            <a:r>
              <a:rPr lang="cs-CZ" dirty="0"/>
              <a:t>Další příběhy…</a:t>
            </a:r>
          </a:p>
        </p:txBody>
      </p:sp>
      <p:pic>
        <p:nvPicPr>
          <p:cNvPr id="4" name="Obrázek 3"/>
          <p:cNvPicPr>
            <a:picLocks noChangeAspect="1"/>
          </p:cNvPicPr>
          <p:nvPr/>
        </p:nvPicPr>
        <p:blipFill>
          <a:blip r:embed="rId3"/>
          <a:stretch>
            <a:fillRect/>
          </a:stretch>
        </p:blipFill>
        <p:spPr>
          <a:xfrm>
            <a:off x="2987824" y="3446941"/>
            <a:ext cx="1908212" cy="1141033"/>
          </a:xfrm>
          <a:prstGeom prst="rect">
            <a:avLst/>
          </a:prstGeom>
        </p:spPr>
      </p:pic>
      <p:pic>
        <p:nvPicPr>
          <p:cNvPr id="8" name="Obrázek 7"/>
          <p:cNvPicPr>
            <a:picLocks noChangeAspect="1"/>
          </p:cNvPicPr>
          <p:nvPr/>
        </p:nvPicPr>
        <p:blipFill rotWithShape="1">
          <a:blip r:embed="rId4"/>
          <a:srcRect l="2750" t="13601" r="35039" b="13601"/>
          <a:stretch/>
        </p:blipFill>
        <p:spPr>
          <a:xfrm>
            <a:off x="5422611" y="1491630"/>
            <a:ext cx="3391301" cy="2232248"/>
          </a:xfrm>
          <a:prstGeom prst="rect">
            <a:avLst/>
          </a:prstGeom>
        </p:spPr>
      </p:pic>
    </p:spTree>
    <p:extLst>
      <p:ext uri="{BB962C8B-B14F-4D97-AF65-F5344CB8AC3E}">
        <p14:creationId xmlns:p14="http://schemas.microsoft.com/office/powerpoint/2010/main" val="19672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animEffect transition="in" filter="fade">
                                      <p:cBhvr>
                                        <p:cTn id="25" dur="500"/>
                                        <p:tgtEl>
                                          <p:spTgt spid="1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xEl>
                                              <p:pRg st="8" end="8"/>
                                            </p:txEl>
                                          </p:spTgt>
                                        </p:tgtEl>
                                        <p:attrNameLst>
                                          <p:attrName>style.visibility</p:attrName>
                                        </p:attrNameLst>
                                      </p:cBhvr>
                                      <p:to>
                                        <p:strVal val="visible"/>
                                      </p:to>
                                    </p:set>
                                    <p:animEffect transition="in" filter="fade">
                                      <p:cBhvr>
                                        <p:cTn id="28" dur="500"/>
                                        <p:tgtEl>
                                          <p:spTgt spid="16">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animEffect transition="in" filter="fade">
                                      <p:cBhvr>
                                        <p:cTn id="31" dur="500"/>
                                        <p:tgtEl>
                                          <p:spTgt spid="16">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15566"/>
            <a:ext cx="8208912"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800" dirty="0">
                <a:solidFill>
                  <a:srgbClr val="002060"/>
                </a:solidFill>
                <a:latin typeface="Times New Roman" panose="02020603050405020304" pitchFamily="18" charset="0"/>
                <a:cs typeface="Times New Roman" panose="02020603050405020304" pitchFamily="18" charset="0"/>
              </a:rPr>
              <a:t>Startup</a:t>
            </a:r>
            <a:r>
              <a:rPr lang="cs-CZ" altLang="cs-CZ" sz="1800" b="1" dirty="0">
                <a:solidFill>
                  <a:srgbClr val="002060"/>
                </a:solidFill>
                <a:latin typeface="Times New Roman" panose="02020603050405020304" pitchFamily="18" charset="0"/>
                <a:cs typeface="Times New Roman" panose="02020603050405020304" pitchFamily="18" charset="0"/>
              </a:rPr>
              <a:t> Infinity </a:t>
            </a:r>
            <a:r>
              <a:rPr lang="cs-CZ" altLang="cs-CZ" sz="1800" b="1" dirty="0" err="1">
                <a:solidFill>
                  <a:srgbClr val="002060"/>
                </a:solidFill>
                <a:latin typeface="Times New Roman" panose="02020603050405020304" pitchFamily="18" charset="0"/>
                <a:cs typeface="Times New Roman" panose="02020603050405020304" pitchFamily="18" charset="0"/>
              </a:rPr>
              <a:t>innovative</a:t>
            </a:r>
            <a:r>
              <a:rPr lang="cs-CZ" altLang="cs-CZ" sz="1800" b="1" dirty="0">
                <a:solidFill>
                  <a:srgbClr val="002060"/>
                </a:solidFill>
                <a:latin typeface="Times New Roman" panose="02020603050405020304" pitchFamily="18" charset="0"/>
                <a:cs typeface="Times New Roman" panose="02020603050405020304" pitchFamily="18" charset="0"/>
              </a:rPr>
              <a:t>, s.r.o. </a:t>
            </a:r>
            <a:br>
              <a:rPr lang="cs-CZ" altLang="cs-CZ" sz="1800" b="1" dirty="0">
                <a:solidFill>
                  <a:srgbClr val="002060"/>
                </a:solidFill>
                <a:latin typeface="Times New Roman" panose="02020603050405020304" pitchFamily="18" charset="0"/>
                <a:cs typeface="Times New Roman" panose="02020603050405020304" pitchFamily="18" charset="0"/>
              </a:rPr>
            </a:br>
            <a:r>
              <a:rPr lang="cs-CZ" altLang="cs-CZ" sz="1200" dirty="0">
                <a:solidFill>
                  <a:srgbClr val="002060"/>
                </a:solidFill>
                <a:latin typeface="Times New Roman" panose="02020603050405020304" pitchFamily="18" charset="0"/>
                <a:cs typeface="Times New Roman" panose="02020603050405020304" pitchFamily="18" charset="0"/>
              </a:rPr>
              <a:t>(vznikl spojením spolupráce SU OPF a společnosti (investora) </a:t>
            </a:r>
            <a:r>
              <a:rPr lang="cs-CZ" altLang="cs-CZ" sz="1200" dirty="0" err="1">
                <a:solidFill>
                  <a:srgbClr val="002060"/>
                </a:solidFill>
                <a:latin typeface="Times New Roman" panose="02020603050405020304" pitchFamily="18" charset="0"/>
                <a:cs typeface="Times New Roman" panose="02020603050405020304" pitchFamily="18" charset="0"/>
              </a:rPr>
              <a:t>Rekochem</a:t>
            </a:r>
            <a:r>
              <a:rPr lang="cs-CZ" altLang="cs-CZ" sz="1200" dirty="0">
                <a:solidFill>
                  <a:srgbClr val="002060"/>
                </a:solidFill>
                <a:latin typeface="Times New Roman" panose="02020603050405020304" pitchFamily="18" charset="0"/>
                <a:cs typeface="Times New Roman" panose="02020603050405020304" pitchFamily="18" charset="0"/>
              </a:rPr>
              <a:t>, s.r.o.)</a:t>
            </a: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800" b="1" dirty="0">
                <a:solidFill>
                  <a:srgbClr val="002060"/>
                </a:solidFill>
                <a:latin typeface="Times New Roman" panose="02020603050405020304" pitchFamily="18" charset="0"/>
                <a:cs typeface="Times New Roman" panose="02020603050405020304" pitchFamily="18" charset="0"/>
              </a:rPr>
              <a:t>Produkt – první prototyp			Finální produkt</a:t>
            </a:r>
            <a:br>
              <a:rPr lang="cs-CZ" altLang="cs-CZ" sz="1800" dirty="0">
                <a:solidFill>
                  <a:srgbClr val="002060"/>
                </a:solidFill>
                <a:latin typeface="Times New Roman" panose="02020603050405020304" pitchFamily="18" charset="0"/>
                <a:cs typeface="Times New Roman" panose="02020603050405020304" pitchFamily="18" charset="0"/>
              </a:rPr>
            </a:br>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84576" cy="507703"/>
          </a:xfrm>
        </p:spPr>
        <p:txBody>
          <a:bodyPr/>
          <a:lstStyle/>
          <a:p>
            <a:r>
              <a:rPr lang="cs-CZ" dirty="0"/>
              <a:t>Další příběhy…</a:t>
            </a:r>
          </a:p>
        </p:txBody>
      </p:sp>
      <p:pic>
        <p:nvPicPr>
          <p:cNvPr id="9" name="Obrázek 8">
            <a:extLst>
              <a:ext uri="{FF2B5EF4-FFF2-40B4-BE49-F238E27FC236}">
                <a16:creationId xmlns:a16="http://schemas.microsoft.com/office/drawing/2014/main" id="{18CB8B9A-D29D-42F9-A8B7-33F6AD992D0F}"/>
              </a:ext>
            </a:extLst>
          </p:cNvPr>
          <p:cNvPicPr>
            <a:picLocks noChangeAspect="1"/>
          </p:cNvPicPr>
          <p:nvPr/>
        </p:nvPicPr>
        <p:blipFill rotWithShape="1">
          <a:blip r:embed="rId3"/>
          <a:srcRect l="29525" t="40200" r="41338" b="46016"/>
          <a:stretch/>
        </p:blipFill>
        <p:spPr>
          <a:xfrm>
            <a:off x="204560" y="2253552"/>
            <a:ext cx="3744416" cy="996435"/>
          </a:xfrm>
          <a:prstGeom prst="rect">
            <a:avLst/>
          </a:prstGeom>
        </p:spPr>
      </p:pic>
      <p:pic>
        <p:nvPicPr>
          <p:cNvPr id="13" name="Obrázek 12">
            <a:extLst>
              <a:ext uri="{FF2B5EF4-FFF2-40B4-BE49-F238E27FC236}">
                <a16:creationId xmlns:a16="http://schemas.microsoft.com/office/drawing/2014/main" id="{1CE099E1-C909-4BA2-92C6-8F1FD3DAC392}"/>
              </a:ext>
            </a:extLst>
          </p:cNvPr>
          <p:cNvPicPr>
            <a:picLocks noChangeAspect="1"/>
          </p:cNvPicPr>
          <p:nvPr/>
        </p:nvPicPr>
        <p:blipFill rotWithShape="1">
          <a:blip r:embed="rId4"/>
          <a:srcRect l="27951" t="33201" r="17713" b="26201"/>
          <a:stretch/>
        </p:blipFill>
        <p:spPr>
          <a:xfrm>
            <a:off x="4247964" y="2067694"/>
            <a:ext cx="3960440" cy="1664533"/>
          </a:xfrm>
          <a:prstGeom prst="rect">
            <a:avLst/>
          </a:prstGeom>
        </p:spPr>
      </p:pic>
      <p:sp>
        <p:nvSpPr>
          <p:cNvPr id="2" name="Obdélník 1">
            <a:extLst>
              <a:ext uri="{FF2B5EF4-FFF2-40B4-BE49-F238E27FC236}">
                <a16:creationId xmlns:a16="http://schemas.microsoft.com/office/drawing/2014/main" id="{E5CEC841-BDCB-43B1-A3FE-65F56E10AFC0}"/>
              </a:ext>
            </a:extLst>
          </p:cNvPr>
          <p:cNvSpPr/>
          <p:nvPr/>
        </p:nvSpPr>
        <p:spPr>
          <a:xfrm>
            <a:off x="556744" y="4227934"/>
            <a:ext cx="4572000" cy="276999"/>
          </a:xfrm>
          <a:prstGeom prst="rect">
            <a:avLst/>
          </a:prstGeom>
        </p:spPr>
        <p:txBody>
          <a:bodyPr>
            <a:spAutoFit/>
          </a:bodyPr>
          <a:lstStyle/>
          <a:p>
            <a:r>
              <a:rPr lang="cs-CZ" altLang="cs-CZ" sz="1200" dirty="0">
                <a:solidFill>
                  <a:srgbClr val="002060"/>
                </a:solidFill>
                <a:latin typeface="Times New Roman" panose="02020603050405020304" pitchFamily="18" charset="0"/>
                <a:cs typeface="Times New Roman" panose="02020603050405020304" pitchFamily="18" charset="0"/>
              </a:rPr>
              <a:t>Produktové video - </a:t>
            </a:r>
            <a:r>
              <a:rPr lang="cs-CZ" altLang="cs-CZ" sz="1200" dirty="0">
                <a:solidFill>
                  <a:srgbClr val="002060"/>
                </a:solidFill>
                <a:latin typeface="Times New Roman" panose="02020603050405020304" pitchFamily="18" charset="0"/>
                <a:cs typeface="Times New Roman" panose="02020603050405020304" pitchFamily="18" charset="0"/>
                <a:hlinkClick r:id="rId5"/>
              </a:rPr>
              <a:t>https://vimeo.com/252739738/0bd792d438</a:t>
            </a:r>
            <a:endParaRPr lang="cs-CZ" alt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99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15566"/>
            <a:ext cx="7128792" cy="36004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100" b="1" dirty="0">
                <a:solidFill>
                  <a:srgbClr val="002060"/>
                </a:solidFill>
                <a:latin typeface="Times New Roman" panose="02020603050405020304" pitchFamily="18" charset="0"/>
                <a:cs typeface="Times New Roman" panose="02020603050405020304" pitchFamily="18" charset="0"/>
                <a:hlinkClick r:id="rId3"/>
              </a:rPr>
              <a:t>https://www.podnikatel.cz/clanky/pribehy-podnikatelu-v-roce-2022-ukazaly-originalni-napady-a-skvelou-praci-v-paru/</a:t>
            </a:r>
            <a:endParaRPr lang="cs-CZ" altLang="cs-CZ" sz="21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1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100" b="1" dirty="0">
                <a:solidFill>
                  <a:srgbClr val="002060"/>
                </a:solidFill>
                <a:latin typeface="Times New Roman" panose="02020603050405020304" pitchFamily="18" charset="0"/>
                <a:cs typeface="Times New Roman" panose="02020603050405020304" pitchFamily="18" charset="0"/>
                <a:hlinkClick r:id="rId4"/>
              </a:rPr>
              <a:t>https://mladypodnikatel.cz/uspesni-podnikatele</a:t>
            </a:r>
            <a:endParaRPr lang="cs-CZ" altLang="cs-CZ" sz="21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1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100" b="1" dirty="0">
                <a:solidFill>
                  <a:srgbClr val="002060"/>
                </a:solidFill>
                <a:latin typeface="Times New Roman" panose="02020603050405020304" pitchFamily="18" charset="0"/>
                <a:cs typeface="Times New Roman" panose="02020603050405020304" pitchFamily="18" charset="0"/>
                <a:hlinkClick r:id="rId5"/>
              </a:rPr>
              <a:t>https://forbes.cz/mladi-talentovani-a-uspesni-mezi-evropskych-30-pod-30-se-probojovali-tri-cesi/</a:t>
            </a:r>
            <a:endParaRPr lang="cs-CZ" altLang="cs-CZ" sz="21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1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100" b="1" dirty="0">
                <a:solidFill>
                  <a:srgbClr val="002060"/>
                </a:solidFill>
                <a:latin typeface="Times New Roman" panose="02020603050405020304" pitchFamily="18" charset="0"/>
                <a:cs typeface="Times New Roman" panose="02020603050405020304" pitchFamily="18" charset="0"/>
                <a:hlinkClick r:id="rId6"/>
              </a:rPr>
              <a:t>https://forbes.cz/10-nejvetsich-ceskych-rodinnych-firem-zbozi-kolika-z-nich-znate/</a:t>
            </a:r>
            <a:r>
              <a:rPr lang="cs-CZ" altLang="cs-CZ" sz="2100" b="1"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altLang="cs-CZ" sz="21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100" b="1" dirty="0">
                <a:solidFill>
                  <a:srgbClr val="002060"/>
                </a:solidFill>
                <a:latin typeface="Times New Roman" panose="02020603050405020304" pitchFamily="18" charset="0"/>
                <a:cs typeface="Times New Roman" panose="02020603050405020304" pitchFamily="18" charset="0"/>
                <a:hlinkClick r:id="rId7"/>
              </a:rPr>
              <a:t>https://archiv.hn.cz/c1-66231300-uspesni-podnikatele-a-podnikatelky-radi-jak-zacit-s-podnikanim-nemejte-velke-oci-a-vazte-si-kazdeho-klienta-i-dodavatele-kvalita-je-zaklad</a:t>
            </a:r>
            <a:r>
              <a:rPr lang="cs-CZ" altLang="cs-CZ" sz="2100" b="1"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altLang="cs-CZ" sz="21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1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100" b="1" dirty="0">
                <a:solidFill>
                  <a:srgbClr val="002060"/>
                </a:solidFill>
                <a:latin typeface="Times New Roman" panose="02020603050405020304" pitchFamily="18" charset="0"/>
                <a:cs typeface="Times New Roman" panose="02020603050405020304" pitchFamily="18" charset="0"/>
              </a:rPr>
              <a:t>Něco z historie </a:t>
            </a:r>
            <a:r>
              <a:rPr lang="cs-CZ" altLang="cs-CZ" sz="2100" b="1" dirty="0">
                <a:solidFill>
                  <a:srgbClr val="002060"/>
                </a:solidFill>
                <a:latin typeface="Times New Roman" panose="02020603050405020304" pitchFamily="18" charset="0"/>
                <a:cs typeface="Times New Roman" panose="02020603050405020304" pitchFamily="18" charset="0"/>
                <a:hlinkClick r:id="rId8"/>
              </a:rPr>
              <a:t>https://www.podnikatel.cz/clanky/nejvyznamnejsi-cesti-podnikatele-historie/</a:t>
            </a:r>
            <a:r>
              <a:rPr lang="cs-CZ" altLang="cs-CZ" sz="2100" b="1"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alt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b="1" dirty="0">
              <a:solidFill>
                <a:srgbClr val="002060"/>
              </a:solidFill>
              <a:latin typeface="Times New Roman" panose="02020603050405020304" pitchFamily="18" charset="0"/>
              <a:cs typeface="Times New Roman" panose="02020603050405020304" pitchFamily="18" charset="0"/>
            </a:endParaRPr>
          </a:p>
          <a:p>
            <a:pPr marL="0" indent="0">
              <a:buNone/>
            </a:pPr>
            <a:br>
              <a:rPr lang="cs-CZ" altLang="cs-CZ" sz="1800" dirty="0">
                <a:solidFill>
                  <a:srgbClr val="002060"/>
                </a:solidFill>
                <a:latin typeface="Times New Roman" panose="02020603050405020304" pitchFamily="18" charset="0"/>
                <a:cs typeface="Times New Roman" panose="02020603050405020304" pitchFamily="18" charset="0"/>
              </a:rPr>
            </a:br>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84576" cy="507703"/>
          </a:xfrm>
        </p:spPr>
        <p:txBody>
          <a:bodyPr/>
          <a:lstStyle/>
          <a:p>
            <a:r>
              <a:rPr lang="cs-CZ" dirty="0"/>
              <a:t>Další příběhy…</a:t>
            </a:r>
          </a:p>
        </p:txBody>
      </p:sp>
    </p:spTree>
    <p:extLst>
      <p:ext uri="{BB962C8B-B14F-4D97-AF65-F5344CB8AC3E}">
        <p14:creationId xmlns:p14="http://schemas.microsoft.com/office/powerpoint/2010/main" val="17980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7" end="17"/>
                                            </p:txEl>
                                          </p:spTgt>
                                        </p:tgtEl>
                                        <p:attrNameLst>
                                          <p:attrName>style.visibility</p:attrName>
                                        </p:attrNameLst>
                                      </p:cBhvr>
                                      <p:to>
                                        <p:strVal val="visible"/>
                                      </p:to>
                                    </p:set>
                                    <p:animEffect transition="in" filter="fade">
                                      <p:cBhvr>
                                        <p:cTn id="7" dur="500"/>
                                        <p:tgtEl>
                                          <p:spTgt spid="1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Hledejte inspiraci pro podnikatelské aktivity.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Buďte proaktivní a udělejte si pořádek sami v sobě.</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Pracujte s doporučeními „proč se nebát“ podnikat.</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Vnitřní motivace a pozitivní myšlení je hnací silou úspěšnému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Tree>
    <p:extLst>
      <p:ext uri="{BB962C8B-B14F-4D97-AF65-F5344CB8AC3E}">
        <p14:creationId xmlns:p14="http://schemas.microsoft.com/office/powerpoint/2010/main" val="870235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9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Co Vás může inspirovat k hledání vhodného nápadu?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Možností, jak realizovat zajímavý a podnětný nápad je velmi mnoho – často pomůže náhodný element a proaktivita v uspokojování určité potřeby.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Potencionálními zdroji k tvorbě nápadů jsou:</a:t>
            </a:r>
          </a:p>
          <a:p>
            <a:pPr lvl="1"/>
            <a:r>
              <a:rPr lang="cs-CZ" altLang="cs-CZ" sz="1400" b="1" dirty="0">
                <a:solidFill>
                  <a:srgbClr val="002060"/>
                </a:solidFill>
                <a:latin typeface="Times New Roman" panose="02020603050405020304" pitchFamily="18" charset="0"/>
                <a:cs typeface="Times New Roman" panose="02020603050405020304" pitchFamily="18" charset="0"/>
              </a:rPr>
              <a:t>Vaše koníčky a zájmy (aktivity, které Vás baví a mohou se transformovat do podoby startupu).</a:t>
            </a:r>
          </a:p>
          <a:p>
            <a:pPr lvl="1"/>
            <a:r>
              <a:rPr lang="cs-CZ" altLang="cs-CZ" sz="1400" b="1" dirty="0">
                <a:solidFill>
                  <a:srgbClr val="002060"/>
                </a:solidFill>
                <a:latin typeface="Times New Roman" panose="02020603050405020304" pitchFamily="18" charset="0"/>
                <a:cs typeface="Times New Roman" panose="02020603050405020304" pitchFamily="18" charset="0"/>
              </a:rPr>
              <a:t>Touha být finančně nezávislý. Převzít odpovědnost a jednání na osobu podnikatele.</a:t>
            </a:r>
          </a:p>
          <a:p>
            <a:pPr lvl="1"/>
            <a:r>
              <a:rPr lang="cs-CZ" altLang="cs-CZ" sz="1400" b="1" dirty="0">
                <a:solidFill>
                  <a:srgbClr val="002060"/>
                </a:solidFill>
                <a:latin typeface="Times New Roman" panose="02020603050405020304" pitchFamily="18" charset="0"/>
                <a:cs typeface="Times New Roman" panose="02020603050405020304" pitchFamily="18" charset="0"/>
              </a:rPr>
              <a:t>Předchozí zaměstnání - osamostatnění a založení živnosti (OSVČ) z dosavadního pracovně právního vztahu.</a:t>
            </a:r>
          </a:p>
          <a:p>
            <a:pPr lvl="1"/>
            <a:r>
              <a:rPr lang="cs-CZ" altLang="cs-CZ" sz="1400" b="1" dirty="0">
                <a:solidFill>
                  <a:srgbClr val="002060"/>
                </a:solidFill>
                <a:latin typeface="Times New Roman" panose="02020603050405020304" pitchFamily="18" charset="0"/>
                <a:cs typeface="Times New Roman" panose="02020603050405020304" pitchFamily="18" charset="0"/>
              </a:rPr>
              <a:t>Jedinečné vlohy či nadání na realizaci aktivit, které lze realizovat podnikáním.</a:t>
            </a:r>
          </a:p>
          <a:p>
            <a:pPr lvl="1"/>
            <a:r>
              <a:rPr lang="cs-CZ" altLang="cs-CZ" sz="1400" b="1" dirty="0">
                <a:solidFill>
                  <a:srgbClr val="002060"/>
                </a:solidFill>
                <a:latin typeface="Times New Roman" panose="02020603050405020304" pitchFamily="18" charset="0"/>
                <a:cs typeface="Times New Roman" panose="02020603050405020304" pitchFamily="18" charset="0"/>
              </a:rPr>
              <a:t>Unikátní odbornost (vzdělání), zkušenost  např. ve specializovaném oboru, znalost know-how, apod.</a:t>
            </a:r>
          </a:p>
          <a:p>
            <a:pPr lvl="1"/>
            <a:r>
              <a:rPr lang="cs-CZ" altLang="cs-CZ" sz="1400" b="1" dirty="0">
                <a:solidFill>
                  <a:srgbClr val="002060"/>
                </a:solidFill>
                <a:latin typeface="Times New Roman" panose="02020603050405020304" pitchFamily="18" charset="0"/>
                <a:cs typeface="Times New Roman" panose="02020603050405020304" pitchFamily="18" charset="0"/>
              </a:rPr>
              <a:t>Inspirace v zahraničí.</a:t>
            </a:r>
          </a:p>
          <a:p>
            <a:pPr lvl="1"/>
            <a:r>
              <a:rPr lang="cs-CZ" altLang="cs-CZ" sz="1400" b="1" dirty="0">
                <a:solidFill>
                  <a:srgbClr val="002060"/>
                </a:solidFill>
                <a:latin typeface="Times New Roman" panose="02020603050405020304" pitchFamily="18" charset="0"/>
                <a:cs typeface="Times New Roman" panose="02020603050405020304" pitchFamily="18" charset="0"/>
              </a:rPr>
              <a:t>Sociální a demografické změny.</a:t>
            </a:r>
          </a:p>
          <a:p>
            <a:pPr lvl="1"/>
            <a:r>
              <a:rPr lang="cs-CZ" altLang="cs-CZ" sz="1400" b="1" dirty="0">
                <a:solidFill>
                  <a:srgbClr val="002060"/>
                </a:solidFill>
                <a:latin typeface="Times New Roman" panose="02020603050405020304" pitchFamily="18" charset="0"/>
                <a:cs typeface="Times New Roman" panose="02020603050405020304" pitchFamily="18" charset="0"/>
              </a:rPr>
              <a:t>Nové technologie.</a:t>
            </a:r>
          </a:p>
          <a:p>
            <a:pPr lvl="1"/>
            <a:r>
              <a:rPr lang="cs-CZ" altLang="cs-CZ" sz="1400" b="1" dirty="0">
                <a:solidFill>
                  <a:srgbClr val="002060"/>
                </a:solidFill>
                <a:latin typeface="Times New Roman" panose="02020603050405020304" pitchFamily="18" charset="0"/>
                <a:cs typeface="Times New Roman" panose="02020603050405020304" pitchFamily="18" charset="0"/>
              </a:rPr>
              <a:t>Legislativní změny.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220510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5" end="5"/>
                                            </p:txEl>
                                          </p:spTgt>
                                        </p:tgtEl>
                                        <p:attrNameLst>
                                          <p:attrName>style.visibility</p:attrName>
                                        </p:attrNameLst>
                                      </p:cBhvr>
                                      <p:to>
                                        <p:strVal val="visible"/>
                                      </p:to>
                                    </p:set>
                                    <p:animEffect transition="in" filter="fade">
                                      <p:cBhvr>
                                        <p:cTn id="20" dur="500"/>
                                        <p:tgtEl>
                                          <p:spTgt spid="1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animEffect transition="in" filter="fade">
                                      <p:cBhvr>
                                        <p:cTn id="23" dur="500"/>
                                        <p:tgtEl>
                                          <p:spTgt spid="1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2" end="12"/>
                                            </p:txEl>
                                          </p:spTgt>
                                        </p:tgtEl>
                                        <p:attrNameLst>
                                          <p:attrName>style.visibility</p:attrName>
                                        </p:attrNameLst>
                                      </p:cBhvr>
                                      <p:to>
                                        <p:strVal val="visible"/>
                                      </p:to>
                                    </p:set>
                                    <p:animEffect transition="in" filter="fade">
                                      <p:cBhvr>
                                        <p:cTn id="41" dur="500"/>
                                        <p:tgtEl>
                                          <p:spTgt spid="16">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13" end="13"/>
                                            </p:txEl>
                                          </p:spTgt>
                                        </p:tgtEl>
                                        <p:attrNameLst>
                                          <p:attrName>style.visibility</p:attrName>
                                        </p:attrNameLst>
                                      </p:cBhvr>
                                      <p:to>
                                        <p:strVal val="visible"/>
                                      </p:to>
                                    </p:set>
                                    <p:animEffect transition="in" filter="fade">
                                      <p:cBhvr>
                                        <p:cTn id="44"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Jak najít nejlepší nápad na podnikání? Na tuto otázku není univerzální odpověď.</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Kreativita ve vymýšlení nápadů a podnikatelských příležitostí (techniky):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Brainstormining</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6_8_5 (6 až 8 nápadů v 5 minutách)</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Myšlenkové mapy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err="1">
                <a:solidFill>
                  <a:srgbClr val="002060"/>
                </a:solidFill>
                <a:latin typeface="Times New Roman" panose="02020603050405020304" pitchFamily="18" charset="0"/>
                <a:cs typeface="Times New Roman" panose="02020603050405020304" pitchFamily="18" charset="0"/>
              </a:rPr>
              <a:t>Painstorming</a:t>
            </a: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247180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Myšlenkové mapy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pic>
        <p:nvPicPr>
          <p:cNvPr id="2" name="Obrázek 1"/>
          <p:cNvPicPr>
            <a:picLocks noChangeAspect="1"/>
          </p:cNvPicPr>
          <p:nvPr/>
        </p:nvPicPr>
        <p:blipFill>
          <a:blip r:embed="rId3"/>
          <a:stretch>
            <a:fillRect/>
          </a:stretch>
        </p:blipFill>
        <p:spPr>
          <a:xfrm>
            <a:off x="2123728" y="703189"/>
            <a:ext cx="5307455" cy="3997823"/>
          </a:xfrm>
          <a:prstGeom prst="rect">
            <a:avLst/>
          </a:prstGeom>
        </p:spPr>
      </p:pic>
    </p:spTree>
    <p:extLst>
      <p:ext uri="{BB962C8B-B14F-4D97-AF65-F5344CB8AC3E}">
        <p14:creationId xmlns:p14="http://schemas.microsoft.com/office/powerpoint/2010/main" val="71242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Jak vybrat ten nejlepší nápad?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 sestavení dostatku nápadů – nutné jejich vyhodnocení.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Přizvěte i další osoby mimo zakladatelský tým.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Nutno vidět potenciál nezávisle (tunelové vidění a slepá důvěra k jedné myšlence).</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Konzultujte, diskutujte, sbírejte nové poznatky a informace, které Vám mohou pomoci k ujasnění si business modelu, monetizace, organizace, financování, tvorby týmu a formy podnikání apod.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Při výběru můžete využít formu hlasování (se zakladateli, členy týmů apod.) nebo investorský pohled (zhodnocení, potenciál růstu, návratnost investice apod.).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5712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animEffect transition="in" filter="fade">
                                      <p:cBhvr>
                                        <p:cTn id="27"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Nejlepší nápad versus podnikatelská příležitost</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může být zajímavý a zlepšovat náš život, ale abychom mohli hovořit o podnikatelské příležitosti, musíme být schopni na základě nápadu vybudovat firmu, která si na sebe vydělá a nejen to, která má reciproční potenciál obnovy a především rozšiřování (penetraci) aktivit do budoucna (inovativní potenciál).</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musí být možno transformovat do monetizačního business modelu.</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23388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Podnikatelská příležitost – základní typy: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Neuspokojená nebo nedostatečně uspokojená potřeba</a:t>
            </a:r>
          </a:p>
          <a:p>
            <a:pPr lvl="1"/>
            <a:r>
              <a:rPr lang="cs-CZ" altLang="cs-CZ" sz="1400" b="1" dirty="0">
                <a:solidFill>
                  <a:srgbClr val="002060"/>
                </a:solidFill>
                <a:latin typeface="Times New Roman" panose="02020603050405020304" pitchFamily="18" charset="0"/>
                <a:cs typeface="Times New Roman" panose="02020603050405020304" pitchFamily="18" charset="0"/>
              </a:rPr>
              <a:t>Existuje nedostatek nebo je prostor dělat něco jinak a lépe z pohledu zákazníka (častý jev – transfer poznatků ze zahraničí na tuzemský trh, lokální neuspokojené potřeby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Nevyužité nebo špatně využité zdroje</a:t>
            </a:r>
          </a:p>
          <a:p>
            <a:pPr lvl="1"/>
            <a:r>
              <a:rPr lang="cs-CZ" altLang="cs-CZ" sz="1400" b="1" dirty="0">
                <a:solidFill>
                  <a:srgbClr val="002060"/>
                </a:solidFill>
                <a:latin typeface="Times New Roman" panose="02020603050405020304" pitchFamily="18" charset="0"/>
                <a:cs typeface="Times New Roman" panose="02020603050405020304" pitchFamily="18" charset="0"/>
              </a:rPr>
              <a:t>Schopnost využít dostupné zdroje k tvorbě hodnoty (festival </a:t>
            </a:r>
            <a:r>
              <a:rPr lang="cs-CZ" altLang="cs-CZ" sz="1400" b="1" dirty="0" err="1">
                <a:solidFill>
                  <a:srgbClr val="002060"/>
                </a:solidFill>
                <a:latin typeface="Times New Roman" panose="02020603050405020304" pitchFamily="18" charset="0"/>
                <a:cs typeface="Times New Roman" panose="02020603050405020304" pitchFamily="18" charset="0"/>
              </a:rPr>
              <a:t>Colours</a:t>
            </a:r>
            <a:r>
              <a:rPr lang="cs-CZ" altLang="cs-CZ" sz="1400" b="1" dirty="0">
                <a:solidFill>
                  <a:srgbClr val="002060"/>
                </a:solidFill>
                <a:latin typeface="Times New Roman" panose="02020603050405020304" pitchFamily="18" charset="0"/>
                <a:cs typeface="Times New Roman" panose="02020603050405020304" pitchFamily="18" charset="0"/>
              </a:rPr>
              <a:t> of Ostrava v prostorech opuštěného areálu Vítkovic). Podstatou je tvorba něčeho nového pro zákazníky s pomocí dostupných (nebo nových) zdrojů.</a:t>
            </a:r>
          </a:p>
          <a:p>
            <a:pPr lvl="1"/>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Kombinace neuspokojené potřeby a špatně využitých zdrojů</a:t>
            </a:r>
          </a:p>
          <a:p>
            <a:pPr lvl="1"/>
            <a:r>
              <a:rPr lang="cs-CZ" altLang="cs-CZ" sz="1400" b="1" dirty="0">
                <a:solidFill>
                  <a:srgbClr val="002060"/>
                </a:solidFill>
                <a:latin typeface="Times New Roman" panose="02020603050405020304" pitchFamily="18" charset="0"/>
                <a:cs typeface="Times New Roman" panose="02020603050405020304" pitchFamily="18" charset="0"/>
              </a:rPr>
              <a:t>Příležitost pro všímavé podnikatele – jsou schopni zkombinovat neuspokojenou potřebu a nedostatečně využité zdroje (např. oblast technologií/digitalizace – nabízené služby Airbnb).</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3668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animEffect transition="in" filter="fade">
                                      <p:cBhvr>
                                        <p:cTn id="15" dur="500"/>
                                        <p:tgtEl>
                                          <p:spTgt spid="1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fade">
                                      <p:cBhvr>
                                        <p:cTn id="18" dur="500"/>
                                        <p:tgtEl>
                                          <p:spTgt spid="1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animEffect transition="in" filter="fade">
                                      <p:cBhvr>
                                        <p:cTn id="23" dur="500"/>
                                        <p:tgtEl>
                                          <p:spTgt spid="1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9" end="9"/>
                                            </p:txEl>
                                          </p:spTgt>
                                        </p:tgtEl>
                                        <p:attrNameLst>
                                          <p:attrName>style.visibility</p:attrName>
                                        </p:attrNameLst>
                                      </p:cBhvr>
                                      <p:to>
                                        <p:strVal val="visible"/>
                                      </p:to>
                                    </p:set>
                                    <p:animEffect transition="in" filter="fade">
                                      <p:cBhvr>
                                        <p:cTn id="26"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3655</TotalTime>
  <Words>3635</Words>
  <Application>Microsoft Office PowerPoint</Application>
  <PresentationFormat>Předvádění na obrazovce (16:9)</PresentationFormat>
  <Paragraphs>573</Paragraphs>
  <Slides>39</Slides>
  <Notes>27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39</vt:i4>
      </vt:variant>
    </vt:vector>
  </HeadingPairs>
  <TitlesOfParts>
    <vt:vector size="45" baseType="lpstr">
      <vt:lpstr>Arial</vt:lpstr>
      <vt:lpstr>Calibri</vt:lpstr>
      <vt:lpstr>Enriqueta</vt:lpstr>
      <vt:lpstr>Times New Roman</vt:lpstr>
      <vt:lpstr>Wingdings</vt:lpstr>
      <vt:lpstr>SLU</vt:lpstr>
      <vt:lpstr>3. Tutoriál</vt:lpstr>
      <vt:lpstr>Struktura tutoriálu</vt:lpstr>
      <vt:lpstr>Cílem tutoriálu je…</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Ověřujeme zájem zákazníků</vt:lpstr>
      <vt:lpstr>Ověřujeme zájem zákazníků</vt:lpstr>
      <vt:lpstr>Ověřujeme zájem zákazníků</vt:lpstr>
      <vt:lpstr>Prezentace aplikace PowerPoint</vt:lpstr>
      <vt:lpstr>Ověřujeme zájem zákazníků</vt:lpstr>
      <vt:lpstr>Ověřujeme zájem zákazníků</vt:lpstr>
      <vt:lpstr>Ověřujeme zájem zákazníků</vt:lpstr>
      <vt:lpstr>Ověřujeme zájem zákazníků</vt:lpstr>
      <vt:lpstr>Ověřujeme zájem zákazníků</vt:lpstr>
      <vt:lpstr>Shrnutí</vt:lpstr>
      <vt:lpstr>Ocenění, žebříčky a vybrané příběhy podnikatelů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ÚSPĚŠNÝ STARTUP</vt:lpstr>
      <vt:lpstr>Další příběhy…</vt:lpstr>
      <vt:lpstr>ÚSPĚŠNÝ STARTUP</vt:lpstr>
      <vt:lpstr>Další příběhy…</vt:lpstr>
      <vt:lpstr>Další příběhy…</vt:lpstr>
      <vt:lpstr>Další příběhy…</vt:lpstr>
      <vt:lpstr>Shrnutí</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105</cp:revision>
  <dcterms:created xsi:type="dcterms:W3CDTF">2016-07-06T15:42:34Z</dcterms:created>
  <dcterms:modified xsi:type="dcterms:W3CDTF">2023-02-13T15:26:03Z</dcterms:modified>
</cp:coreProperties>
</file>