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62" r:id="rId2"/>
    <p:sldId id="289" r:id="rId3"/>
    <p:sldId id="361" r:id="rId4"/>
    <p:sldId id="258" r:id="rId5"/>
    <p:sldId id="263" r:id="rId6"/>
    <p:sldId id="307" r:id="rId7"/>
    <p:sldId id="290" r:id="rId8"/>
    <p:sldId id="358" r:id="rId9"/>
    <p:sldId id="359" r:id="rId10"/>
    <p:sldId id="363" r:id="rId11"/>
    <p:sldId id="317" r:id="rId12"/>
    <p:sldId id="292" r:id="rId13"/>
    <p:sldId id="293" r:id="rId14"/>
    <p:sldId id="306" r:id="rId15"/>
    <p:sldId id="360" r:id="rId16"/>
    <p:sldId id="325" r:id="rId17"/>
    <p:sldId id="308" r:id="rId18"/>
    <p:sldId id="319" r:id="rId19"/>
    <p:sldId id="330" r:id="rId20"/>
    <p:sldId id="326" r:id="rId21"/>
    <p:sldId id="320" r:id="rId22"/>
    <p:sldId id="321" r:id="rId23"/>
    <p:sldId id="327" r:id="rId24"/>
    <p:sldId id="309" r:id="rId25"/>
    <p:sldId id="310" r:id="rId26"/>
    <p:sldId id="296" r:id="rId27"/>
    <p:sldId id="297" r:id="rId28"/>
    <p:sldId id="329" r:id="rId29"/>
    <p:sldId id="324" r:id="rId30"/>
    <p:sldId id="305" r:id="rId31"/>
    <p:sldId id="311" r:id="rId32"/>
    <p:sldId id="312" r:id="rId33"/>
    <p:sldId id="313" r:id="rId34"/>
    <p:sldId id="314" r:id="rId35"/>
    <p:sldId id="315" r:id="rId36"/>
    <p:sldId id="316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FF66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9039A-E415-41AE-A026-DC565D01A636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9C6B7-BAC5-4742-9E7F-553A2DB796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888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517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701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5905E-F08C-4E22-BC16-58B332AD276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4027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33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FAA6C3-D583-4C84-8190-8D2459889C4B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55091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150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553BB1-C8A2-405E-A96F-D415A029D031}" type="slidenum">
              <a:rPr lang="cs-CZ" altLang="cs-CZ" smtClean="0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1490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557434" y="1905000"/>
            <a:ext cx="5236633" cy="2019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557434" y="4076700"/>
            <a:ext cx="5236633" cy="2019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D5026-D647-47AE-806D-1A8F47CD2C8F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6915187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17601" y="1905000"/>
            <a:ext cx="5236633" cy="2019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557434" y="1905000"/>
            <a:ext cx="5236633" cy="2019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117601" y="4076700"/>
            <a:ext cx="5236633" cy="2019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557434" y="4076700"/>
            <a:ext cx="5236633" cy="2019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7DE28-31E2-4853-B2DE-539CF9E8918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0946654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17600" y="1905000"/>
            <a:ext cx="10676467" cy="2019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17600" y="4076700"/>
            <a:ext cx="10676467" cy="20193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25C80-85F7-4F76-A2CC-171D84490ED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170788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02.10.2023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https://www.zboziaprodej.cz/wp-content/uploads/2017/12/geco.jpg" TargetMode="External"/><Relationship Id="rId18" Type="http://schemas.openxmlformats.org/officeDocument/2006/relationships/image" Target="https://www.zboziaprodej.cz/wp-content/uploads/2017/12/makro.jpg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14.png"/><Relationship Id="rId7" Type="http://schemas.openxmlformats.org/officeDocument/2006/relationships/image" Target="https://www.zboziaprodej.cz/wp-content/uploads/2017/12/kaufland.jpg" TargetMode="External"/><Relationship Id="rId12" Type="http://schemas.openxmlformats.org/officeDocument/2006/relationships/image" Target="../media/image9.jpeg"/><Relationship Id="rId1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jpeg"/><Relationship Id="rId20" Type="http://schemas.openxmlformats.org/officeDocument/2006/relationships/image" Target="https://www.zboziaprodej.cz/wp-content/uploads/2017/12/globu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https://www.zboziaprodej.cz/wp-content/uploads/2017/12/tesco.jpg" TargetMode="External"/><Relationship Id="rId5" Type="http://schemas.openxmlformats.org/officeDocument/2006/relationships/image" Target="https://www.zboziaprodej.cz/wp-content/uploads/2017/12/lidl.jpg" TargetMode="External"/><Relationship Id="rId15" Type="http://schemas.openxmlformats.org/officeDocument/2006/relationships/image" Target="https://www.zboziaprodej.cz/wp-content/uploads/2017/12/penny.jpg" TargetMode="External"/><Relationship Id="rId10" Type="http://schemas.openxmlformats.org/officeDocument/2006/relationships/image" Target="../media/image8.jpeg"/><Relationship Id="rId19" Type="http://schemas.openxmlformats.org/officeDocument/2006/relationships/image" Target="../media/image13.jpeg"/><Relationship Id="rId4" Type="http://schemas.openxmlformats.org/officeDocument/2006/relationships/image" Target="../media/image5.jpeg"/><Relationship Id="rId9" Type="http://schemas.openxmlformats.org/officeDocument/2006/relationships/image" Target="https://www.zboziaprodej.cz/wp-content/uploads/2017/12/albert.jpg" TargetMode="External"/><Relationship Id="rId14" Type="http://schemas.openxmlformats.org/officeDocument/2006/relationships/image" Target="../media/image10.jpeg"/><Relationship Id="rId2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ommons.wikimedia.org/wiki/File:The_Parthenon_Athens.jpg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sk.wikipedia.org/wiki/Rachefova_pyram%C3%ADd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://cs.m.wikipedia.org/wiki/Pastevectv%C3%A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mmons.wikimedia.org/wiki/File:Jeskyn%C4%9B_Pek%C3%A1rna.jp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e.wikipedia.org/wiki/Manufaktur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s://cs.m.wikipedia.org/wiki/Sdru%C5%BEen%C3%BD_parn%C3%AD_stroj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tanveernaseer.com/3-steps-to-using-feedback-to-encourage-change-jessica-edmondso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mmons.wikimedia.org/wiki/File:Tchibo,_Va%C5%88kovka,_Brno.jpg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cs.wikipedia.org/wiki/Footsho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https://www.zboziaprodej.cz/wp-content/uploads/2017/12/geco.jpg" TargetMode="External"/><Relationship Id="rId18" Type="http://schemas.openxmlformats.org/officeDocument/2006/relationships/image" Target="https://www.zboziaprodej.cz/wp-content/uploads/2017/12/makro.jpg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14.png"/><Relationship Id="rId7" Type="http://schemas.openxmlformats.org/officeDocument/2006/relationships/image" Target="https://www.zboziaprodej.cz/wp-content/uploads/2017/12/kaufland.jpg" TargetMode="External"/><Relationship Id="rId12" Type="http://schemas.openxmlformats.org/officeDocument/2006/relationships/image" Target="../media/image9.jpeg"/><Relationship Id="rId1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jpeg"/><Relationship Id="rId20" Type="http://schemas.openxmlformats.org/officeDocument/2006/relationships/image" Target="https://www.zboziaprodej.cz/wp-content/uploads/2017/12/globu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https://www.zboziaprodej.cz/wp-content/uploads/2017/12/tesco.jpg" TargetMode="External"/><Relationship Id="rId5" Type="http://schemas.openxmlformats.org/officeDocument/2006/relationships/image" Target="https://www.zboziaprodej.cz/wp-content/uploads/2017/12/lidl.jpg" TargetMode="External"/><Relationship Id="rId15" Type="http://schemas.openxmlformats.org/officeDocument/2006/relationships/image" Target="https://www.zboziaprodej.cz/wp-content/uploads/2017/12/penny.jpg" TargetMode="External"/><Relationship Id="rId10" Type="http://schemas.openxmlformats.org/officeDocument/2006/relationships/image" Target="../media/image8.jpeg"/><Relationship Id="rId19" Type="http://schemas.openxmlformats.org/officeDocument/2006/relationships/image" Target="../media/image13.jpeg"/><Relationship Id="rId4" Type="http://schemas.openxmlformats.org/officeDocument/2006/relationships/image" Target="../media/image5.jpeg"/><Relationship Id="rId9" Type="http://schemas.openxmlformats.org/officeDocument/2006/relationships/image" Target="https://www.zboziaprodej.cz/wp-content/uploads/2017/12/albert.jpg" TargetMode="External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9404592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1015724" y="838133"/>
            <a:ext cx="8436251" cy="39469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 lvl="0"/>
            <a:endParaRPr lang="cs-CZ" sz="4000" b="1" cap="all" dirty="0"/>
          </a:p>
          <a:p>
            <a:pPr>
              <a:defRPr/>
            </a:pPr>
            <a:r>
              <a:rPr lang="cs-CZ" sz="4300" b="1" dirty="0">
                <a:solidFill>
                  <a:schemeClr val="bg1"/>
                </a:solidFill>
              </a:rPr>
              <a:t>Ekonomika obchodu</a:t>
            </a:r>
          </a:p>
          <a:p>
            <a:pPr>
              <a:defRPr/>
            </a:pPr>
            <a:r>
              <a:rPr lang="cs-CZ" sz="4300" b="1" dirty="0">
                <a:solidFill>
                  <a:schemeClr val="bg1"/>
                </a:solidFill>
              </a:rPr>
              <a:t>ZS 2023/2024</a:t>
            </a:r>
          </a:p>
          <a:p>
            <a:pPr>
              <a:defRPr/>
            </a:pPr>
            <a:r>
              <a:rPr lang="cs-CZ" sz="4300" b="1" dirty="0">
                <a:solidFill>
                  <a:schemeClr val="bg1"/>
                </a:solidFill>
              </a:rPr>
              <a:t>Halina Starzyczná</a:t>
            </a:r>
          </a:p>
          <a:p>
            <a:pPr>
              <a:defRPr/>
            </a:pPr>
            <a:r>
              <a:rPr lang="cs-CZ" sz="4300" b="1" dirty="0">
                <a:solidFill>
                  <a:schemeClr val="bg1"/>
                </a:solidFill>
              </a:rPr>
              <a:t>Lucie Vavrušková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65770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</p:spTree>
    <p:extLst>
      <p:ext uri="{BB962C8B-B14F-4D97-AF65-F5344CB8AC3E}">
        <p14:creationId xmlns:p14="http://schemas.microsoft.com/office/powerpoint/2010/main" val="205018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7"/>
          <p:cNvSpPr>
            <a:spLocks noChangeArrowheads="1"/>
          </p:cNvSpPr>
          <p:nvPr/>
        </p:nvSpPr>
        <p:spPr bwMode="auto">
          <a:xfrm>
            <a:off x="646112" y="106325"/>
            <a:ext cx="9344049" cy="67491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28575">
            <a:solidFill>
              <a:srgbClr val="CC66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sz="2800" b="1" dirty="0">
                <a:solidFill>
                  <a:schemeClr val="bg1"/>
                </a:solidFill>
              </a:rPr>
              <a:t>TOP českého obchodu  - rychloobrátkové zboží (10/2022)</a:t>
            </a:r>
            <a:endParaRPr lang="cs-CZ" altLang="cs-CZ" sz="2800" dirty="0">
              <a:solidFill>
                <a:schemeClr val="bg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106325"/>
            <a:ext cx="1464833" cy="1127893"/>
          </a:xfrm>
          <a:prstGeom prst="rect">
            <a:avLst/>
          </a:prstGeom>
        </p:spPr>
      </p:pic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A7F2E23C-78DA-42CC-A23B-CA01984E55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513159"/>
              </p:ext>
            </p:extLst>
          </p:nvPr>
        </p:nvGraphicFramePr>
        <p:xfrm>
          <a:off x="1223526" y="1027705"/>
          <a:ext cx="4626649" cy="5093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0372">
                  <a:extLst>
                    <a:ext uri="{9D8B030D-6E8A-4147-A177-3AD203B41FA5}">
                      <a16:colId xmlns:a16="http://schemas.microsoft.com/office/drawing/2014/main" val="4203329884"/>
                    </a:ext>
                  </a:extLst>
                </a:gridCol>
                <a:gridCol w="1998216">
                  <a:extLst>
                    <a:ext uri="{9D8B030D-6E8A-4147-A177-3AD203B41FA5}">
                      <a16:colId xmlns:a16="http://schemas.microsoft.com/office/drawing/2014/main" val="264487960"/>
                    </a:ext>
                  </a:extLst>
                </a:gridCol>
                <a:gridCol w="957238">
                  <a:extLst>
                    <a:ext uri="{9D8B030D-6E8A-4147-A177-3AD203B41FA5}">
                      <a16:colId xmlns:a16="http://schemas.microsoft.com/office/drawing/2014/main" val="4263233813"/>
                    </a:ext>
                  </a:extLst>
                </a:gridCol>
                <a:gridCol w="890823">
                  <a:extLst>
                    <a:ext uri="{9D8B030D-6E8A-4147-A177-3AD203B41FA5}">
                      <a16:colId xmlns:a16="http://schemas.microsoft.com/office/drawing/2014/main" val="918325539"/>
                    </a:ext>
                  </a:extLst>
                </a:gridCol>
              </a:tblGrid>
              <a:tr h="321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Pořadí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Společnost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 Logo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Tržby v mld. Kč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27380"/>
                  </a:ext>
                </a:extLst>
              </a:tr>
              <a:tr h="4692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LIDL ČESKÁ REPUBLIKA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71,15</a:t>
                      </a: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959816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KAUFLAND ČESKÁ REPUBLIKA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61,15</a:t>
                      </a: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04525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Albert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CZECH REPUBLIC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51,44</a:t>
                      </a: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820978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4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effectLst/>
                        </a:rPr>
                        <a:t>PENNY MARKET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42,17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07744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5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effectLst/>
                        </a:rPr>
                        <a:t>TESCO STORES CR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42,08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45917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>
                          <a:effectLst/>
                        </a:rPr>
                        <a:t>GECO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41,42</a:t>
                      </a: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165964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7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BILLA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31,35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766796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MAKRO CASH &amp; CARRY CR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26,22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962279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GLOBUS ČR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23,42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98848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GGT CZ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17,35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293260"/>
                  </a:ext>
                </a:extLst>
              </a:tr>
            </a:tbl>
          </a:graphicData>
        </a:graphic>
      </p:graphicFrame>
      <p:pic>
        <p:nvPicPr>
          <p:cNvPr id="1034" name="Picture 10" descr="https://www.zboziaprodej.cz/wp-content/uploads/2017/12/lidl.jpg">
            <a:extLst>
              <a:ext uri="{FF2B5EF4-FFF2-40B4-BE49-F238E27FC236}">
                <a16:creationId xmlns:a16="http://schemas.microsoft.com/office/drawing/2014/main" id="{39A0A6DD-529D-47B8-8BB8-B0D63B5A6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205" y="1681723"/>
            <a:ext cx="563081" cy="3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www.zboziaprodej.cz/wp-content/uploads/2017/12/kaufland.jpg">
            <a:extLst>
              <a:ext uri="{FF2B5EF4-FFF2-40B4-BE49-F238E27FC236}">
                <a16:creationId xmlns:a16="http://schemas.microsoft.com/office/drawing/2014/main" id="{7D9072FC-8239-489E-8D05-1B1977A84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063" y="2299660"/>
            <a:ext cx="51976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zboziaprodej.cz/wp-content/uploads/2017/12/albert.jpg">
            <a:extLst>
              <a:ext uri="{FF2B5EF4-FFF2-40B4-BE49-F238E27FC236}">
                <a16:creationId xmlns:a16="http://schemas.microsoft.com/office/drawing/2014/main" id="{D2D62027-62FC-41D9-9F8B-C522A7CA0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909" y="2877397"/>
            <a:ext cx="494501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www.zboziaprodej.cz/wp-content/uploads/2017/12/tesco.jpg">
            <a:extLst>
              <a:ext uri="{FF2B5EF4-FFF2-40B4-BE49-F238E27FC236}">
                <a16:creationId xmlns:a16="http://schemas.microsoft.com/office/drawing/2014/main" id="{06C18606-4B4A-4265-9B3B-49522012D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400" y="3852951"/>
            <a:ext cx="47645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zboziaprodej.cz/wp-content/uploads/2017/12/geco.jpg">
            <a:extLst>
              <a:ext uri="{FF2B5EF4-FFF2-40B4-BE49-F238E27FC236}">
                <a16:creationId xmlns:a16="http://schemas.microsoft.com/office/drawing/2014/main" id="{3D4D9B5E-B5F7-415C-B82E-912C716F3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320" y="4189128"/>
            <a:ext cx="73633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www.zboziaprodej.cz/wp-content/uploads/2017/12/penny.jpg">
            <a:extLst>
              <a:ext uri="{FF2B5EF4-FFF2-40B4-BE49-F238E27FC236}">
                <a16:creationId xmlns:a16="http://schemas.microsoft.com/office/drawing/2014/main" id="{A9370EC7-5368-44E5-BA9D-B07CC3A55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906" y="3474704"/>
            <a:ext cx="693023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Obrázek 69" descr="BILLA">
            <a:extLst>
              <a:ext uri="{FF2B5EF4-FFF2-40B4-BE49-F238E27FC236}">
                <a16:creationId xmlns:a16="http://schemas.microsoft.com/office/drawing/2014/main" id="{9CDE4402-A0D9-4D2B-96D8-ABDE84A06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858" y="4585931"/>
            <a:ext cx="718290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www.zboziaprodej.cz/wp-content/uploads/2017/12/makro.jpg">
            <a:extLst>
              <a:ext uri="{FF2B5EF4-FFF2-40B4-BE49-F238E27FC236}">
                <a16:creationId xmlns:a16="http://schemas.microsoft.com/office/drawing/2014/main" id="{5DD0CA85-36F3-4987-8787-9EF12BAB5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r:link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722" y="4960509"/>
            <a:ext cx="797698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www.zboziaprodej.cz/wp-content/uploads/2017/12/globus.jpg">
            <a:extLst>
              <a:ext uri="{FF2B5EF4-FFF2-40B4-BE49-F238E27FC236}">
                <a16:creationId xmlns:a16="http://schemas.microsoft.com/office/drawing/2014/main" id="{A24CA750-3E8A-4E87-9B6C-58411879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r:link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330" y="5460059"/>
            <a:ext cx="615418" cy="3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Obrázek 28" descr="GGT CZ">
            <a:extLst>
              <a:ext uri="{FF2B5EF4-FFF2-40B4-BE49-F238E27FC236}">
                <a16:creationId xmlns:a16="http://schemas.microsoft.com/office/drawing/2014/main" id="{6BA8FE07-4E1A-4803-8A32-AE66377FA17A}"/>
              </a:ext>
            </a:extLst>
          </p:cNvPr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909" y="5803199"/>
            <a:ext cx="571500" cy="3276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8A84142-23AD-4571-8472-C43334530615}"/>
              </a:ext>
            </a:extLst>
          </p:cNvPr>
          <p:cNvSpPr txBox="1"/>
          <p:nvPr/>
        </p:nvSpPr>
        <p:spPr>
          <a:xfrm>
            <a:off x="7117232" y="1120372"/>
            <a:ext cx="2923601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Porovnejte vývoj tržeb</a:t>
            </a:r>
            <a:r>
              <a:rPr lang="cs-CZ" dirty="0"/>
              <a:t> </a:t>
            </a:r>
          </a:p>
        </p:txBody>
      </p:sp>
      <p:pic>
        <p:nvPicPr>
          <p:cNvPr id="1026" name="Picture 2" descr="https://cdn.xsd.cz/resize/f9597a66b51a368e88fd72e049ab8201_resize=560,455_.jpg?hash=6f5eae357cf9b218876cf3d540d0ba62">
            <a:extLst>
              <a:ext uri="{FF2B5EF4-FFF2-40B4-BE49-F238E27FC236}">
                <a16:creationId xmlns:a16="http://schemas.microsoft.com/office/drawing/2014/main" id="{3E698971-F806-4427-A623-23A03754D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673" y="1642728"/>
            <a:ext cx="53340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bdélník 17">
            <a:extLst>
              <a:ext uri="{FF2B5EF4-FFF2-40B4-BE49-F238E27FC236}">
                <a16:creationId xmlns:a16="http://schemas.microsoft.com/office/drawing/2014/main" id="{CD9FC90C-9C2A-4337-95F5-A74DAC436DF1}"/>
              </a:ext>
            </a:extLst>
          </p:cNvPr>
          <p:cNvSpPr/>
          <p:nvPr/>
        </p:nvSpPr>
        <p:spPr>
          <a:xfrm>
            <a:off x="1223526" y="6410410"/>
            <a:ext cx="4312655" cy="461665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cs-CZ" sz="2400" dirty="0"/>
              <a:t>Nejoblíbenější řetězec 2022: LIDL</a:t>
            </a:r>
          </a:p>
        </p:txBody>
      </p:sp>
    </p:spTree>
    <p:extLst>
      <p:ext uri="{BB962C8B-B14F-4D97-AF65-F5344CB8AC3E}">
        <p14:creationId xmlns:p14="http://schemas.microsoft.com/office/powerpoint/2010/main" val="1309514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191802"/>
            <a:ext cx="6357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Vznik obchodu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19674" y="838133"/>
            <a:ext cx="8271043" cy="5940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</a:rPr>
              <a:t>vznikl na rozhraní rodové a otrokářské společnosti po oddělení </a:t>
            </a:r>
            <a:r>
              <a:rPr lang="cs-CZ" sz="3200" b="1" dirty="0">
                <a:solidFill>
                  <a:srgbClr val="008080"/>
                </a:solidFill>
              </a:rPr>
              <a:t>řemesel od zemědělství a města od vesnice (cca 1000 let př. n. l. na území Egypta a Řecka) </a:t>
            </a:r>
          </a:p>
          <a:p>
            <a:endParaRPr lang="cs-CZ" sz="3200" b="1" dirty="0"/>
          </a:p>
          <a:p>
            <a:pPr marL="457200" indent="-45720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vznikla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rgbClr val="FF0000"/>
                </a:solidFill>
              </a:rPr>
              <a:t>zbožní výroba </a:t>
            </a:r>
            <a:r>
              <a:rPr lang="cs-CZ" sz="3200" b="1" dirty="0">
                <a:solidFill>
                  <a:srgbClr val="008080"/>
                </a:solidFill>
              </a:rPr>
              <a:t>postupně se měnící na peněžní směnu</a:t>
            </a:r>
          </a:p>
          <a:p>
            <a:endParaRPr lang="cs-CZ" sz="3200" b="1" dirty="0"/>
          </a:p>
          <a:p>
            <a:pPr marL="457200" indent="-45720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prostá výměna výrobků zprostředkovaná kmenovými náčelníky mezi kmeny a rody postupně končila</a:t>
            </a:r>
          </a:p>
          <a:p>
            <a:pPr marL="457200" indent="-45720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vzniklo </a:t>
            </a:r>
            <a:r>
              <a:rPr lang="cs-CZ" sz="3200" b="1" dirty="0">
                <a:solidFill>
                  <a:srgbClr val="FF0000"/>
                </a:solidFill>
              </a:rPr>
              <a:t>soukromé vlastnictví </a:t>
            </a:r>
            <a:r>
              <a:rPr lang="cs-CZ" sz="3200" b="1" dirty="0">
                <a:solidFill>
                  <a:srgbClr val="008080"/>
                </a:solidFill>
              </a:rPr>
              <a:t>výrobců.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5C00575-A96D-4198-B6DB-E95668BAD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77670" y="1641998"/>
            <a:ext cx="2936043" cy="250387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4B4AFF1-FF8D-42F0-83C0-24A4EAEBC2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752790" y="4385789"/>
            <a:ext cx="3303085" cy="203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95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63572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2800" b="1" dirty="0">
                <a:solidFill>
                  <a:srgbClr val="008080"/>
                </a:solidFill>
              </a:rPr>
              <a:t>Dělba práce a vznik obchodu</a:t>
            </a:r>
            <a:endParaRPr kumimoji="0" lang="en-GB" sz="28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577" y="0"/>
            <a:ext cx="1464833" cy="1127893"/>
          </a:xfrm>
          <a:prstGeom prst="rect">
            <a:avLst/>
          </a:prstGeom>
        </p:spPr>
      </p:pic>
      <p:sp>
        <p:nvSpPr>
          <p:cNvPr id="7" name="Rectangle 4"/>
          <p:cNvSpPr txBox="1">
            <a:spLocks noRot="1" noChangeArrowheads="1"/>
          </p:cNvSpPr>
          <p:nvPr/>
        </p:nvSpPr>
        <p:spPr>
          <a:xfrm>
            <a:off x="319790" y="1187458"/>
            <a:ext cx="8521700" cy="21081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buFont typeface="Wingdings" panose="05000000000000000000" pitchFamily="2" charset="2"/>
              <a:buNone/>
              <a:defRPr/>
            </a:pPr>
            <a:r>
              <a:rPr lang="cs-CZ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Velká společenská dělba práce-</a:t>
            </a:r>
          </a:p>
          <a:p>
            <a:pPr marL="533400" indent="-533400">
              <a:buFont typeface="Wingdings" panose="05000000000000000000" pitchFamily="2" charset="2"/>
              <a:buNone/>
              <a:defRPr/>
            </a:pPr>
            <a:r>
              <a:rPr lang="cs-CZ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sz="28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pastevecké kmeny</a:t>
            </a:r>
            <a:r>
              <a:rPr lang="cs-CZ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</a:t>
            </a:r>
            <a:r>
              <a:rPr lang="cs-CZ" sz="28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zemědělské kmeny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3980437" y="1695081"/>
            <a:ext cx="1200403" cy="428118"/>
          </a:xfrm>
          <a:prstGeom prst="rightArrow">
            <a:avLst>
              <a:gd name="adj1" fmla="val 50000"/>
              <a:gd name="adj2" fmla="val 55379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9" name="Rectangle 5"/>
          <p:cNvSpPr txBox="1">
            <a:spLocks noRot="1" noChangeArrowheads="1"/>
          </p:cNvSpPr>
          <p:nvPr/>
        </p:nvSpPr>
        <p:spPr>
          <a:xfrm>
            <a:off x="319790" y="4019702"/>
            <a:ext cx="8521700" cy="100965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algn="ctr"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Velká společenská dělba práce-</a:t>
            </a:r>
          </a:p>
          <a:p>
            <a:pPr marL="533400" indent="-533400" algn="ctr">
              <a:buFont typeface="Wingdings" panose="05000000000000000000" pitchFamily="2" charset="2"/>
              <a:buNone/>
              <a:defRPr/>
            </a:pPr>
            <a:r>
              <a:rPr lang="cs-CZ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oddělení </a:t>
            </a:r>
            <a:r>
              <a:rPr lang="cs-CZ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obchodu</a:t>
            </a:r>
            <a:r>
              <a:rPr lang="cs-CZ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od řemesel</a:t>
            </a:r>
          </a:p>
        </p:txBody>
      </p:sp>
      <p:sp>
        <p:nvSpPr>
          <p:cNvPr id="10" name="TextovéPole 3"/>
          <p:cNvSpPr txBox="1">
            <a:spLocks noChangeArrowheads="1"/>
          </p:cNvSpPr>
          <p:nvPr/>
        </p:nvSpPr>
        <p:spPr bwMode="auto">
          <a:xfrm>
            <a:off x="1520193" y="5536872"/>
            <a:ext cx="7321297" cy="830997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Spolupracující skupiny - pastevci, zemědělci, řemeslníci, obchodníci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319790" y="5627727"/>
            <a:ext cx="1200403" cy="649288"/>
          </a:xfrm>
          <a:prstGeom prst="rightArrow">
            <a:avLst>
              <a:gd name="adj1" fmla="val 50000"/>
              <a:gd name="adj2" fmla="val 55379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84108" y="2630822"/>
            <a:ext cx="7993063" cy="946150"/>
          </a:xfrm>
          <a:prstGeom prst="rect">
            <a:avLst/>
          </a:prstGeom>
          <a:solidFill>
            <a:srgbClr val="FFFFFF"/>
          </a:solidFill>
          <a:ln w="28575">
            <a:solidFill>
              <a:srgbClr val="0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cs-CZ" sz="2800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2. Velká společenská dělba práce-</a:t>
            </a:r>
          </a:p>
          <a:p>
            <a:pPr algn="ctr" eaLnBrk="1" hangingPunct="1">
              <a:defRPr/>
            </a:pPr>
            <a:r>
              <a:rPr lang="cs-CZ" sz="28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zemědělské kmeny</a:t>
            </a:r>
            <a:r>
              <a:rPr lang="cs-CZ" dirty="0">
                <a:latin typeface="Arial" charset="0"/>
              </a:rPr>
              <a:t>                                     </a:t>
            </a:r>
            <a:r>
              <a:rPr lang="cs-CZ" sz="2800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řemesla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4962377" y="3072589"/>
            <a:ext cx="1200403" cy="446012"/>
          </a:xfrm>
          <a:prstGeom prst="rightArrow">
            <a:avLst>
              <a:gd name="adj1" fmla="val 50000"/>
              <a:gd name="adj2" fmla="val 55379"/>
            </a:avLst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3128B8D-AAA7-4D4B-A7B2-7C117C197C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427271" y="1160806"/>
            <a:ext cx="2348671" cy="1380955"/>
          </a:xfrm>
          <a:prstGeom prst="rect">
            <a:avLst/>
          </a:prstGeom>
        </p:spPr>
      </p:pic>
      <p:pic>
        <p:nvPicPr>
          <p:cNvPr id="1026" name="Picture 2" descr="https://upload.wikimedia.org/wikipedia/commons/thumb/b/b4/Wheat_close-up.JPG/120px-Wheat_close-up.JPG">
            <a:extLst>
              <a:ext uri="{FF2B5EF4-FFF2-40B4-BE49-F238E27FC236}">
                <a16:creationId xmlns:a16="http://schemas.microsoft.com/office/drawing/2014/main" id="{FF68E545-7927-4E91-A9F6-BD2CCE275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064" y="2638747"/>
            <a:ext cx="2515146" cy="138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výroba vína ve starém Řecku">
            <a:extLst>
              <a:ext uri="{FF2B5EF4-FFF2-40B4-BE49-F238E27FC236}">
                <a16:creationId xmlns:a16="http://schemas.microsoft.com/office/drawing/2014/main" id="{6DF0FEC2-6CED-4FF9-8C52-E5179314F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359" y="4130439"/>
            <a:ext cx="2541206" cy="103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gyptský obchodník">
            <a:extLst>
              <a:ext uri="{FF2B5EF4-FFF2-40B4-BE49-F238E27FC236}">
                <a16:creationId xmlns:a16="http://schemas.microsoft.com/office/drawing/2014/main" id="{F8E1B066-90D5-4986-8BC9-CB9DAA8F2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635" y="5206197"/>
            <a:ext cx="2314575" cy="1651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405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08428" y="0"/>
            <a:ext cx="98478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Obchod v období otrokářské společnosti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2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 raného feudalismu</a:t>
            </a:r>
            <a:endParaRPr kumimoji="0" lang="en-GB" sz="32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BEBE41F-54A0-4790-BFFA-70763E747E66}"/>
              </a:ext>
            </a:extLst>
          </p:cNvPr>
          <p:cNvSpPr txBox="1"/>
          <p:nvPr/>
        </p:nvSpPr>
        <p:spPr>
          <a:xfrm>
            <a:off x="210092" y="1044727"/>
            <a:ext cx="9013807" cy="550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Otrokářská společnost </a:t>
            </a:r>
            <a:r>
              <a:rPr lang="cs-CZ" altLang="cs-CZ" sz="3200" b="1" dirty="0">
                <a:solidFill>
                  <a:srgbClr val="008080"/>
                </a:solidFill>
              </a:rPr>
              <a:t>–</a:t>
            </a:r>
          </a:p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trhy s otroky paradoxně přispěly k rozvoji obchodu</a:t>
            </a:r>
          </a:p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prodej na úvěr</a:t>
            </a:r>
          </a:p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obchod s otroky „nabaloval“ obchod s dalším sortimentem.</a:t>
            </a:r>
          </a:p>
          <a:p>
            <a:pPr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Raný feudalismus</a:t>
            </a:r>
            <a:r>
              <a:rPr lang="cs-CZ" altLang="cs-CZ" sz="3200" b="1" dirty="0"/>
              <a:t> </a:t>
            </a:r>
            <a:r>
              <a:rPr lang="cs-CZ" altLang="cs-CZ" sz="3200" b="1" dirty="0">
                <a:solidFill>
                  <a:srgbClr val="008080"/>
                </a:solidFill>
              </a:rPr>
              <a:t>–</a:t>
            </a:r>
          </a:p>
          <a:p>
            <a:pPr marL="342900" indent="-34290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zpočátku uzavřené naturalistické hospodářství – produkce pro panovníka, šlechtu a poddané, služby obchodu využívané jen pro luxusní zboží</a:t>
            </a:r>
          </a:p>
          <a:p>
            <a:pPr marL="342900" indent="-34290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církev se stavěla proti obchodování, proti úvěru.</a:t>
            </a:r>
          </a:p>
        </p:txBody>
      </p:sp>
      <p:pic>
        <p:nvPicPr>
          <p:cNvPr id="8" name="Picture 2" descr="Image result for otrokářská společnost">
            <a:extLst>
              <a:ext uri="{FF2B5EF4-FFF2-40B4-BE49-F238E27FC236}">
                <a16:creationId xmlns:a16="http://schemas.microsoft.com/office/drawing/2014/main" id="{AA0AC4FE-62D6-4BEC-A5F2-122859BD4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463" y="1566766"/>
            <a:ext cx="2870324" cy="1663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raný feudalismus">
            <a:extLst>
              <a:ext uri="{FF2B5EF4-FFF2-40B4-BE49-F238E27FC236}">
                <a16:creationId xmlns:a16="http://schemas.microsoft.com/office/drawing/2014/main" id="{BDEDB5F6-B674-4E7C-934E-EF091BF54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984" y="3967903"/>
            <a:ext cx="2464342" cy="227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397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Obchod v období feudalismu (1)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19" y="1641195"/>
            <a:ext cx="8723805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pozornost panovníků trhům se zvyšovala (poplatky)</a:t>
            </a:r>
          </a:p>
          <a:p>
            <a:pPr marL="342900" indent="-342900">
              <a:buFontTx/>
              <a:buChar char="-"/>
              <a:defRPr/>
            </a:pPr>
            <a:endParaRPr lang="cs-CZ" altLang="cs-CZ" sz="3200" b="1" dirty="0"/>
          </a:p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obchodníci se snažili nezávisle obchodovat</a:t>
            </a:r>
          </a:p>
          <a:p>
            <a:pPr marL="342900" indent="-342900">
              <a:buFontTx/>
              <a:buChar char="-"/>
              <a:defRPr/>
            </a:pPr>
            <a:endParaRPr lang="cs-CZ" altLang="cs-CZ" sz="3200" b="1" dirty="0"/>
          </a:p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křižácké výpravy</a:t>
            </a:r>
            <a:r>
              <a:rPr lang="cs-CZ" altLang="cs-CZ" sz="3200" b="1" dirty="0"/>
              <a:t> </a:t>
            </a:r>
            <a:r>
              <a:rPr lang="cs-CZ" altLang="cs-CZ" sz="3200" b="1" dirty="0">
                <a:solidFill>
                  <a:srgbClr val="008080"/>
                </a:solidFill>
              </a:rPr>
              <a:t>– oživily mezinárodní výměnu, spojení mezi Evropou a Orientem </a:t>
            </a:r>
          </a:p>
          <a:p>
            <a:pPr>
              <a:defRPr/>
            </a:pPr>
            <a:endParaRPr lang="cs-CZ" altLang="cs-CZ" sz="3200" b="1" dirty="0"/>
          </a:p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obchod podněcoval rozvoj měst (královská města, hanzovní města…).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3074" name="Picture 2" descr="Image result for lkřižácké výpravy">
            <a:extLst>
              <a:ext uri="{FF2B5EF4-FFF2-40B4-BE49-F238E27FC236}">
                <a16:creationId xmlns:a16="http://schemas.microsoft.com/office/drawing/2014/main" id="{76B5BDCA-AF71-4D02-B41D-DD1A5970A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324" y="2435256"/>
            <a:ext cx="2857500" cy="19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909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Obchod v období feudalismu (2)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19674" y="1402080"/>
            <a:ext cx="8754793" cy="51398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později se objevují </a:t>
            </a:r>
            <a:r>
              <a:rPr lang="cs-CZ" sz="3200" b="1" dirty="0">
                <a:solidFill>
                  <a:srgbClr val="FF0000"/>
                </a:solidFill>
              </a:rPr>
              <a:t>obchodní společnosti </a:t>
            </a:r>
            <a:r>
              <a:rPr lang="cs-CZ" sz="3200" b="1" dirty="0">
                <a:solidFill>
                  <a:srgbClr val="008080"/>
                </a:solidFill>
              </a:rPr>
              <a:t>- právo převedeno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rgbClr val="008080"/>
                </a:solidFill>
              </a:rPr>
              <a:t>na soukromé společnosti, které se zpočátku uplatňovaly v námořním obchodě</a:t>
            </a:r>
          </a:p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zámořské objevy přinesly do obchodu zvýšení obratu, rozšíření sortimentu a změny v organizaci obchodu </a:t>
            </a:r>
            <a:endParaRPr lang="cs-CZ" sz="2000" b="1" dirty="0">
              <a:solidFill>
                <a:srgbClr val="008080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cs-CZ" sz="2400" b="1" dirty="0">
                <a:solidFill>
                  <a:srgbClr val="008080"/>
                </a:solidFill>
              </a:rPr>
              <a:t>(Afrika, Amerika, Indie – kolonie, vykořisťování, často skončily až ve 20 stol.)</a:t>
            </a:r>
          </a:p>
          <a:p>
            <a:pPr marL="285750" indent="-285750">
              <a:buFontTx/>
              <a:buChar char="-"/>
              <a:defRPr/>
            </a:pPr>
            <a:endParaRPr lang="cs-CZ" sz="2400" b="1" dirty="0">
              <a:solidFill>
                <a:srgbClr val="008080"/>
              </a:solidFill>
            </a:endParaRPr>
          </a:p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feudální vztahy byly postupně vytlačovány kapitalistickými.</a:t>
            </a:r>
            <a:endParaRPr lang="cs-CZ" altLang="cs-CZ" sz="3200" b="1" dirty="0">
              <a:solidFill>
                <a:srgbClr val="00808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7" y="0"/>
            <a:ext cx="1464833" cy="1127893"/>
          </a:xfrm>
          <a:prstGeom prst="rect">
            <a:avLst/>
          </a:prstGeom>
        </p:spPr>
      </p:pic>
      <p:pic>
        <p:nvPicPr>
          <p:cNvPr id="4098" name="Picture 2" descr="Image result for starobylé lodě">
            <a:extLst>
              <a:ext uri="{FF2B5EF4-FFF2-40B4-BE49-F238E27FC236}">
                <a16:creationId xmlns:a16="http://schemas.microsoft.com/office/drawing/2014/main" id="{C83990F7-BDE2-440F-A02F-4351732A3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165" y="1256213"/>
            <a:ext cx="2674815" cy="203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kolonie">
            <a:extLst>
              <a:ext uri="{FF2B5EF4-FFF2-40B4-BE49-F238E27FC236}">
                <a16:creationId xmlns:a16="http://schemas.microsoft.com/office/drawing/2014/main" id="{91BFB352-A47F-4FC0-9472-DD769F227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165" y="3429000"/>
            <a:ext cx="264795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900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281617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Obchod v období kapitalismu a socialismu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152708"/>
            <a:ext cx="7747260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Kapitalismus </a:t>
            </a:r>
            <a:r>
              <a:rPr lang="cs-CZ" altLang="cs-CZ" sz="3200" b="1" dirty="0">
                <a:solidFill>
                  <a:srgbClr val="008080"/>
                </a:solidFill>
              </a:rPr>
              <a:t>–</a:t>
            </a:r>
          </a:p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průmyslová revoluce</a:t>
            </a:r>
          </a:p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rozvoj výroby (viz dále produktivní a spotřebitelská éra)</a:t>
            </a:r>
          </a:p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tržní ekonomika.</a:t>
            </a:r>
          </a:p>
          <a:p>
            <a:pPr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Socialismus </a:t>
            </a:r>
            <a:r>
              <a:rPr lang="cs-CZ" altLang="cs-CZ" sz="3200" b="1" dirty="0">
                <a:solidFill>
                  <a:srgbClr val="008080"/>
                </a:solidFill>
              </a:rPr>
              <a:t>–</a:t>
            </a:r>
          </a:p>
          <a:p>
            <a:pPr marL="342900" indent="-34290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spojen s centrálně řízenou ekonomikou </a:t>
            </a:r>
          </a:p>
          <a:p>
            <a:pPr marL="342900" indent="-34290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potlačení  prvků trhu a konkurence</a:t>
            </a:r>
          </a:p>
          <a:p>
            <a:pPr marL="342900" indent="-34290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obchod se vyvíjel, ale zaostával za standardními tržními ekonomikami.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7" y="94961"/>
            <a:ext cx="1464833" cy="1127893"/>
          </a:xfrm>
          <a:prstGeom prst="rect">
            <a:avLst/>
          </a:prstGeom>
        </p:spPr>
      </p:pic>
      <p:pic>
        <p:nvPicPr>
          <p:cNvPr id="6146" name="Picture 2" descr="Image result for průmyslová revoluce">
            <a:extLst>
              <a:ext uri="{FF2B5EF4-FFF2-40B4-BE49-F238E27FC236}">
                <a16:creationId xmlns:a16="http://schemas.microsoft.com/office/drawing/2014/main" id="{CE727F9C-9847-4989-B3A9-D90C6AB9E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967" y="1308985"/>
            <a:ext cx="3820357" cy="201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: doprava 6">
            <a:extLst>
              <a:ext uri="{FF2B5EF4-FFF2-40B4-BE49-F238E27FC236}">
                <a16:creationId xmlns:a16="http://schemas.microsoft.com/office/drawing/2014/main" id="{98847F4B-0C5B-49DD-AADD-343257AE4DDA}"/>
              </a:ext>
            </a:extLst>
          </p:cNvPr>
          <p:cNvSpPr/>
          <p:nvPr/>
        </p:nvSpPr>
        <p:spPr>
          <a:xfrm>
            <a:off x="4824418" y="1308985"/>
            <a:ext cx="3009530" cy="195308"/>
          </a:xfrm>
          <a:prstGeom prst="rightArrow">
            <a:avLst/>
          </a:prstGeom>
          <a:solidFill>
            <a:srgbClr val="008080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12D013C-9F05-4504-A9C0-E00071ADB773}"/>
              </a:ext>
            </a:extLst>
          </p:cNvPr>
          <p:cNvSpPr txBox="1"/>
          <p:nvPr/>
        </p:nvSpPr>
        <p:spPr>
          <a:xfrm>
            <a:off x="8639033" y="4708478"/>
            <a:ext cx="27022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/>
              <a:t>Československá socialistická republika</a:t>
            </a:r>
          </a:p>
          <a:p>
            <a:pPr algn="ctr"/>
            <a:r>
              <a:rPr lang="cs-CZ" sz="2000" b="1" dirty="0"/>
              <a:t>RVHP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40B1C077-EE48-4F11-95D1-7DEB896491B2}"/>
              </a:ext>
            </a:extLst>
          </p:cNvPr>
          <p:cNvSpPr/>
          <p:nvPr/>
        </p:nvSpPr>
        <p:spPr>
          <a:xfrm>
            <a:off x="8202967" y="5135418"/>
            <a:ext cx="436066" cy="341746"/>
          </a:xfrm>
          <a:prstGeom prst="right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0853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33200" y="101600"/>
            <a:ext cx="9736351" cy="9858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Historický vývoj trhu</a:t>
            </a:r>
            <a:br>
              <a:rPr lang="cs-CZ" sz="3600" b="1" dirty="0">
                <a:solidFill>
                  <a:srgbClr val="008080"/>
                </a:solidFill>
                <a:latin typeface="+mn-lt"/>
              </a:rPr>
            </a:br>
            <a:r>
              <a:rPr lang="cs-CZ" sz="3600" b="1" dirty="0">
                <a:solidFill>
                  <a:srgbClr val="008080"/>
                </a:solidFill>
                <a:latin typeface="+mn-lt"/>
              </a:rPr>
              <a:t>3 základní fáze</a:t>
            </a:r>
          </a:p>
        </p:txBody>
      </p:sp>
      <p:sp>
        <p:nvSpPr>
          <p:cNvPr id="16388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33200" y="1281233"/>
            <a:ext cx="4443413" cy="4827587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rgbClr val="FFFF00"/>
            </a:solidFill>
          </a:ln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008080"/>
                </a:solidFill>
              </a:rPr>
              <a:t>1. </a:t>
            </a:r>
            <a:r>
              <a:rPr lang="cs-CZ" sz="2600" b="1" dirty="0">
                <a:solidFill>
                  <a:srgbClr val="008080"/>
                </a:solidFill>
              </a:rPr>
              <a:t>Éra přežití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400" b="1" dirty="0"/>
              <a:t>    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600" b="1" dirty="0">
                <a:solidFill>
                  <a:srgbClr val="008080"/>
                </a:solidFill>
              </a:rPr>
              <a:t>2. Produktivní éra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600" b="1" dirty="0">
                <a:solidFill>
                  <a:srgbClr val="008080"/>
                </a:solidFill>
              </a:rPr>
              <a:t>    trh výrobce</a:t>
            </a:r>
            <a:endParaRPr lang="cs-CZ" sz="2600" dirty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400" dirty="0"/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400" dirty="0"/>
              <a:t>                 				</a:t>
            </a:r>
            <a:r>
              <a:rPr lang="cs-CZ" sz="2400" b="1" dirty="0"/>
              <a:t>                            </a:t>
            </a:r>
            <a:endParaRPr lang="cs-CZ" sz="24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600" b="1" dirty="0">
                <a:solidFill>
                  <a:srgbClr val="008080"/>
                </a:solidFill>
              </a:rPr>
              <a:t>3. Spotřebitelská éra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600" b="1" dirty="0">
                <a:solidFill>
                  <a:srgbClr val="008080"/>
                </a:solidFill>
              </a:rPr>
              <a:t>    trh spotřebitele</a:t>
            </a:r>
            <a:endParaRPr lang="cs-CZ" sz="2600" dirty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2400" b="1" dirty="0"/>
              <a:t>        	 		     		</a:t>
            </a:r>
          </a:p>
        </p:txBody>
      </p:sp>
      <p:sp>
        <p:nvSpPr>
          <p:cNvPr id="16389" name="Rectangle 5"/>
          <p:cNvSpPr>
            <a:spLocks noGrp="1" noRot="1" noChangeArrowheads="1"/>
          </p:cNvSpPr>
          <p:nvPr>
            <p:ph sz="quarter" idx="2"/>
          </p:nvPr>
        </p:nvSpPr>
        <p:spPr>
          <a:xfrm>
            <a:off x="6423026" y="1349376"/>
            <a:ext cx="3929063" cy="1503363"/>
          </a:xfrm>
          <a:solidFill>
            <a:schemeClr val="accent6">
              <a:lumMod val="20000"/>
              <a:lumOff val="80000"/>
            </a:schemeClr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flatTx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samozásobitelství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90" name="Rectangle 6"/>
          <p:cNvSpPr>
            <a:spLocks noGrp="1" noRot="1" noChangeArrowheads="1"/>
          </p:cNvSpPr>
          <p:nvPr>
            <p:ph sz="quarter" idx="3"/>
          </p:nvPr>
        </p:nvSpPr>
        <p:spPr>
          <a:xfrm>
            <a:off x="6440488" y="4616450"/>
            <a:ext cx="3929062" cy="1479550"/>
          </a:xfrm>
          <a:solidFill>
            <a:schemeClr val="accent6">
              <a:lumMod val="20000"/>
              <a:lumOff val="80000"/>
            </a:schemeClr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>
            <a:flatTx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postindustriální spol.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1950 - …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 </a:t>
            </a:r>
            <a:r>
              <a:rPr lang="cs-CZ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</a:t>
            </a:r>
            <a:r>
              <a:rPr lang="cs-CZ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N</a:t>
            </a:r>
          </a:p>
          <a:p>
            <a:pPr eaLnBrk="1" hangingPunct="1">
              <a:defRPr/>
            </a:pPr>
            <a:endParaRPr 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6454775" y="1908176"/>
            <a:ext cx="4186238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cs-CZ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decentralizovaná směna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6454776" y="2324100"/>
            <a:ext cx="3749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4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centralizovaná směna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6454775" y="3175819"/>
            <a:ext cx="3886200" cy="11382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anchor="ctr">
            <a:spAutoFit/>
            <a:flatTx/>
          </a:bodyPr>
          <a:lstStyle/>
          <a:p>
            <a:pPr eaLnBrk="1" hangingPunct="1">
              <a:defRPr/>
            </a:pPr>
            <a:r>
              <a:rPr lang="cs-CZ" sz="2400" b="1" dirty="0">
                <a:solidFill>
                  <a:srgbClr val="660033"/>
                </a:solidFill>
              </a:rPr>
              <a:t>industriální společnost</a:t>
            </a:r>
          </a:p>
          <a:p>
            <a:pPr eaLnBrk="1" hangingPunct="1">
              <a:defRPr/>
            </a:pPr>
            <a:r>
              <a:rPr lang="cs-CZ" sz="2400" b="1" dirty="0">
                <a:solidFill>
                  <a:srgbClr val="660033"/>
                </a:solidFill>
              </a:rPr>
              <a:t>1750 – 1930 (1940)</a:t>
            </a:r>
          </a:p>
          <a:p>
            <a:pPr eaLnBrk="1" hangingPunct="1">
              <a:defRPr/>
            </a:pPr>
            <a:r>
              <a:rPr lang="cs-CZ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  </a:t>
            </a:r>
            <a:r>
              <a:rPr lang="cs-CZ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</a:t>
            </a:r>
            <a:r>
              <a:rPr lang="cs-CZ" sz="2000" b="1" dirty="0">
                <a:solidFill>
                  <a:srgbClr val="66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N</a:t>
            </a:r>
          </a:p>
        </p:txBody>
      </p:sp>
      <p:sp>
        <p:nvSpPr>
          <p:cNvPr id="11273" name="AutoShape 10"/>
          <p:cNvSpPr>
            <a:spLocks noChangeArrowheads="1"/>
          </p:cNvSpPr>
          <p:nvPr/>
        </p:nvSpPr>
        <p:spPr bwMode="auto">
          <a:xfrm>
            <a:off x="3300673" y="1664424"/>
            <a:ext cx="1081088" cy="503237"/>
          </a:xfrm>
          <a:prstGeom prst="rightArrow">
            <a:avLst>
              <a:gd name="adj1" fmla="val 50000"/>
              <a:gd name="adj2" fmla="val 53707"/>
            </a:avLst>
          </a:prstGeom>
          <a:solidFill>
            <a:srgbClr val="FFFF00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11274" name="AutoShape 11"/>
          <p:cNvSpPr>
            <a:spLocks noChangeArrowheads="1"/>
          </p:cNvSpPr>
          <p:nvPr/>
        </p:nvSpPr>
        <p:spPr bwMode="auto">
          <a:xfrm>
            <a:off x="3300673" y="3101006"/>
            <a:ext cx="1008063" cy="576263"/>
          </a:xfrm>
          <a:prstGeom prst="rightArrow">
            <a:avLst>
              <a:gd name="adj1" fmla="val 50000"/>
              <a:gd name="adj2" fmla="val 43733"/>
            </a:avLst>
          </a:prstGeom>
          <a:solidFill>
            <a:srgbClr val="FFFF00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11275" name="AutoShape 12"/>
          <p:cNvSpPr>
            <a:spLocks noChangeArrowheads="1"/>
          </p:cNvSpPr>
          <p:nvPr/>
        </p:nvSpPr>
        <p:spPr bwMode="auto">
          <a:xfrm>
            <a:off x="3302261" y="5104606"/>
            <a:ext cx="1079500" cy="503238"/>
          </a:xfrm>
          <a:prstGeom prst="rightArrow">
            <a:avLst>
              <a:gd name="adj1" fmla="val 50000"/>
              <a:gd name="adj2" fmla="val 53628"/>
            </a:avLst>
          </a:prstGeom>
          <a:solidFill>
            <a:srgbClr val="FFFF00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0" y="10160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3072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Charakteristika éry přežití 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774440"/>
            <a:ext cx="8155501" cy="44627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008080"/>
                </a:solidFill>
              </a:rPr>
              <a:t>nejdelší období od prehistorie trhu až k centralizované směně </a:t>
            </a:r>
          </a:p>
          <a:p>
            <a:pPr marL="342900" indent="-342900">
              <a:buFontTx/>
              <a:buChar char="-"/>
              <a:defRPr/>
            </a:pPr>
            <a:r>
              <a:rPr lang="cs-CZ" altLang="cs-CZ" sz="3200" b="1" dirty="0">
                <a:solidFill>
                  <a:srgbClr val="FF0000"/>
                </a:solidFill>
              </a:rPr>
              <a:t>jeskynní člověk </a:t>
            </a:r>
            <a:r>
              <a:rPr lang="cs-CZ" altLang="cs-CZ" sz="3200" b="1" dirty="0">
                <a:solidFill>
                  <a:srgbClr val="008080"/>
                </a:solidFill>
              </a:rPr>
              <a:t>– přebytky a jejich směňování, uvědomování si vloh pro určitou činnost, specializace a růst přebytků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dělba práce, směna výrobků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nejdříve náhodná směna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později centralizovaná (vznik tržišť).</a:t>
            </a:r>
          </a:p>
          <a:p>
            <a:endParaRPr lang="cs-CZ" sz="28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0" y="101600"/>
            <a:ext cx="1464833" cy="1127893"/>
          </a:xfrm>
          <a:prstGeom prst="rect">
            <a:avLst/>
          </a:prstGeom>
        </p:spPr>
      </p:pic>
      <p:sp>
        <p:nvSpPr>
          <p:cNvPr id="3" name="Šipka dolů 2"/>
          <p:cNvSpPr/>
          <p:nvPr/>
        </p:nvSpPr>
        <p:spPr>
          <a:xfrm>
            <a:off x="6771890" y="4615759"/>
            <a:ext cx="653143" cy="261258"/>
          </a:xfrm>
          <a:prstGeom prst="down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D9E89C8-C212-4533-B445-3BC18C1BB0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01328" y="2304414"/>
            <a:ext cx="3339152" cy="257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87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Charakteristika éry přežití 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552658"/>
            <a:ext cx="10285825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Samozásobitelství </a:t>
            </a:r>
            <a:r>
              <a:rPr lang="cs-CZ" sz="3200" b="1" dirty="0">
                <a:solidFill>
                  <a:srgbClr val="008080"/>
                </a:solidFill>
              </a:rPr>
              <a:t>– období, v němž se výrobky neprodukovaly pro směnu, ale pro vlastní spotřebu a přežití, směňovaly se jen přebytky, a to příležitostně.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Decentralizovaná směna </a:t>
            </a:r>
            <a:r>
              <a:rPr lang="cs-CZ" sz="3200" b="1" dirty="0">
                <a:solidFill>
                  <a:srgbClr val="008080"/>
                </a:solidFill>
              </a:rPr>
              <a:t>– období, v němž výrobce již produkoval výrobky pro směnu, kterou prováděl individuálně s ostatními výrobci.</a:t>
            </a:r>
          </a:p>
          <a:p>
            <a:r>
              <a:rPr lang="cs-CZ" sz="3200" b="1" dirty="0">
                <a:solidFill>
                  <a:srgbClr val="FF0000"/>
                </a:solidFill>
              </a:rPr>
              <a:t>Centralizovaná směna </a:t>
            </a:r>
            <a:r>
              <a:rPr lang="cs-CZ" sz="3200" b="1" dirty="0">
                <a:solidFill>
                  <a:srgbClr val="008080"/>
                </a:solidFill>
              </a:rPr>
              <a:t>– období, v němž výrobce produkoval pro směnu, která již byla podstatně zefektivněna a soustředěna na určité místo.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0" y="101600"/>
            <a:ext cx="1464833" cy="1127893"/>
          </a:xfrm>
          <a:prstGeom prst="rect">
            <a:avLst/>
          </a:prstGeom>
        </p:spPr>
      </p:pic>
      <p:sp>
        <p:nvSpPr>
          <p:cNvPr id="3" name="Šipka dolů 2"/>
          <p:cNvSpPr/>
          <p:nvPr/>
        </p:nvSpPr>
        <p:spPr>
          <a:xfrm>
            <a:off x="7001439" y="899688"/>
            <a:ext cx="653143" cy="261258"/>
          </a:xfrm>
          <a:prstGeom prst="down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845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347397" y="576523"/>
            <a:ext cx="80313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ea typeface="+mj-ea"/>
                <a:cs typeface="+mj-cs"/>
              </a:rPr>
              <a:t>Struktura předmětu </a:t>
            </a:r>
            <a:r>
              <a:rPr lang="cs-CZ" sz="3600" b="1" kern="0">
                <a:solidFill>
                  <a:srgbClr val="307871"/>
                </a:solidFill>
                <a:ea typeface="+mj-ea"/>
                <a:cs typeface="+mj-cs"/>
              </a:rPr>
              <a:t>Ekonomika obchodu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321587"/>
            <a:ext cx="11101411" cy="52629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Význam a postavení obchodu v rámci NH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Stručný vývoj čs. obchodu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Řešení technologie obchodního provozu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Projekt maloobchodní jednotky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Maloobchod a jednotlivé typy maloobchodních jednotek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Velkoobchod a druhy velkoobchodníků, skladování ve velkoobchodních skladech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Územní organizace obchodního podnikání a maloobchodní síť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Principy a uspořádání maloobchodní sítě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Základy ekonomiky maloobchodního prodeje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Psychologie a technika prodeje</a:t>
            </a:r>
          </a:p>
          <a:p>
            <a:pPr>
              <a:defRPr/>
            </a:pPr>
            <a:r>
              <a:rPr lang="cs-CZ" sz="2800" b="1" dirty="0">
                <a:solidFill>
                  <a:srgbClr val="008080"/>
                </a:solidFill>
              </a:rPr>
              <a:t>Ochrana zájmů spotřebitele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514" y="12576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95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Charakteristika produktivní éry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19" y="1335781"/>
            <a:ext cx="9307773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FF0000"/>
                </a:solidFill>
              </a:rPr>
              <a:t>průmyslová revoluce </a:t>
            </a:r>
            <a:r>
              <a:rPr lang="cs-CZ" sz="3200" b="1" dirty="0">
                <a:solidFill>
                  <a:srgbClr val="008080"/>
                </a:solidFill>
              </a:rPr>
              <a:t>(1750) a vynález parního stroje v roce 1781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rozvoj výroby, podstatný růst produktivity práce. 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prohloubení dělby práce výrobců, rozšíření specializace výrobní činnosti, růst množství nabízeného zboží, jeho šířky a hloubky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pokles cen a zvýšení dostupnosti zboží pro širší vrstvy obyvatelstva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nadále poptávka převažovala nad nabídkou. </a:t>
            </a: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0" y="101600"/>
            <a:ext cx="1464833" cy="11278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CCDF47D-4ADA-41EE-A01F-0F95EB8C8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812740" y="1822981"/>
            <a:ext cx="2127741" cy="1606019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95782AB-DDDD-43F6-8984-012B56A915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559292" y="3766877"/>
            <a:ext cx="253191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62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Charakteristika produktivní éry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264093"/>
            <a:ext cx="11417316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přelom 19. a 20. století přešel kapitalismus "volné soutěže" bez vměšování se státu do ekonomiky k trhu s rysy nedokonalé konkurence 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tzv. "volný trh" postupně narážel na určité bariéry spojené s nedokonalou konkurencí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vznik řady omezení a nástrojů, kterými se začínal regulovat trh ze strany vládních institucí 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závěr éry spadá cca do let světové hospodářské krize v 30. letech 20. století</a:t>
            </a:r>
          </a:p>
          <a:p>
            <a:pPr marL="285750" indent="-285750">
              <a:buFontTx/>
              <a:buChar char="-"/>
            </a:pPr>
            <a:endParaRPr lang="cs-CZ" sz="3200" b="1" dirty="0">
              <a:solidFill>
                <a:srgbClr val="00808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027" y="0"/>
            <a:ext cx="1464833" cy="1127893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252651" y="5442133"/>
            <a:ext cx="4594812" cy="138499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rgbClr val="008080"/>
                </a:solidFill>
              </a:rPr>
              <a:t>státní zásahy do ekonomiky byly spojeny </a:t>
            </a:r>
          </a:p>
          <a:p>
            <a:pPr algn="ctr"/>
            <a:r>
              <a:rPr lang="cs-CZ" sz="2800" b="1" dirty="0">
                <a:solidFill>
                  <a:srgbClr val="008080"/>
                </a:solidFill>
              </a:rPr>
              <a:t>s keynesiánstvím</a:t>
            </a:r>
          </a:p>
        </p:txBody>
      </p:sp>
    </p:spTree>
    <p:extLst>
      <p:ext uri="{BB962C8B-B14F-4D97-AF65-F5344CB8AC3E}">
        <p14:creationId xmlns:p14="http://schemas.microsoft.com/office/powerpoint/2010/main" val="2160666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Charakteristika spotřebitelské éry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399993"/>
            <a:ext cx="9929710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přechod k postindustriální společnosti</a:t>
            </a:r>
          </a:p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na konci 50. let nasycení trhu a vyrovnávání nabídky nad poptávkou, trh výrobce se přeměnil na trh spotřebitele</a:t>
            </a:r>
            <a:r>
              <a:rPr lang="cs-CZ" altLang="cs-CZ" sz="3200" b="1" dirty="0">
                <a:solidFill>
                  <a:srgbClr val="008080"/>
                </a:solidFill>
              </a:rPr>
              <a:t> (zavedené tržní ekonomiky)</a:t>
            </a:r>
          </a:p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diferenciace výroby, prohloubení společenské dělby práce, specializace</a:t>
            </a:r>
          </a:p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vliv vědeckotechnického rozvoje a další růst produktivity práce</a:t>
            </a:r>
          </a:p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vliv spotřebitele na vývoj trhu, obchod a výrobu.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0" y="10160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67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Charakteristika spotřebitelské éry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222854"/>
            <a:ext cx="10269619" cy="550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FF0000"/>
                </a:solidFill>
              </a:rPr>
              <a:t>masový charakter spotřeby </a:t>
            </a:r>
            <a:r>
              <a:rPr lang="cs-CZ" sz="3200" b="1" dirty="0">
                <a:solidFill>
                  <a:srgbClr val="008080"/>
                </a:solidFill>
              </a:rPr>
              <a:t>za přijatelné (diferencované) ceny i v tržních segmentech dříve určených pro nejvyšší příjmové skupiny obyvatelstva</a:t>
            </a:r>
          </a:p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FF0000"/>
                </a:solidFill>
              </a:rPr>
              <a:t>převis nabídky nad poptávkou</a:t>
            </a:r>
            <a:r>
              <a:rPr lang="cs-CZ" sz="3200" b="1" dirty="0">
                <a:solidFill>
                  <a:srgbClr val="008080"/>
                </a:solidFill>
              </a:rPr>
              <a:t>, sílící konkurence, boj o zákazníka</a:t>
            </a:r>
          </a:p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FF0000"/>
                </a:solidFill>
              </a:rPr>
              <a:t>projevy omezení ekonomiky, obchodu</a:t>
            </a:r>
            <a:r>
              <a:rPr lang="cs-CZ" sz="3200" b="1" dirty="0">
                <a:solidFill>
                  <a:srgbClr val="008080"/>
                </a:solidFill>
              </a:rPr>
              <a:t> - regulace trhu, zejména v období nepříznivých hospodářských cyklů</a:t>
            </a:r>
          </a:p>
          <a:p>
            <a:pPr marL="285750" indent="-285750">
              <a:buFontTx/>
              <a:buChar char="-"/>
              <a:defRPr/>
            </a:pPr>
            <a:r>
              <a:rPr lang="cs-CZ" sz="3200" b="1" dirty="0">
                <a:solidFill>
                  <a:srgbClr val="FF0000"/>
                </a:solidFill>
              </a:rPr>
              <a:t>hlavními subjekty omezení </a:t>
            </a:r>
            <a:r>
              <a:rPr lang="cs-CZ" sz="3200" b="1" dirty="0">
                <a:solidFill>
                  <a:srgbClr val="008080"/>
                </a:solidFill>
              </a:rPr>
              <a:t>– stát, státní orgány, nestátní, nadnárodní a mezinárodní organizace (OSN, Světová obchodní organizace, EU…), ilegální organizace (drogové klany a mafie).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0" y="10160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6336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259307" y="244476"/>
            <a:ext cx="7697338" cy="76545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Jaké jsou tedy podmínky vzniku obchodu?</a:t>
            </a:r>
          </a:p>
        </p:txBody>
      </p:sp>
      <p:sp>
        <p:nvSpPr>
          <p:cNvPr id="11269" name="Rectangle 5"/>
          <p:cNvSpPr>
            <a:spLocks noGrp="1" noRot="1" noChangeArrowheads="1"/>
          </p:cNvSpPr>
          <p:nvPr>
            <p:ph sz="quarter" idx="1"/>
          </p:nvPr>
        </p:nvSpPr>
        <p:spPr>
          <a:xfrm>
            <a:off x="559558" y="1628775"/>
            <a:ext cx="4230806" cy="2305050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cs-CZ" b="1" dirty="0">
                <a:solidFill>
                  <a:srgbClr val="008080"/>
                </a:solidFill>
              </a:rPr>
              <a:t>Zbožní výroba – pro směnu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008080"/>
                </a:solidFill>
              </a:rPr>
              <a:t>Specializace výroby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008080"/>
                </a:solidFill>
              </a:rPr>
              <a:t>Zbožně- peněžní vztahy</a:t>
            </a:r>
          </a:p>
        </p:txBody>
      </p:sp>
      <p:sp>
        <p:nvSpPr>
          <p:cNvPr id="11270" name="Rectangle 6"/>
          <p:cNvSpPr>
            <a:spLocks noGrp="1" noRot="1" noChangeArrowheads="1"/>
          </p:cNvSpPr>
          <p:nvPr>
            <p:ph sz="quarter" idx="2"/>
          </p:nvPr>
        </p:nvSpPr>
        <p:spPr>
          <a:xfrm>
            <a:off x="5295331" y="1628775"/>
            <a:ext cx="4435523" cy="2300288"/>
          </a:xfrm>
          <a:solidFill>
            <a:srgbClr val="FFFF66"/>
          </a:solidFill>
          <a:ln w="57150">
            <a:solidFill>
              <a:srgbClr val="00808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cs-CZ" b="1" dirty="0">
                <a:solidFill>
                  <a:schemeClr val="tx2"/>
                </a:solidFill>
              </a:rPr>
              <a:t>Obchod - relativně samostatné hospodářské subjekty</a:t>
            </a:r>
          </a:p>
        </p:txBody>
      </p:sp>
      <p:sp>
        <p:nvSpPr>
          <p:cNvPr id="11271" name="Rectangle 7"/>
          <p:cNvSpPr>
            <a:spLocks noGrp="1" noRot="1" noChangeArrowheads="1"/>
          </p:cNvSpPr>
          <p:nvPr>
            <p:ph sz="quarter" idx="3"/>
          </p:nvPr>
        </p:nvSpPr>
        <p:spPr>
          <a:xfrm>
            <a:off x="559558" y="4071938"/>
            <a:ext cx="4230806" cy="1878012"/>
          </a:xfrm>
          <a:solidFill>
            <a:srgbClr val="FFFF66"/>
          </a:solidFill>
          <a:ln w="57150">
            <a:solidFill>
              <a:srgbClr val="00808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cs-CZ" b="1" dirty="0">
                <a:solidFill>
                  <a:schemeClr val="tx2"/>
                </a:solidFill>
              </a:rPr>
              <a:t>Růst časové </a:t>
            </a:r>
          </a:p>
          <a:p>
            <a:pPr marL="0" indent="0">
              <a:buNone/>
              <a:defRPr/>
            </a:pPr>
            <a:r>
              <a:rPr lang="cs-CZ" b="1" dirty="0">
                <a:solidFill>
                  <a:schemeClr val="tx2"/>
                </a:solidFill>
              </a:rPr>
              <a:t>   a místní diferenciace</a:t>
            </a:r>
          </a:p>
          <a:p>
            <a:pPr marL="0" indent="0">
              <a:buNone/>
              <a:defRPr/>
            </a:pPr>
            <a:r>
              <a:rPr lang="cs-CZ" b="1" dirty="0">
                <a:solidFill>
                  <a:schemeClr val="tx2"/>
                </a:solidFill>
              </a:rPr>
              <a:t>   aktů směny</a:t>
            </a:r>
          </a:p>
        </p:txBody>
      </p:sp>
      <p:sp>
        <p:nvSpPr>
          <p:cNvPr id="11272" name="Rectangle 8"/>
          <p:cNvSpPr>
            <a:spLocks noGrp="1" noRot="1" noChangeArrowheads="1"/>
          </p:cNvSpPr>
          <p:nvPr>
            <p:ph sz="quarter" idx="4"/>
          </p:nvPr>
        </p:nvSpPr>
        <p:spPr>
          <a:xfrm>
            <a:off x="5254388" y="4071938"/>
            <a:ext cx="4476466" cy="1878012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FF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cs-CZ" b="1" dirty="0">
                <a:solidFill>
                  <a:srgbClr val="008080"/>
                </a:solidFill>
              </a:rPr>
              <a:t>Oběh zboží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    a logistika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0" y="101600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B3273C0B-A16B-4032-8196-C93E71B4578F}"/>
              </a:ext>
            </a:extLst>
          </p:cNvPr>
          <p:cNvSpPr txBox="1"/>
          <p:nvPr/>
        </p:nvSpPr>
        <p:spPr>
          <a:xfrm>
            <a:off x="7765576" y="395785"/>
            <a:ext cx="1965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Shrnutí</a:t>
            </a:r>
          </a:p>
        </p:txBody>
      </p:sp>
    </p:spTree>
    <p:extLst>
      <p:ext uri="{BB962C8B-B14F-4D97-AF65-F5344CB8AC3E}">
        <p14:creationId xmlns:p14="http://schemas.microsoft.com/office/powerpoint/2010/main" val="2123400049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8" name="Rectangle 6"/>
          <p:cNvSpPr>
            <a:spLocks noGrp="1" noRot="1" noChangeArrowheads="1"/>
          </p:cNvSpPr>
          <p:nvPr>
            <p:ph type="title"/>
          </p:nvPr>
        </p:nvSpPr>
        <p:spPr>
          <a:xfrm>
            <a:off x="729017" y="214999"/>
            <a:ext cx="4347949" cy="67210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Funkce obchodu</a:t>
            </a:r>
          </a:p>
        </p:txBody>
      </p:sp>
      <p:sp>
        <p:nvSpPr>
          <p:cNvPr id="18440" name="Rectangle 8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296164" y="1037230"/>
            <a:ext cx="5792787" cy="559558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Překlenovací</a:t>
            </a:r>
            <a:r>
              <a:rPr lang="cs-CZ" sz="4100" b="1" dirty="0">
                <a:solidFill>
                  <a:srgbClr val="008080"/>
                </a:solidFill>
              </a:rPr>
              <a:t>                     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/>
              <a:t> </a:t>
            </a:r>
            <a:r>
              <a:rPr lang="cs-CZ" sz="4100" b="1" dirty="0">
                <a:cs typeface="Arial" charset="0"/>
              </a:rPr>
              <a:t>► </a:t>
            </a:r>
            <a:r>
              <a:rPr lang="cs-CZ" sz="4100" b="1" dirty="0"/>
              <a:t>místní podmínky výroby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>
                <a:cs typeface="Arial" charset="0"/>
              </a:rPr>
              <a:t> ►</a:t>
            </a:r>
            <a:r>
              <a:rPr lang="cs-CZ" sz="4100" b="1" dirty="0"/>
              <a:t> sortimentní disproporce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/>
              <a:t> </a:t>
            </a:r>
            <a:r>
              <a:rPr lang="cs-CZ" sz="4100" b="1" dirty="0">
                <a:cs typeface="Arial" charset="0"/>
              </a:rPr>
              <a:t>►</a:t>
            </a:r>
            <a:r>
              <a:rPr lang="cs-CZ" sz="4100" b="1" dirty="0"/>
              <a:t> čas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endParaRPr lang="cs-CZ" sz="4100" b="1" dirty="0"/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2.Uspokojování potřeb 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/>
              <a:t> </a:t>
            </a:r>
            <a:r>
              <a:rPr lang="cs-CZ" sz="4100" b="1" dirty="0">
                <a:cs typeface="Arial" charset="0"/>
              </a:rPr>
              <a:t>►</a:t>
            </a:r>
            <a:r>
              <a:rPr lang="cs-CZ" sz="4100" b="1" dirty="0"/>
              <a:t> nástroji tržního mechanismu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/>
              <a:t> </a:t>
            </a:r>
            <a:r>
              <a:rPr lang="cs-CZ" sz="4100" b="1" dirty="0">
                <a:cs typeface="Arial" charset="0"/>
              </a:rPr>
              <a:t>►</a:t>
            </a:r>
            <a:r>
              <a:rPr lang="cs-CZ" sz="4100" b="1" dirty="0"/>
              <a:t> přímými zásahy státu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>
                <a:cs typeface="Arial" charset="0"/>
              </a:rPr>
              <a:t> ► kombinace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endParaRPr lang="cs-CZ" sz="4100" b="1" dirty="0"/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Aktivizující funkce</a:t>
            </a:r>
            <a:r>
              <a:rPr lang="cs-CZ" sz="4100" b="1" dirty="0">
                <a:solidFill>
                  <a:srgbClr val="008080"/>
                </a:solidFill>
              </a:rPr>
              <a:t>   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>
                <a:cs typeface="Arial" charset="0"/>
              </a:rPr>
              <a:t> ►</a:t>
            </a:r>
            <a:r>
              <a:rPr lang="cs-CZ" sz="4100" b="1" dirty="0"/>
              <a:t> spotřeba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4100" b="1" dirty="0"/>
              <a:t> </a:t>
            </a:r>
            <a:r>
              <a:rPr lang="cs-CZ" sz="4100" b="1" dirty="0">
                <a:cs typeface="Arial" charset="0"/>
              </a:rPr>
              <a:t>►</a:t>
            </a:r>
            <a:r>
              <a:rPr lang="cs-CZ" sz="4100" b="1" dirty="0"/>
              <a:t> výroba 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2400" b="1" dirty="0"/>
              <a:t>                                                              </a:t>
            </a:r>
          </a:p>
        </p:txBody>
      </p:sp>
      <p:sp>
        <p:nvSpPr>
          <p:cNvPr id="14340" name="AutoShape 10"/>
          <p:cNvSpPr>
            <a:spLocks noChangeArrowheads="1"/>
          </p:cNvSpPr>
          <p:nvPr/>
        </p:nvSpPr>
        <p:spPr bwMode="auto">
          <a:xfrm>
            <a:off x="1258533" y="1697014"/>
            <a:ext cx="1800225" cy="15827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1140" y="10160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020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b="1" dirty="0">
                <a:solidFill>
                  <a:srgbClr val="008080"/>
                </a:solidFill>
              </a:rPr>
              <a:t>1. Funkce obchodu - překlenutí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222854"/>
            <a:ext cx="9179083" cy="550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b="1" dirty="0"/>
              <a:t>- </a:t>
            </a:r>
            <a:r>
              <a:rPr lang="cs-CZ" sz="3200" b="1" dirty="0">
                <a:solidFill>
                  <a:srgbClr val="FF0000"/>
                </a:solidFill>
              </a:rPr>
              <a:t>místních podmínek výroby, do nichž spadají:</a:t>
            </a:r>
            <a:endParaRPr lang="cs-CZ" sz="3200" dirty="0">
              <a:solidFill>
                <a:srgbClr val="FF0000"/>
              </a:solidFill>
            </a:endParaRPr>
          </a:p>
          <a:p>
            <a:pPr lvl="0"/>
            <a:r>
              <a:rPr lang="cs-CZ" sz="3200" dirty="0">
                <a:solidFill>
                  <a:srgbClr val="008080"/>
                </a:solidFill>
              </a:rPr>
              <a:t>přírodní podmínky (</a:t>
            </a:r>
            <a:r>
              <a:rPr lang="cs-CZ" sz="3200" dirty="0">
                <a:solidFill>
                  <a:srgbClr val="FF0000"/>
                </a:solidFill>
              </a:rPr>
              <a:t>zdroje surovin, klimatické podmínky apod.),</a:t>
            </a:r>
          </a:p>
          <a:p>
            <a:pPr lvl="0"/>
            <a:r>
              <a:rPr lang="cs-CZ" sz="3200" dirty="0">
                <a:solidFill>
                  <a:srgbClr val="008080"/>
                </a:solidFill>
              </a:rPr>
              <a:t>ekonomické podmínky (</a:t>
            </a:r>
            <a:r>
              <a:rPr lang="cs-CZ" sz="3200" dirty="0">
                <a:solidFill>
                  <a:srgbClr val="FF0000"/>
                </a:solidFill>
              </a:rPr>
              <a:t>technická úroveň výroby, specializace výroby, koncentrace výroby a organizace trhu…)</a:t>
            </a:r>
          </a:p>
          <a:p>
            <a:r>
              <a:rPr lang="cs-CZ" sz="3200" b="1" dirty="0"/>
              <a:t>- </a:t>
            </a:r>
            <a:r>
              <a:rPr lang="cs-CZ" sz="3200" b="1" dirty="0">
                <a:solidFill>
                  <a:srgbClr val="FF0000"/>
                </a:solidFill>
              </a:rPr>
              <a:t>sortimentních disproporcí:</a:t>
            </a:r>
            <a:endParaRPr lang="cs-CZ" sz="3200" dirty="0">
              <a:solidFill>
                <a:srgbClr val="FF0000"/>
              </a:solidFill>
            </a:endParaRPr>
          </a:p>
          <a:p>
            <a:pPr lvl="0"/>
            <a:r>
              <a:rPr lang="cs-CZ" sz="3200" dirty="0">
                <a:solidFill>
                  <a:srgbClr val="008080"/>
                </a:solidFill>
              </a:rPr>
              <a:t>v množství, v sortimentu, v kvalitě, cílem je tvorba optimálních nákupních podmínek</a:t>
            </a:r>
          </a:p>
          <a:p>
            <a:r>
              <a:rPr lang="cs-CZ" sz="3200" b="1" dirty="0"/>
              <a:t>- </a:t>
            </a:r>
            <a:r>
              <a:rPr lang="cs-CZ" sz="3200" b="1" dirty="0">
                <a:solidFill>
                  <a:srgbClr val="FF0000"/>
                </a:solidFill>
              </a:rPr>
              <a:t>rozdílů mezi časem výroby a spotřeby:</a:t>
            </a:r>
            <a:endParaRPr lang="cs-CZ" sz="3200" dirty="0">
              <a:solidFill>
                <a:srgbClr val="FF0000"/>
              </a:solidFill>
            </a:endParaRPr>
          </a:p>
          <a:p>
            <a:pPr lvl="0"/>
            <a:r>
              <a:rPr lang="cs-CZ" sz="3200" dirty="0">
                <a:solidFill>
                  <a:srgbClr val="008080"/>
                </a:solidFill>
              </a:rPr>
              <a:t>prostřednictvím skladování výrobků.</a:t>
            </a: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94961"/>
            <a:ext cx="1464833" cy="1127893"/>
          </a:xfrm>
          <a:prstGeom prst="rect">
            <a:avLst/>
          </a:prstGeom>
        </p:spPr>
      </p:pic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8202304" y="195487"/>
            <a:ext cx="1356989" cy="102736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9FE7B85-6762-4337-8955-AF3412C8A5CF}"/>
              </a:ext>
            </a:extLst>
          </p:cNvPr>
          <p:cNvSpPr txBox="1"/>
          <p:nvPr/>
        </p:nvSpPr>
        <p:spPr>
          <a:xfrm>
            <a:off x="9961555" y="1517304"/>
            <a:ext cx="1978925" cy="489364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Zboží koupíme i tam, kde se nevyrábí či nepěstuje.</a:t>
            </a:r>
          </a:p>
          <a:p>
            <a:pPr algn="ctr"/>
            <a:r>
              <a:rPr lang="cs-CZ" sz="2400" b="1" dirty="0"/>
              <a:t>Sortimentní disproporce se snižují.</a:t>
            </a:r>
          </a:p>
          <a:p>
            <a:pPr algn="ctr"/>
            <a:r>
              <a:rPr lang="cs-CZ" sz="2400" b="1" dirty="0"/>
              <a:t>Přispívá k tomu i digitalizace maloobchodu.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ED29D5F0-5961-4F45-8EAF-2DF92907E950}"/>
              </a:ext>
            </a:extLst>
          </p:cNvPr>
          <p:cNvCxnSpPr/>
          <p:nvPr/>
        </p:nvCxnSpPr>
        <p:spPr>
          <a:xfrm>
            <a:off x="6096000" y="2486800"/>
            <a:ext cx="2883586" cy="0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07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b="1" dirty="0">
                <a:solidFill>
                  <a:srgbClr val="008080"/>
                </a:solidFill>
              </a:rPr>
              <a:t>2.Funkce obchodu – uspokojování potřeb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15293" y="1864995"/>
            <a:ext cx="9144000" cy="4031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rgbClr val="008080"/>
                </a:solidFill>
              </a:rPr>
              <a:t>Vytvořit optimální nákupní podmínky pro uspokojování potřeb zákazníků lze třemi způsoby:</a:t>
            </a:r>
          </a:p>
          <a:p>
            <a:endParaRPr lang="cs-CZ" sz="3200" dirty="0"/>
          </a:p>
          <a:p>
            <a:pPr marL="457200" indent="-457200">
              <a:buFontTx/>
              <a:buChar char="-"/>
            </a:pPr>
            <a:r>
              <a:rPr lang="cs-CZ" sz="3200" b="1" dirty="0">
                <a:solidFill>
                  <a:srgbClr val="FF0000"/>
                </a:solidFill>
              </a:rPr>
              <a:t>1. pouze nástroji tržního mechanismu</a:t>
            </a:r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sz="3200" dirty="0">
                <a:solidFill>
                  <a:srgbClr val="008080"/>
                </a:solidFill>
              </a:rPr>
              <a:t>(působením nabídky a poptávky ve standardní tržní ekonomice)</a:t>
            </a:r>
          </a:p>
          <a:p>
            <a:endParaRPr lang="cs-CZ" sz="3200" dirty="0"/>
          </a:p>
          <a:p>
            <a:r>
              <a:rPr lang="cs-CZ" sz="3200" b="1" dirty="0"/>
              <a:t>-    </a:t>
            </a:r>
            <a:r>
              <a:rPr lang="cs-CZ" sz="3200" b="1" dirty="0">
                <a:solidFill>
                  <a:srgbClr val="FF0000"/>
                </a:solidFill>
              </a:rPr>
              <a:t>2. pouze zásahy státu</a:t>
            </a:r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sz="3200" dirty="0">
                <a:solidFill>
                  <a:srgbClr val="008080"/>
                </a:solidFill>
              </a:rPr>
              <a:t>(typické pro centrálně plánovanou ekonomiku v bývalém Československu)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10065887" y="2611414"/>
            <a:ext cx="1800225" cy="15827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2072955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9307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cs-CZ" sz="3600" b="1" dirty="0">
                <a:solidFill>
                  <a:srgbClr val="008080"/>
                </a:solidFill>
              </a:rPr>
              <a:t>2.Funkce obchodu – uspokojování potřeb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rgbClr val="00808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1164134"/>
            <a:ext cx="9697698" cy="550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3200" b="1" dirty="0">
                <a:solidFill>
                  <a:srgbClr val="008080"/>
                </a:solidFill>
              </a:rPr>
              <a:t>Vytvořit optimální nákupní podmínky pro uspokojování potřeb zákazníků lze:</a:t>
            </a:r>
          </a:p>
          <a:p>
            <a:pPr algn="just"/>
            <a:endParaRPr lang="cs-CZ" sz="3200" dirty="0"/>
          </a:p>
          <a:p>
            <a:pPr algn="just"/>
            <a:r>
              <a:rPr lang="cs-CZ" sz="3200" b="1" dirty="0">
                <a:solidFill>
                  <a:srgbClr val="008080"/>
                </a:solidFill>
              </a:rPr>
              <a:t>-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rgbClr val="FF0000"/>
                </a:solidFill>
              </a:rPr>
              <a:t>3.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rgbClr val="FF0000"/>
                </a:solidFill>
              </a:rPr>
              <a:t>kombinací obou předchozích přístupů </a:t>
            </a:r>
            <a:r>
              <a:rPr lang="cs-CZ" sz="3200" b="1" dirty="0">
                <a:solidFill>
                  <a:srgbClr val="008080"/>
                </a:solidFill>
              </a:rPr>
              <a:t>- </a:t>
            </a:r>
            <a:r>
              <a:rPr lang="cs-CZ" sz="3200" i="1" dirty="0">
                <a:solidFill>
                  <a:srgbClr val="008080"/>
                </a:solidFill>
              </a:rPr>
              <a:t>nástroji</a:t>
            </a:r>
            <a:r>
              <a:rPr lang="cs-CZ" sz="3200" dirty="0">
                <a:solidFill>
                  <a:srgbClr val="008080"/>
                </a:solidFill>
              </a:rPr>
              <a:t> </a:t>
            </a:r>
            <a:r>
              <a:rPr lang="cs-CZ" sz="3200" i="1" dirty="0">
                <a:solidFill>
                  <a:srgbClr val="008080"/>
                </a:solidFill>
              </a:rPr>
              <a:t>tržního mechanismu s určitou mírou zásahů státu do fungování odvětví obchodu </a:t>
            </a:r>
            <a:r>
              <a:rPr lang="cs-CZ" sz="3200" dirty="0">
                <a:solidFill>
                  <a:srgbClr val="008080"/>
                </a:solidFill>
              </a:rPr>
              <a:t>(v odůvodněných případech usměrňují příslušné orgány státní správy a samosprávy rozvoj maloobchodní sítě v rámci tržní ekonomiky prostřednictvím územního plánování, koordinace zájmů zákazníků, podnikatelských subjektů i měst, typické pro současné evropské tržní ekonomiky).</a:t>
            </a:r>
            <a:endParaRPr lang="cs-CZ" sz="3200" b="1" dirty="0">
              <a:solidFill>
                <a:srgbClr val="00808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10065887" y="2611414"/>
            <a:ext cx="1800225" cy="15827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</p:spTree>
    <p:extLst>
      <p:ext uri="{BB962C8B-B14F-4D97-AF65-F5344CB8AC3E}">
        <p14:creationId xmlns:p14="http://schemas.microsoft.com/office/powerpoint/2010/main" val="1748360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387997" y="1161298"/>
            <a:ext cx="7950785" cy="53122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33400" indent="-533400">
              <a:lnSpc>
                <a:spcPct val="80000"/>
              </a:lnSpc>
              <a:defRPr/>
            </a:pPr>
            <a:r>
              <a:rPr lang="cs-CZ" sz="3200" b="1" dirty="0">
                <a:solidFill>
                  <a:srgbClr val="008080"/>
                </a:solidFill>
              </a:rPr>
              <a:t> Funkce obchodu ve sféře spotřeby</a:t>
            </a:r>
            <a:endParaRPr lang="en-GB" sz="3200" b="1" kern="0" dirty="0">
              <a:solidFill>
                <a:srgbClr val="008080"/>
              </a:solidFill>
            </a:endParaRPr>
          </a:p>
          <a:p>
            <a:pPr marL="533400" indent="-533400">
              <a:lnSpc>
                <a:spcPct val="80000"/>
              </a:lnSpc>
              <a:buNone/>
              <a:defRPr/>
            </a:pPr>
            <a:endParaRPr lang="cs-CZ" sz="3200" b="1" dirty="0">
              <a:solidFill>
                <a:srgbClr val="00808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  <a:cs typeface="Arial" charset="0"/>
              </a:rPr>
              <a:t> </a:t>
            </a:r>
            <a:r>
              <a:rPr lang="cs-CZ" sz="3200" dirty="0">
                <a:solidFill>
                  <a:srgbClr val="008080"/>
                </a:solidFill>
              </a:rPr>
              <a:t>ve</a:t>
            </a:r>
            <a:r>
              <a:rPr lang="cs-CZ" sz="3200" b="1" dirty="0">
                <a:solidFill>
                  <a:srgbClr val="008080"/>
                </a:solidFill>
              </a:rPr>
              <a:t> </a:t>
            </a:r>
            <a:r>
              <a:rPr lang="cs-CZ" sz="3200" b="1" dirty="0">
                <a:solidFill>
                  <a:srgbClr val="FF0000"/>
                </a:solidFill>
              </a:rPr>
              <a:t>sféře spotřeby </a:t>
            </a:r>
            <a:r>
              <a:rPr lang="cs-CZ" sz="3200" dirty="0">
                <a:solidFill>
                  <a:srgbClr val="008080"/>
                </a:solidFill>
              </a:rPr>
              <a:t>působí na rozhodování spotřebitelů, podněcuje jejich zájem o zvyšování spotřeby, což se u obyvatelstva projevuje snahou o růst příjmů a v konečném důsledku přispívá k oživení ekonomiky apod. </a:t>
            </a:r>
          </a:p>
          <a:p>
            <a:pPr marL="285750" indent="-285750" algn="just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obchod působí rovněž na kulturu, estetiku, zdraví a ekologické spotřební návyky obyvatelstva. K působení na spotřebitele využívá prvků komunikačního mixu.</a:t>
            </a: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9607380" y="4135876"/>
            <a:ext cx="1800225" cy="158273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66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138E03D-D38C-47C4-89EA-CBA797BC1F74}"/>
              </a:ext>
            </a:extLst>
          </p:cNvPr>
          <p:cNvSpPr/>
          <p:nvPr/>
        </p:nvSpPr>
        <p:spPr>
          <a:xfrm>
            <a:off x="387997" y="274187"/>
            <a:ext cx="9854044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Aktivizující funkce obchodu </a:t>
            </a:r>
            <a:r>
              <a:rPr lang="cs-CZ" sz="3200" b="1" dirty="0">
                <a:solidFill>
                  <a:srgbClr val="008080"/>
                </a:solidFill>
              </a:rPr>
              <a:t> (ve spotřebě a ve výrobě) 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6E4AB52-5116-44A7-A5DF-3648F2E5D19F}"/>
              </a:ext>
            </a:extLst>
          </p:cNvPr>
          <p:cNvSpPr txBox="1"/>
          <p:nvPr/>
        </p:nvSpPr>
        <p:spPr>
          <a:xfrm>
            <a:off x="8959151" y="1668282"/>
            <a:ext cx="2565779" cy="156966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Marketingová komunikace – reklama, podpora prodeje…</a:t>
            </a:r>
          </a:p>
        </p:txBody>
      </p: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4E4F3864-FCA8-47B9-A37B-DC47B1DC0735}"/>
              </a:ext>
            </a:extLst>
          </p:cNvPr>
          <p:cNvCxnSpPr/>
          <p:nvPr/>
        </p:nvCxnSpPr>
        <p:spPr>
          <a:xfrm>
            <a:off x="5786651" y="1784196"/>
            <a:ext cx="1992573" cy="0"/>
          </a:xfrm>
          <a:prstGeom prst="straightConnector1">
            <a:avLst/>
          </a:prstGeom>
          <a:ln w="5715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228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659257" y="529266"/>
            <a:ext cx="72170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ea typeface="+mj-ea"/>
                <a:cs typeface="+mj-cs"/>
              </a:rPr>
              <a:t>Požadavky na absolvování předmětu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82429" y="1358802"/>
            <a:ext cx="9926953" cy="47459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90000"/>
              </a:lnSpc>
              <a:defRPr/>
            </a:pPr>
            <a:r>
              <a:rPr lang="cs-CZ" sz="2800" b="1" dirty="0">
                <a:solidFill>
                  <a:srgbClr val="000066"/>
                </a:solidFill>
              </a:rPr>
              <a:t>1.    Zpracování seminární práce na téma MOJ či jiného vybraného tématu</a:t>
            </a:r>
          </a:p>
          <a:p>
            <a:pPr marL="609600" indent="-609600">
              <a:lnSpc>
                <a:spcPct val="90000"/>
              </a:lnSpc>
              <a:defRPr/>
            </a:pPr>
            <a:r>
              <a:rPr lang="cs-CZ" sz="2800" b="1" dirty="0">
                <a:solidFill>
                  <a:srgbClr val="000066"/>
                </a:solidFill>
              </a:rPr>
              <a:t>        </a:t>
            </a:r>
            <a:r>
              <a:rPr lang="cs-CZ" sz="2800" b="1" dirty="0">
                <a:solidFill>
                  <a:srgbClr val="CC0000"/>
                </a:solidFill>
              </a:rPr>
              <a:t>Hodnocení</a:t>
            </a:r>
            <a:r>
              <a:rPr lang="cs-CZ" sz="2800" b="1" dirty="0">
                <a:solidFill>
                  <a:srgbClr val="000066"/>
                </a:solidFill>
              </a:rPr>
              <a:t>: max. </a:t>
            </a:r>
            <a:r>
              <a:rPr lang="cs-CZ" sz="2800" b="1" dirty="0">
                <a:solidFill>
                  <a:srgbClr val="FF0000"/>
                </a:solidFill>
              </a:rPr>
              <a:t>30 bodů </a:t>
            </a:r>
            <a:r>
              <a:rPr lang="cs-CZ" sz="2800" b="1" dirty="0">
                <a:solidFill>
                  <a:srgbClr val="000066"/>
                </a:solidFill>
              </a:rPr>
              <a:t>(3 členný tým)</a:t>
            </a:r>
          </a:p>
          <a:p>
            <a:pPr marL="609600" indent="-609600">
              <a:lnSpc>
                <a:spcPct val="90000"/>
              </a:lnSpc>
              <a:defRPr/>
            </a:pPr>
            <a:endParaRPr lang="cs-CZ" sz="2800" b="1" dirty="0">
              <a:solidFill>
                <a:srgbClr val="000066"/>
              </a:solidFill>
            </a:endParaRPr>
          </a:p>
          <a:p>
            <a:pPr marL="609600" indent="-609600">
              <a:lnSpc>
                <a:spcPct val="90000"/>
              </a:lnSpc>
              <a:defRPr/>
            </a:pPr>
            <a:r>
              <a:rPr lang="cs-CZ" sz="2800" b="1" dirty="0">
                <a:solidFill>
                  <a:srgbClr val="000066"/>
                </a:solidFill>
              </a:rPr>
              <a:t>2.    Úkoly, případové studie </a:t>
            </a:r>
            <a:r>
              <a:rPr lang="cs-CZ" sz="2800" b="1" dirty="0">
                <a:solidFill>
                  <a:srgbClr val="FF0000"/>
                </a:solidFill>
              </a:rPr>
              <a:t>10 bodů </a:t>
            </a:r>
            <a:r>
              <a:rPr lang="cs-CZ" sz="2800" b="1" dirty="0">
                <a:solidFill>
                  <a:srgbClr val="000066"/>
                </a:solidFill>
              </a:rPr>
              <a:t>(z toho 8 bodů ze seminářů a 2 </a:t>
            </a:r>
            <a:r>
              <a:rPr lang="cs-CZ" sz="2800" b="1">
                <a:solidFill>
                  <a:srgbClr val="000066"/>
                </a:solidFill>
              </a:rPr>
              <a:t>body za </a:t>
            </a:r>
            <a:r>
              <a:rPr lang="cs-CZ" sz="2800" b="1" dirty="0">
                <a:solidFill>
                  <a:srgbClr val="000066"/>
                </a:solidFill>
              </a:rPr>
              <a:t>přednášku odborníka </a:t>
            </a:r>
            <a:r>
              <a:rPr lang="cs-CZ" sz="2800" b="1">
                <a:solidFill>
                  <a:srgbClr val="000066"/>
                </a:solidFill>
              </a:rPr>
              <a:t>z praxe)</a:t>
            </a:r>
            <a:endParaRPr lang="cs-CZ" sz="2800" b="1" dirty="0">
              <a:solidFill>
                <a:srgbClr val="000066"/>
              </a:solidFill>
            </a:endParaRPr>
          </a:p>
          <a:p>
            <a:pPr marL="609600" indent="-609600">
              <a:lnSpc>
                <a:spcPct val="90000"/>
              </a:lnSpc>
              <a:defRPr/>
            </a:pPr>
            <a:endParaRPr lang="cs-CZ" sz="2800" b="1" dirty="0">
              <a:solidFill>
                <a:srgbClr val="000066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sz="2800" b="1" dirty="0">
                <a:solidFill>
                  <a:srgbClr val="000066"/>
                </a:solidFill>
              </a:rPr>
              <a:t>3.    Písemná zkouška - </a:t>
            </a:r>
            <a:r>
              <a:rPr lang="cs-CZ" sz="2800" b="1" dirty="0">
                <a:solidFill>
                  <a:srgbClr val="FF0000"/>
                </a:solidFill>
              </a:rPr>
              <a:t>60 bodů </a:t>
            </a:r>
          </a:p>
          <a:p>
            <a:pPr marL="609600" indent="-609600">
              <a:lnSpc>
                <a:spcPct val="90000"/>
              </a:lnSpc>
              <a:buAutoNum type="arabicPeriod" startAt="2"/>
              <a:defRPr/>
            </a:pPr>
            <a:endParaRPr lang="cs-CZ" sz="2800" b="1" dirty="0">
              <a:solidFill>
                <a:srgbClr val="000066"/>
              </a:solidFill>
            </a:endParaRPr>
          </a:p>
          <a:p>
            <a:pPr marL="514350" indent="-514350">
              <a:lnSpc>
                <a:spcPct val="90000"/>
              </a:lnSpc>
              <a:buAutoNum type="arabicPeriod" startAt="4"/>
              <a:defRPr/>
            </a:pPr>
            <a:r>
              <a:rPr lang="cs-CZ" sz="2800" b="1" dirty="0">
                <a:solidFill>
                  <a:srgbClr val="FF0000"/>
                </a:solidFill>
              </a:rPr>
              <a:t>Uzavření předmětu: </a:t>
            </a:r>
            <a:r>
              <a:rPr lang="cs-CZ" sz="2800" b="1" dirty="0">
                <a:solidFill>
                  <a:srgbClr val="000066"/>
                </a:solidFill>
              </a:rPr>
              <a:t>Body za SP + body za písemný test +</a:t>
            </a:r>
          </a:p>
          <a:p>
            <a:pPr>
              <a:lnSpc>
                <a:spcPct val="90000"/>
              </a:lnSpc>
              <a:defRPr/>
            </a:pPr>
            <a:r>
              <a:rPr lang="cs-CZ" sz="2800" b="1" dirty="0">
                <a:solidFill>
                  <a:srgbClr val="000066"/>
                </a:solidFill>
              </a:rPr>
              <a:t>      úkoly z přednášky či semináře (celkově 100 bodů – úspěšnost</a:t>
            </a:r>
          </a:p>
          <a:p>
            <a:pPr>
              <a:lnSpc>
                <a:spcPct val="90000"/>
              </a:lnSpc>
              <a:defRPr/>
            </a:pPr>
            <a:r>
              <a:rPr lang="cs-CZ" sz="2800" b="1" dirty="0">
                <a:solidFill>
                  <a:srgbClr val="000066"/>
                </a:solidFill>
              </a:rPr>
              <a:t>      min. 60%).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497" y="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6127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251520" y="1496876"/>
            <a:ext cx="11198952" cy="47212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33400" indent="-533400">
              <a:lnSpc>
                <a:spcPct val="80000"/>
              </a:lnSpc>
              <a:buNone/>
              <a:defRPr/>
            </a:pPr>
            <a:endParaRPr lang="cs-CZ" sz="3200" b="1" dirty="0">
              <a:solidFill>
                <a:srgbClr val="008080"/>
              </a:solidFill>
            </a:endParaRPr>
          </a:p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3200" b="1" dirty="0">
                <a:solidFill>
                  <a:srgbClr val="008080"/>
                </a:solidFill>
              </a:rPr>
              <a:t> </a:t>
            </a:r>
            <a:r>
              <a:rPr lang="cs-CZ" sz="3200" dirty="0">
                <a:solidFill>
                  <a:srgbClr val="008080"/>
                </a:solidFill>
              </a:rPr>
              <a:t>- ve</a:t>
            </a:r>
            <a:r>
              <a:rPr lang="cs-CZ" sz="3200" b="1" dirty="0">
                <a:solidFill>
                  <a:srgbClr val="008080"/>
                </a:solidFill>
              </a:rPr>
              <a:t> </a:t>
            </a:r>
            <a:r>
              <a:rPr lang="cs-CZ" sz="3200" b="1" dirty="0">
                <a:solidFill>
                  <a:srgbClr val="FF0000"/>
                </a:solidFill>
              </a:rPr>
              <a:t>sféře výroby </a:t>
            </a:r>
            <a:r>
              <a:rPr lang="cs-CZ" sz="3200" dirty="0">
                <a:solidFill>
                  <a:srgbClr val="008080"/>
                </a:solidFill>
              </a:rPr>
              <a:t>objasňuje výrobcům tendence ve vývoji trhu a podle nich  budoucí vývoj poptávky. 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FF0000"/>
                </a:solidFill>
              </a:rPr>
              <a:t>využívání elektronického propojení </a:t>
            </a:r>
            <a:r>
              <a:rPr lang="cs-CZ" sz="3200" dirty="0">
                <a:solidFill>
                  <a:srgbClr val="008080"/>
                </a:solidFill>
              </a:rPr>
              <a:t>mezi subjekty logistického řetězce mezi obchodem a výrobou se přibližuje a urychluje. </a:t>
            </a:r>
          </a:p>
          <a:p>
            <a:pPr marL="285750" indent="-28575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obchod </a:t>
            </a:r>
            <a:r>
              <a:rPr lang="cs-CZ" sz="3200" b="1" dirty="0">
                <a:solidFill>
                  <a:srgbClr val="FF0000"/>
                </a:solidFill>
              </a:rPr>
              <a:t>informuje výrobce </a:t>
            </a:r>
            <a:r>
              <a:rPr lang="cs-CZ" sz="3200" dirty="0">
                <a:solidFill>
                  <a:srgbClr val="008080"/>
                </a:solidFill>
              </a:rPr>
              <a:t>o budoucích potřebách zákazníků, aby mohl podle nich připravovat pružně výrobu, která bude odpovídat potřebám. </a:t>
            </a: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FF0000"/>
                </a:solidFill>
              </a:rPr>
              <a:t>odhad budoucí poptávky </a:t>
            </a:r>
            <a:r>
              <a:rPr lang="cs-CZ" sz="3200" dirty="0">
                <a:solidFill>
                  <a:srgbClr val="008080"/>
                </a:solidFill>
              </a:rPr>
              <a:t>je náročný již vzhledem k nesmírné internacionalizaci trhu.</a:t>
            </a:r>
            <a:endParaRPr lang="cs-CZ" sz="2400" b="1" dirty="0">
              <a:solidFill>
                <a:srgbClr val="00808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7" y="73119"/>
            <a:ext cx="1464833" cy="1127893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3763095E-DAB7-41C4-92CB-3259A0168E39}"/>
              </a:ext>
            </a:extLst>
          </p:cNvPr>
          <p:cNvSpPr/>
          <p:nvPr/>
        </p:nvSpPr>
        <p:spPr>
          <a:xfrm>
            <a:off x="510555" y="324960"/>
            <a:ext cx="3757567" cy="496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3400" indent="-533400">
              <a:lnSpc>
                <a:spcPct val="80000"/>
              </a:lnSpc>
              <a:buNone/>
              <a:defRPr/>
            </a:pPr>
            <a:r>
              <a:rPr lang="cs-CZ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Aktivizující funkce</a:t>
            </a:r>
            <a:r>
              <a:rPr lang="cs-CZ" sz="3200" b="1" dirty="0">
                <a:solidFill>
                  <a:srgbClr val="00808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94113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1" y="420478"/>
            <a:ext cx="7101384" cy="68357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cs-CZ" sz="3600" dirty="0"/>
            </a:br>
            <a:r>
              <a:rPr lang="cs-CZ" sz="4000" b="1" dirty="0">
                <a:solidFill>
                  <a:srgbClr val="008080"/>
                </a:solidFill>
                <a:latin typeface="+mn-lt"/>
              </a:rPr>
              <a:t>Cílem naplňování funkcí obchodu je:</a:t>
            </a:r>
            <a:br>
              <a:rPr lang="cs-CZ" sz="4000" b="1" dirty="0">
                <a:latin typeface="+mn-lt"/>
              </a:rPr>
            </a:br>
            <a:endParaRPr lang="cs-CZ" sz="4000" b="1" dirty="0">
              <a:latin typeface="+mn-lt"/>
            </a:endParaRP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759229" y="1157222"/>
            <a:ext cx="8229600" cy="205222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                  		</a:t>
            </a:r>
            <a:endParaRPr lang="cs-CZ" dirty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rgbClr val="008080"/>
                </a:solidFill>
              </a:rPr>
              <a:t> odhadnout směr budoucí poptávky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rgbClr val="008080"/>
                </a:solidFill>
              </a:rPr>
              <a:t> ochrana spotřebitele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b="1" dirty="0">
                <a:solidFill>
                  <a:srgbClr val="008080"/>
                </a:solidFill>
              </a:rPr>
              <a:t> zkvalitnění reprodukčního procesu.</a:t>
            </a:r>
          </a:p>
        </p:txBody>
      </p:sp>
      <p:pic>
        <p:nvPicPr>
          <p:cNvPr id="15364" name="Picture 5" descr="Tulipán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867" y="3429000"/>
            <a:ext cx="8208962" cy="316865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71029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38200" y="365125"/>
            <a:ext cx="7145740" cy="1325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cs-CZ" sz="3600" b="1" dirty="0">
                <a:solidFill>
                  <a:srgbClr val="008080"/>
                </a:solidFill>
              </a:rPr>
            </a:br>
            <a:r>
              <a:rPr lang="cs-CZ" sz="3600" b="1" dirty="0">
                <a:solidFill>
                  <a:srgbClr val="008080"/>
                </a:solidFill>
                <a:latin typeface="+mn-lt"/>
              </a:rPr>
              <a:t>Základní ekonomické problémy </a:t>
            </a:r>
            <a:br>
              <a:rPr lang="cs-CZ" sz="3600" b="1" dirty="0">
                <a:solidFill>
                  <a:srgbClr val="008080"/>
                </a:solidFill>
                <a:latin typeface="+mn-lt"/>
              </a:rPr>
            </a:br>
            <a:r>
              <a:rPr lang="cs-CZ" sz="3600" b="1" dirty="0">
                <a:solidFill>
                  <a:srgbClr val="008080"/>
                </a:solidFill>
                <a:latin typeface="+mn-lt"/>
              </a:rPr>
              <a:t>z hlediska současného obchodu </a:t>
            </a:r>
            <a:r>
              <a:rPr lang="cs-CZ" sz="3600" b="1" dirty="0">
                <a:latin typeface="+mn-lt"/>
              </a:rPr>
              <a:t>(SAMUELSON)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839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9531350" cy="41910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b="1" dirty="0">
                <a:latin typeface="Arial Black" pitchFamily="34" charset="0"/>
              </a:rPr>
              <a:t>Marketingový přístup (KOTLER):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b="1" dirty="0"/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2135189" y="1989139"/>
            <a:ext cx="2592387" cy="12969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>
                <a:solidFill>
                  <a:srgbClr val="008000"/>
                </a:solidFill>
              </a:rPr>
              <a:t>CO?</a:t>
            </a: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4943475" y="1989139"/>
            <a:ext cx="2592388" cy="129698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Jak?</a:t>
            </a: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7751764" y="1989139"/>
            <a:ext cx="2592387" cy="129698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>
                <a:solidFill>
                  <a:srgbClr val="008000"/>
                </a:solidFill>
              </a:rPr>
              <a:t>Pro koho?</a:t>
            </a: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4943475" y="4724400"/>
            <a:ext cx="2592388" cy="12969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>
                <a:solidFill>
                  <a:srgbClr val="008000"/>
                </a:solidFill>
              </a:rPr>
              <a:t>CO?</a:t>
            </a:r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1985064" y="4699379"/>
            <a:ext cx="2592387" cy="12969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 dirty="0">
                <a:solidFill>
                  <a:srgbClr val="008000"/>
                </a:solidFill>
              </a:rPr>
              <a:t>Pro koho?</a:t>
            </a:r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7751764" y="4797425"/>
            <a:ext cx="2592387" cy="12969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Jak?</a:t>
            </a: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2274888" y="6350001"/>
            <a:ext cx="313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Utváření ceny zboží (P X N)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436" y="365125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012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7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477672" y="244476"/>
            <a:ext cx="4162567" cy="1431925"/>
          </a:xfrm>
          <a:solidFill>
            <a:srgbClr val="FFFFCC"/>
          </a:solidFill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Tržní mechanismus</a:t>
            </a:r>
            <a:b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</a:br>
            <a:r>
              <a:rPr lang="cs-CZ" sz="3600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Pro koho, co, jak?</a:t>
            </a:r>
          </a:p>
        </p:txBody>
      </p:sp>
      <p:sp>
        <p:nvSpPr>
          <p:cNvPr id="22538" name="Rectangle 10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77672" y="1932467"/>
            <a:ext cx="3929063" cy="4191000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hlink"/>
            </a:solidFill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Poptávka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Velikost populace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Důchody spotřebitelů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Marketingové aktivity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Substituce a komplementarita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Konečná cena zboží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Specifické faktory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cs-CZ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9" name="Rectangle 11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799043" y="1912961"/>
            <a:ext cx="3929062" cy="4191000"/>
          </a:xfr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hlink"/>
            </a:solidFill>
          </a:ln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Nabídka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Vlastní náklady oběhu (logistické)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Ceny technologických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substitutů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Organizace trhu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Marketingové aktivity</a:t>
            </a:r>
          </a:p>
          <a:p>
            <a:pPr eaLnBrk="1" hangingPunct="1">
              <a:defRPr/>
            </a:pPr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Specifické faktory</a:t>
            </a:r>
          </a:p>
          <a:p>
            <a:pPr eaLnBrk="1" hangingPunct="1"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704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45660" y="-166345"/>
            <a:ext cx="3671247" cy="8810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200" b="1" dirty="0">
                <a:solidFill>
                  <a:srgbClr val="008080"/>
                </a:solidFill>
                <a:latin typeface="+mn-lt"/>
              </a:rPr>
              <a:t>Druhy obchodu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45660" y="492955"/>
            <a:ext cx="9987413" cy="609891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Dle funkce</a:t>
            </a:r>
            <a:r>
              <a:rPr lang="cs-CZ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:</a:t>
            </a:r>
            <a:r>
              <a:rPr lang="cs-CZ" dirty="0"/>
              <a:t>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/>
              <a:t>   </a:t>
            </a:r>
            <a:r>
              <a:rPr lang="cs-CZ" b="1" dirty="0">
                <a:solidFill>
                  <a:srgbClr val="008080"/>
                </a:solidFill>
              </a:rPr>
              <a:t>obchod spotřebním zbožím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   obchod výrobními prostředky</a:t>
            </a:r>
            <a:r>
              <a:rPr lang="cs-CZ" dirty="0">
                <a:solidFill>
                  <a:srgbClr val="008080"/>
                </a:solidFill>
              </a:rPr>
              <a:t>           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Dle rozsahu působnosti: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/>
              <a:t>    </a:t>
            </a:r>
            <a:r>
              <a:rPr lang="cs-CZ" b="1" dirty="0">
                <a:solidFill>
                  <a:srgbClr val="008080"/>
                </a:solidFill>
              </a:rPr>
              <a:t>místní, regionální, celostátní, vnitřní, zahraniční a světový…</a:t>
            </a:r>
            <a:r>
              <a:rPr lang="cs-CZ" dirty="0">
                <a:solidFill>
                  <a:srgbClr val="00808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Dle druhu činnosti: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/>
              <a:t>    </a:t>
            </a:r>
            <a:r>
              <a:rPr lang="cs-CZ" b="1" dirty="0">
                <a:solidFill>
                  <a:srgbClr val="008080"/>
                </a:solidFill>
              </a:rPr>
              <a:t>maloobchod  (retailing)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    velkoobchod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Dle vlastnických forem: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/>
              <a:t>   </a:t>
            </a:r>
            <a:r>
              <a:rPr lang="cs-CZ" b="1" dirty="0">
                <a:solidFill>
                  <a:srgbClr val="008080"/>
                </a:solidFill>
              </a:rPr>
              <a:t>soukromý obchod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8080"/>
                </a:solidFill>
              </a:rPr>
              <a:t>   státní obchod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dirty="0">
                <a:solidFill>
                  <a:srgbClr val="008080"/>
                </a:solidFill>
              </a:rPr>
              <a:t>   </a:t>
            </a:r>
            <a:r>
              <a:rPr lang="cs-CZ" b="1" dirty="0">
                <a:solidFill>
                  <a:srgbClr val="008080"/>
                </a:solidFill>
              </a:rPr>
              <a:t>družstevní obchod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1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0251" y="188913"/>
            <a:ext cx="10259799" cy="6553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Zapamatujme si !!!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Maloobchod není malá prodejna,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velkoobchod není velká prodejna !!!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sz="32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 prodává konečnému spotřebiteli !!!</a:t>
            </a:r>
            <a:endParaRPr lang="cs-CZ" sz="3200" b="1" dirty="0">
              <a:solidFill>
                <a:srgbClr val="00808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436" y="365125"/>
            <a:ext cx="1464833" cy="112789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33" y="2962048"/>
            <a:ext cx="3862317" cy="310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19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398293" y="260351"/>
            <a:ext cx="3715296" cy="663575"/>
          </a:xfrm>
          <a:noFill/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Shrnutí přednášky</a:t>
            </a:r>
          </a:p>
        </p:txBody>
      </p:sp>
      <p:sp>
        <p:nvSpPr>
          <p:cNvPr id="1034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91570" y="981075"/>
            <a:ext cx="9577980" cy="5543550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</a:ln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Podmínkou vzniku obchodu</a:t>
            </a:r>
            <a:r>
              <a:rPr lang="cs-CZ" dirty="0"/>
              <a:t> </a:t>
            </a:r>
            <a:r>
              <a:rPr lang="cs-CZ" dirty="0">
                <a:solidFill>
                  <a:srgbClr val="008080"/>
                </a:solidFill>
              </a:rPr>
              <a:t>je zbožní výroba, dělba práce a specializace, vznik zbožně peněžních vztahů a samostatných hospodářských subjektů a logistiky.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008080"/>
                </a:solidFill>
              </a:rPr>
              <a:t>Společenská dělba práce vyvolala 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potřebu trhu</a:t>
            </a:r>
            <a:r>
              <a:rPr lang="cs-CZ" dirty="0"/>
              <a:t>,</a:t>
            </a:r>
            <a:r>
              <a:rPr lang="cs-CZ" dirty="0">
                <a:solidFill>
                  <a:srgbClr val="008080"/>
                </a:solidFill>
              </a:rPr>
              <a:t> který má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cs-CZ" dirty="0">
                <a:solidFill>
                  <a:srgbClr val="008080"/>
                </a:solidFill>
              </a:rPr>
              <a:t>    své vývojové fáze.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008080"/>
                </a:solidFill>
              </a:rPr>
              <a:t>Aktuální vztah mezi nabídkou a poptávkou řeší</a:t>
            </a:r>
            <a:r>
              <a:rPr lang="cs-CZ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základní ekonomické problémy</a:t>
            </a:r>
            <a:r>
              <a:rPr lang="cs-CZ" dirty="0"/>
              <a:t>, </a:t>
            </a:r>
            <a:r>
              <a:rPr lang="cs-CZ" dirty="0">
                <a:solidFill>
                  <a:srgbClr val="008080"/>
                </a:solidFill>
              </a:rPr>
              <a:t>které mají z marketingového hlediska jiné pořadí otázek: 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 koho? Co? Jak?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Obchod má 3 základní funkce:</a:t>
            </a:r>
            <a:r>
              <a:rPr lang="cs-CZ" dirty="0"/>
              <a:t> </a:t>
            </a:r>
            <a:r>
              <a:rPr lang="cs-CZ" dirty="0">
                <a:solidFill>
                  <a:srgbClr val="008080"/>
                </a:solidFill>
              </a:rPr>
              <a:t>překlenovací, uspokojování potřeb a aktivizující.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Existují různé druhy obchodu</a:t>
            </a:r>
            <a:r>
              <a:rPr lang="cs-CZ" dirty="0"/>
              <a:t>, </a:t>
            </a:r>
            <a:r>
              <a:rPr lang="cs-CZ" dirty="0">
                <a:solidFill>
                  <a:srgbClr val="008080"/>
                </a:solidFill>
              </a:rPr>
              <a:t>členěné podle funkce, rozsahu působnosti, druhu činnosti, vlastnických forem.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82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720605"/>
            <a:ext cx="4297080" cy="394692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 lvl="0"/>
            <a:endParaRPr lang="cs-CZ" sz="4000" b="1" cap="all" dirty="0"/>
          </a:p>
          <a:p>
            <a:pPr>
              <a:defRPr/>
            </a:pPr>
            <a:r>
              <a:rPr lang="cs-CZ" sz="4300" b="1" dirty="0"/>
              <a:t>Význam a postavení obchodu v rámci národního hospodářství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2006199"/>
            <a:ext cx="4806091" cy="345290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b="1" i="1" dirty="0">
                <a:solidFill>
                  <a:srgbClr val="008080"/>
                </a:solidFill>
              </a:rPr>
              <a:t>Cílem přednášky je</a:t>
            </a:r>
            <a:r>
              <a:rPr lang="cs-CZ" altLang="cs-CZ" b="1" dirty="0">
                <a:solidFill>
                  <a:srgbClr val="008080"/>
                </a:solidFill>
              </a:rPr>
              <a:t>:  </a:t>
            </a:r>
            <a:r>
              <a:rPr lang="cs-CZ" altLang="cs-CZ" b="1" i="1" dirty="0">
                <a:solidFill>
                  <a:srgbClr val="008080"/>
                </a:solidFill>
              </a:rPr>
              <a:t>pochopení podstaty obchodní činnosti, významu obchodu pro národní hospodářství i historických souvislostí </a:t>
            </a:r>
          </a:p>
          <a:p>
            <a:pPr marL="0" indent="0" algn="ctr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cs-CZ" sz="2400" b="1" i="1" dirty="0">
                <a:solidFill>
                  <a:srgbClr val="002060"/>
                </a:solidFill>
              </a:rPr>
              <a:t> </a:t>
            </a:r>
            <a:endParaRPr lang="en-GB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65770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51422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329761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pPr algn="l"/>
            <a:endParaRPr lang="cs-CZ" sz="4000" b="1" dirty="0"/>
          </a:p>
          <a:p>
            <a:pPr>
              <a:defRPr/>
            </a:pPr>
            <a:r>
              <a:rPr lang="cs-CZ" sz="4300" b="1" dirty="0"/>
              <a:t>Význam a postavení obchodu v rámci národního hospodářství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2" y="1849459"/>
            <a:ext cx="4806091" cy="40117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Pojetí obchodu</a:t>
            </a:r>
          </a:p>
          <a:p>
            <a:pPr marL="0" indent="0">
              <a:buNone/>
              <a:defRPr/>
            </a:pPr>
            <a:r>
              <a:rPr 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Dělba práce a vznik obchodu</a:t>
            </a:r>
          </a:p>
          <a:p>
            <a:pPr marL="0" indent="0">
              <a:buNone/>
              <a:defRPr/>
            </a:pPr>
            <a:r>
              <a:rPr 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Fáze vývoje trhu</a:t>
            </a:r>
          </a:p>
          <a:p>
            <a:pPr marL="0" indent="0">
              <a:buNone/>
              <a:defRPr/>
            </a:pPr>
            <a:r>
              <a:rPr 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Základní činitelé obchodní činnosti</a:t>
            </a:r>
          </a:p>
          <a:p>
            <a:pPr marL="0" indent="0">
              <a:buNone/>
              <a:defRPr/>
            </a:pPr>
            <a:r>
              <a:rPr lang="cs-CZ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Druhy obchodu</a:t>
            </a:r>
          </a:p>
          <a:p>
            <a:pPr marL="0" indent="0">
              <a:buNone/>
            </a:pPr>
            <a:endParaRPr lang="cs-CZ" sz="24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01556" y="4675969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55107" y="380023"/>
            <a:ext cx="6357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Pojetí obchodu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0" y="2257341"/>
            <a:ext cx="8135098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Obchod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rgbClr val="FF0000"/>
                </a:solidFill>
              </a:rPr>
              <a:t>jako činnost: </a:t>
            </a:r>
          </a:p>
          <a:p>
            <a:pPr>
              <a:defRPr/>
            </a:pPr>
            <a:endParaRPr lang="cs-CZ" sz="32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- představuje v nejširším pojetí nákup a prodej zboží a služeb mezi ekonomickými subjekty-dodavateli a odběrateli (jakékoliv podniky, výrobci, podniky služeb…)</a:t>
            </a:r>
            <a:endParaRPr lang="cs-CZ" sz="2400" b="1" dirty="0">
              <a:solidFill>
                <a:srgbClr val="008080"/>
              </a:solidFill>
            </a:endParaRPr>
          </a:p>
          <a:p>
            <a:pPr>
              <a:defRPr/>
            </a:pPr>
            <a:endParaRPr lang="cs-CZ" sz="2400" b="1" dirty="0"/>
          </a:p>
          <a:p>
            <a:pPr>
              <a:defRPr/>
            </a:pP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2E4443B-031C-4966-9B63-888C47A28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52681" y="2871780"/>
            <a:ext cx="3078548" cy="200046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EE5E2CE-147C-459F-B348-FDCD0CCD9201}"/>
              </a:ext>
            </a:extLst>
          </p:cNvPr>
          <p:cNvSpPr txBox="1"/>
          <p:nvPr/>
        </p:nvSpPr>
        <p:spPr>
          <a:xfrm>
            <a:off x="355107" y="1222854"/>
            <a:ext cx="6569475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Obchod vnímáme jako činnost a jako instituci </a:t>
            </a:r>
          </a:p>
        </p:txBody>
      </p:sp>
    </p:spTree>
    <p:extLst>
      <p:ext uri="{BB962C8B-B14F-4D97-AF65-F5344CB8AC3E}">
        <p14:creationId xmlns:p14="http://schemas.microsoft.com/office/powerpoint/2010/main" val="14027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576523"/>
            <a:ext cx="6357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3600" b="1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Pojetí obchodu</a:t>
            </a:r>
            <a:endParaRPr kumimoji="0" lang="en-GB" sz="3600" b="1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51521" y="1782395"/>
            <a:ext cx="7623238" cy="37856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cs-CZ" sz="2400" b="1" dirty="0"/>
          </a:p>
          <a:p>
            <a:pPr>
              <a:defRPr/>
            </a:pPr>
            <a:r>
              <a:rPr lang="cs-CZ" sz="3200" b="1" dirty="0">
                <a:solidFill>
                  <a:srgbClr val="008080"/>
                </a:solidFill>
              </a:rPr>
              <a:t>Obchod</a:t>
            </a:r>
            <a:r>
              <a:rPr lang="cs-CZ" sz="3200" b="1" dirty="0"/>
              <a:t> </a:t>
            </a:r>
            <a:r>
              <a:rPr lang="cs-CZ" sz="3200" b="1" dirty="0">
                <a:solidFill>
                  <a:srgbClr val="FF0000"/>
                </a:solidFill>
              </a:rPr>
              <a:t>v institucionálním pojetí:</a:t>
            </a:r>
          </a:p>
          <a:p>
            <a:pPr>
              <a:defRPr/>
            </a:pPr>
            <a:endParaRPr lang="cs-CZ" sz="3200" b="1" dirty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  <a:defRPr/>
            </a:pPr>
            <a:r>
              <a:rPr lang="cs-CZ" sz="3200" b="1" dirty="0">
                <a:solidFill>
                  <a:srgbClr val="008080"/>
                </a:solidFill>
              </a:rPr>
              <a:t>představují subjekty zabývající se převážně obchodní činností </a:t>
            </a:r>
          </a:p>
          <a:p>
            <a:pPr marL="457200" indent="-457200">
              <a:buFontTx/>
              <a:buChar char="-"/>
              <a:defRPr/>
            </a:pPr>
            <a:r>
              <a:rPr lang="cs-CZ" sz="3200" b="1" dirty="0">
                <a:solidFill>
                  <a:srgbClr val="FF0000"/>
                </a:solidFill>
              </a:rPr>
              <a:t>(LIDL, Tesco Stores, OBI, Kaufland, Makro, IKEA…).</a:t>
            </a:r>
          </a:p>
          <a:p>
            <a:pPr>
              <a:defRPr/>
            </a:pPr>
            <a:endParaRPr lang="cs-CZ" sz="24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5647" y="94961"/>
            <a:ext cx="1464833" cy="11278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B713944-9042-4707-A82E-E321E3514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60808" y="1453143"/>
            <a:ext cx="2895600" cy="21717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DEC370F-0B15-4BC1-907B-71F8541388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635620" y="4040427"/>
            <a:ext cx="3120788" cy="2401989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8E099DCD-122E-429B-BAE1-ECF8FC053FB1}"/>
              </a:ext>
            </a:extLst>
          </p:cNvPr>
          <p:cNvSpPr txBox="1"/>
          <p:nvPr/>
        </p:nvSpPr>
        <p:spPr>
          <a:xfrm>
            <a:off x="5923128" y="6858000"/>
            <a:ext cx="47448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>
                <a:hlinkClick r:id="rId6" tooltip="https://commons.wikimedia.org/wiki/File:Tchibo,_Va%C5%88kovka,_Brno.jpg"/>
              </a:rPr>
              <a:t>Tato fotka</a:t>
            </a:r>
            <a:r>
              <a:rPr lang="cs-CZ" sz="900"/>
              <a:t> od autora Neznámý autor s licencí </a:t>
            </a:r>
            <a:r>
              <a:rPr lang="cs-CZ" sz="900">
                <a:hlinkClick r:id="rId7" tooltip="https://creativecommons.org/licenses/by-sa/3.0/"/>
              </a:rPr>
              <a:t>CC BY-SA</a:t>
            </a:r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177687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7"/>
          <p:cNvSpPr>
            <a:spLocks noChangeArrowheads="1"/>
          </p:cNvSpPr>
          <p:nvPr/>
        </p:nvSpPr>
        <p:spPr bwMode="auto">
          <a:xfrm>
            <a:off x="646112" y="106325"/>
            <a:ext cx="9344049" cy="907726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28575">
            <a:solidFill>
              <a:srgbClr val="CC66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sz="2800" b="1" dirty="0">
                <a:solidFill>
                  <a:schemeClr val="bg1"/>
                </a:solidFill>
              </a:rPr>
              <a:t>TOP českého obchodu  - rychloobrátkové zboží (2019/2017)</a:t>
            </a:r>
            <a:endParaRPr lang="cs-CZ" altLang="cs-CZ" sz="2800" dirty="0">
              <a:solidFill>
                <a:schemeClr val="bg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106325"/>
            <a:ext cx="1464833" cy="1127893"/>
          </a:xfrm>
          <a:prstGeom prst="rect">
            <a:avLst/>
          </a:prstGeom>
        </p:spPr>
      </p:pic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0728DC21-3BD4-4E90-B138-0FFA64CB80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059732"/>
              </p:ext>
            </p:extLst>
          </p:nvPr>
        </p:nvGraphicFramePr>
        <p:xfrm>
          <a:off x="659786" y="1014051"/>
          <a:ext cx="10067381" cy="49066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3525">
                  <a:extLst>
                    <a:ext uri="{9D8B030D-6E8A-4147-A177-3AD203B41FA5}">
                      <a16:colId xmlns:a16="http://schemas.microsoft.com/office/drawing/2014/main" val="2777128743"/>
                    </a:ext>
                  </a:extLst>
                </a:gridCol>
                <a:gridCol w="3238524">
                  <a:extLst>
                    <a:ext uri="{9D8B030D-6E8A-4147-A177-3AD203B41FA5}">
                      <a16:colId xmlns:a16="http://schemas.microsoft.com/office/drawing/2014/main" val="3752273235"/>
                    </a:ext>
                  </a:extLst>
                </a:gridCol>
                <a:gridCol w="1760561">
                  <a:extLst>
                    <a:ext uri="{9D8B030D-6E8A-4147-A177-3AD203B41FA5}">
                      <a16:colId xmlns:a16="http://schemas.microsoft.com/office/drawing/2014/main" val="3970280336"/>
                    </a:ext>
                  </a:extLst>
                </a:gridCol>
                <a:gridCol w="3534771">
                  <a:extLst>
                    <a:ext uri="{9D8B030D-6E8A-4147-A177-3AD203B41FA5}">
                      <a16:colId xmlns:a16="http://schemas.microsoft.com/office/drawing/2014/main" val="2290366978"/>
                    </a:ext>
                  </a:extLst>
                </a:gridCol>
              </a:tblGrid>
              <a:tr h="7085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Pořadí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2019/2017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Společnost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Tržby celkem v mld. Kč, bez DPH (2017)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Řetězec- počet vlastních prodejen k říjnu 2019  (2017)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536785"/>
                  </a:ext>
                </a:extLst>
              </a:tr>
              <a:tr h="233232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 (1)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KAUFLAND ČESKÁ REPUBLIKA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57,69 (58,35)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Kaufland 131 (127)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241864"/>
                  </a:ext>
                </a:extLst>
              </a:tr>
              <a:tr h="44487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 (4)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LIDL ČESKÁ REPUBLIKA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52,31 (38,35)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Lidl 249 (234)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301190"/>
                  </a:ext>
                </a:extLst>
              </a:tr>
              <a:tr h="429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 (2)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Albert Česká republika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49,76 (48,33)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Albert hypermarket 90 (91), supermarket 235 (240)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411293"/>
                  </a:ext>
                </a:extLst>
              </a:tr>
              <a:tr h="856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 (3)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TESCO STORES CR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44,56 (44,42)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Tesco hypermarket 75 (75), hypermarket Extra 9 (9), supermarket 59 (60), OD / City / My 4 (6), Expres 43 (46)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471061"/>
                  </a:ext>
                </a:extLst>
              </a:tr>
              <a:tr h="4183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5 (6)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PENNY MARKET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36,63 (31,99)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Penny Market 381 (368)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550617"/>
                  </a:ext>
                </a:extLst>
              </a:tr>
              <a:tr h="346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6 (5)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GECO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36,48 (32,97)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Geco tabák-tisk 304 (277)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520685"/>
                  </a:ext>
                </a:extLst>
              </a:tr>
              <a:tr h="346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7 (7)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MAKRO CASH &amp; CARRY CR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 29,95 (29,90)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Makro 13 (13), Drive In 0 (2)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250602"/>
                  </a:ext>
                </a:extLst>
              </a:tr>
              <a:tr h="346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8 (9)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BILLA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27,98 (22,76)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Billa 224 (216), Billa stop &amp; shop64 (43)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255039"/>
                  </a:ext>
                </a:extLst>
              </a:tr>
              <a:tr h="346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 (8)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GLOBUS ČR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23,05 (22,81)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Globus (15), Globus </a:t>
                      </a:r>
                      <a:r>
                        <a:rPr lang="cs-CZ" sz="1600" dirty="0" err="1">
                          <a:effectLst/>
                        </a:rPr>
                        <a:t>Fresh</a:t>
                      </a:r>
                      <a:r>
                        <a:rPr lang="cs-CZ" sz="1600" dirty="0">
                          <a:effectLst/>
                        </a:rPr>
                        <a:t> 1 (0)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161222"/>
                  </a:ext>
                </a:extLst>
              </a:tr>
              <a:tr h="4299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JIP VÝCHODOČESKÁ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13,20 (14,50)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JIP  37 (39), Plus JIP 148 (115), Cash &amp; Carry 12 (11)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819148"/>
                  </a:ext>
                </a:extLst>
              </a:tr>
            </a:tbl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BFD97CC1-3357-40BA-8619-E0C0B4BE13DF}"/>
              </a:ext>
            </a:extLst>
          </p:cNvPr>
          <p:cNvSpPr txBox="1"/>
          <p:nvPr/>
        </p:nvSpPr>
        <p:spPr>
          <a:xfrm>
            <a:off x="646112" y="5920678"/>
            <a:ext cx="9610725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cs-CZ" sz="2400" dirty="0"/>
              <a:t>Nejoblíbenější řetězec: LIDL (2019)</a:t>
            </a:r>
          </a:p>
        </p:txBody>
      </p:sp>
    </p:spTree>
    <p:extLst>
      <p:ext uri="{BB962C8B-B14F-4D97-AF65-F5344CB8AC3E}">
        <p14:creationId xmlns:p14="http://schemas.microsoft.com/office/powerpoint/2010/main" val="296923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AutoShape 7"/>
          <p:cNvSpPr>
            <a:spLocks noChangeArrowheads="1"/>
          </p:cNvSpPr>
          <p:nvPr/>
        </p:nvSpPr>
        <p:spPr bwMode="auto">
          <a:xfrm>
            <a:off x="646112" y="106325"/>
            <a:ext cx="9344049" cy="67491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28575">
            <a:solidFill>
              <a:srgbClr val="CC6600"/>
            </a:solidFill>
            <a:round/>
            <a:headEnd/>
            <a:tailEnd/>
          </a:ln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cs-CZ" sz="2800" b="1" dirty="0">
                <a:solidFill>
                  <a:schemeClr val="bg1"/>
                </a:solidFill>
              </a:rPr>
              <a:t>TOP českého obchodu  - rychloobrátkové zboží(10/2020)</a:t>
            </a:r>
            <a:endParaRPr lang="cs-CZ" altLang="cs-CZ" sz="2800" dirty="0">
              <a:solidFill>
                <a:schemeClr val="bg1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167" y="106325"/>
            <a:ext cx="1464833" cy="1127893"/>
          </a:xfrm>
          <a:prstGeom prst="rect">
            <a:avLst/>
          </a:prstGeom>
        </p:spPr>
      </p:pic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A7F2E23C-78DA-42CC-A23B-CA01984E55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693409"/>
              </p:ext>
            </p:extLst>
          </p:nvPr>
        </p:nvGraphicFramePr>
        <p:xfrm>
          <a:off x="1223526" y="1027705"/>
          <a:ext cx="8189220" cy="53425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0372">
                  <a:extLst>
                    <a:ext uri="{9D8B030D-6E8A-4147-A177-3AD203B41FA5}">
                      <a16:colId xmlns:a16="http://schemas.microsoft.com/office/drawing/2014/main" val="4203329884"/>
                    </a:ext>
                  </a:extLst>
                </a:gridCol>
                <a:gridCol w="1998216">
                  <a:extLst>
                    <a:ext uri="{9D8B030D-6E8A-4147-A177-3AD203B41FA5}">
                      <a16:colId xmlns:a16="http://schemas.microsoft.com/office/drawing/2014/main" val="264487960"/>
                    </a:ext>
                  </a:extLst>
                </a:gridCol>
                <a:gridCol w="957238">
                  <a:extLst>
                    <a:ext uri="{9D8B030D-6E8A-4147-A177-3AD203B41FA5}">
                      <a16:colId xmlns:a16="http://schemas.microsoft.com/office/drawing/2014/main" val="4263233813"/>
                    </a:ext>
                  </a:extLst>
                </a:gridCol>
                <a:gridCol w="890823">
                  <a:extLst>
                    <a:ext uri="{9D8B030D-6E8A-4147-A177-3AD203B41FA5}">
                      <a16:colId xmlns:a16="http://schemas.microsoft.com/office/drawing/2014/main" val="918325539"/>
                    </a:ext>
                  </a:extLst>
                </a:gridCol>
                <a:gridCol w="3562571">
                  <a:extLst>
                    <a:ext uri="{9D8B030D-6E8A-4147-A177-3AD203B41FA5}">
                      <a16:colId xmlns:a16="http://schemas.microsoft.com/office/drawing/2014/main" val="1513819293"/>
                    </a:ext>
                  </a:extLst>
                </a:gridCol>
              </a:tblGrid>
              <a:tr h="321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Pořadí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Společnost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 Logo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Tržby v mld. Kč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Řetězec (počet vlastních prodejen k říjnu 2020)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2527380"/>
                  </a:ext>
                </a:extLst>
              </a:tr>
              <a:tr h="4692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LIDL ČESKÁ REPUBLIKA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57,69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Lidl (263)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7959816"/>
                  </a:ext>
                </a:extLst>
              </a:tr>
              <a:tr h="3784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KAUFLAND ČESKÁ REPUBLIKA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56,28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Kaufland (134)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04525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Albert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CZECH REPUBLIC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52,26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Albert HM (89), supermarket (238)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820978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4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TESCO STORES CR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42,97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Tesco HM (80), HM Extra (9), SM(57), Expres (38)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8077443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5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GECO 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38,94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Geco tabák - tisk (314)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459175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6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PENNY MARKET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38,74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Penny Market (389)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165964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7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BILLA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29,83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Billa (238), Billa stop &amp; </a:t>
                      </a:r>
                      <a:r>
                        <a:rPr lang="cs-CZ" sz="1800" dirty="0" err="1">
                          <a:effectLst/>
                        </a:rPr>
                        <a:t>shop</a:t>
                      </a:r>
                      <a:r>
                        <a:rPr lang="cs-CZ" sz="1800" dirty="0">
                          <a:effectLst/>
                        </a:rPr>
                        <a:t> (64)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766796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8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MAKRO CASH &amp; CARRY CR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28,57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Makro (13)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962279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9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GLOBUS ČR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23,82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Globus (15)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98848"/>
                  </a:ext>
                </a:extLst>
              </a:tr>
              <a:tr h="334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10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GGT CZ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29,90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 err="1">
                          <a:effectLst/>
                        </a:rPr>
                        <a:t>Valmont</a:t>
                      </a:r>
                      <a:r>
                        <a:rPr lang="cs-CZ" sz="1800" dirty="0">
                          <a:effectLst/>
                        </a:rPr>
                        <a:t> (130), GGT (58)</a:t>
                      </a:r>
                      <a:endParaRPr lang="cs-C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293260"/>
                  </a:ext>
                </a:extLst>
              </a:tr>
            </a:tbl>
          </a:graphicData>
        </a:graphic>
      </p:graphicFrame>
      <p:pic>
        <p:nvPicPr>
          <p:cNvPr id="1034" name="Picture 10" descr="https://www.zboziaprodej.cz/wp-content/uploads/2017/12/lidl.jpg">
            <a:extLst>
              <a:ext uri="{FF2B5EF4-FFF2-40B4-BE49-F238E27FC236}">
                <a16:creationId xmlns:a16="http://schemas.microsoft.com/office/drawing/2014/main" id="{39A0A6DD-529D-47B8-8BB8-B0D63B5A6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205" y="1681723"/>
            <a:ext cx="563081" cy="3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www.zboziaprodej.cz/wp-content/uploads/2017/12/kaufland.jpg">
            <a:extLst>
              <a:ext uri="{FF2B5EF4-FFF2-40B4-BE49-F238E27FC236}">
                <a16:creationId xmlns:a16="http://schemas.microsoft.com/office/drawing/2014/main" id="{7D9072FC-8239-489E-8D05-1B1977A84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063" y="2299660"/>
            <a:ext cx="51976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zboziaprodej.cz/wp-content/uploads/2017/12/albert.jpg">
            <a:extLst>
              <a:ext uri="{FF2B5EF4-FFF2-40B4-BE49-F238E27FC236}">
                <a16:creationId xmlns:a16="http://schemas.microsoft.com/office/drawing/2014/main" id="{D2D62027-62FC-41D9-9F8B-C522A7CA0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909" y="2877397"/>
            <a:ext cx="494501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www.zboziaprodej.cz/wp-content/uploads/2017/12/tesco.jpg">
            <a:extLst>
              <a:ext uri="{FF2B5EF4-FFF2-40B4-BE49-F238E27FC236}">
                <a16:creationId xmlns:a16="http://schemas.microsoft.com/office/drawing/2014/main" id="{06C18606-4B4A-4265-9B3B-49522012D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r:link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932" y="3652038"/>
            <a:ext cx="47645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zboziaprodej.cz/wp-content/uploads/2017/12/geco.jpg">
            <a:extLst>
              <a:ext uri="{FF2B5EF4-FFF2-40B4-BE49-F238E27FC236}">
                <a16:creationId xmlns:a16="http://schemas.microsoft.com/office/drawing/2014/main" id="{3D4D9B5E-B5F7-415C-B82E-912C716F3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31" y="4037009"/>
            <a:ext cx="736337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www.zboziaprodej.cz/wp-content/uploads/2017/12/penny.jpg">
            <a:extLst>
              <a:ext uri="{FF2B5EF4-FFF2-40B4-BE49-F238E27FC236}">
                <a16:creationId xmlns:a16="http://schemas.microsoft.com/office/drawing/2014/main" id="{A9370EC7-5368-44E5-BA9D-B07CC3A55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r:link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34" y="4463288"/>
            <a:ext cx="693023" cy="33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Obrázek 69" descr="BILLA">
            <a:extLst>
              <a:ext uri="{FF2B5EF4-FFF2-40B4-BE49-F238E27FC236}">
                <a16:creationId xmlns:a16="http://schemas.microsoft.com/office/drawing/2014/main" id="{9CDE4402-A0D9-4D2B-96D8-ABDE84A06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639" y="4809039"/>
            <a:ext cx="718290" cy="28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www.zboziaprodej.cz/wp-content/uploads/2017/12/makro.jpg">
            <a:extLst>
              <a:ext uri="{FF2B5EF4-FFF2-40B4-BE49-F238E27FC236}">
                <a16:creationId xmlns:a16="http://schemas.microsoft.com/office/drawing/2014/main" id="{5DD0CA85-36F3-4987-8787-9EF12BAB5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r:link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31" y="5247968"/>
            <a:ext cx="797698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www.zboziaprodej.cz/wp-content/uploads/2017/12/globus.jpg">
            <a:extLst>
              <a:ext uri="{FF2B5EF4-FFF2-40B4-BE49-F238E27FC236}">
                <a16:creationId xmlns:a16="http://schemas.microsoft.com/office/drawing/2014/main" id="{A24CA750-3E8A-4E87-9B6C-584118791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r:link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237" y="5661530"/>
            <a:ext cx="615418" cy="31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Obrázek 28" descr="GGT CZ">
            <a:extLst>
              <a:ext uri="{FF2B5EF4-FFF2-40B4-BE49-F238E27FC236}">
                <a16:creationId xmlns:a16="http://schemas.microsoft.com/office/drawing/2014/main" id="{6BA8FE07-4E1A-4803-8A32-AE66377FA17A}"/>
              </a:ext>
            </a:extLst>
          </p:cNvPr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330" y="5978267"/>
            <a:ext cx="571500" cy="3276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0713D1FF-D58C-4B41-A5C4-6B45758CD044}"/>
              </a:ext>
            </a:extLst>
          </p:cNvPr>
          <p:cNvSpPr/>
          <p:nvPr/>
        </p:nvSpPr>
        <p:spPr>
          <a:xfrm>
            <a:off x="1223526" y="6410410"/>
            <a:ext cx="4468146" cy="461665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cs-CZ" sz="2400" dirty="0"/>
              <a:t>Nejoblíbenější řetězec 2020: LIDL</a:t>
            </a:r>
          </a:p>
        </p:txBody>
      </p:sp>
    </p:spTree>
    <p:extLst>
      <p:ext uri="{BB962C8B-B14F-4D97-AF65-F5344CB8AC3E}">
        <p14:creationId xmlns:p14="http://schemas.microsoft.com/office/powerpoint/2010/main" val="375785704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2330</Words>
  <Application>Microsoft Office PowerPoint</Application>
  <PresentationFormat>Širokoúhlá obrazovka</PresentationFormat>
  <Paragraphs>430</Paragraphs>
  <Slides>36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Symbol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Historický vývoj trhu 3 základní fáze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Jaké jsou tedy podmínky vzniku obchodu?</vt:lpstr>
      <vt:lpstr>Funkce obchodu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Cílem naplňování funkcí obchodu je: </vt:lpstr>
      <vt:lpstr> Základní ekonomické problémy  z hlediska současného obchodu (SAMUELSON) </vt:lpstr>
      <vt:lpstr>Tržní mechanismus Pro koho, co, jak?</vt:lpstr>
      <vt:lpstr>Druhy obchodu</vt:lpstr>
      <vt:lpstr>Prezentace aplikace PowerPoint</vt:lpstr>
      <vt:lpstr>Shrnutí přednášky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202</cp:revision>
  <dcterms:created xsi:type="dcterms:W3CDTF">2016-11-25T20:36:16Z</dcterms:created>
  <dcterms:modified xsi:type="dcterms:W3CDTF">2023-10-02T18:47:36Z</dcterms:modified>
</cp:coreProperties>
</file>