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63" r:id="rId3"/>
    <p:sldId id="307" r:id="rId4"/>
    <p:sldId id="310" r:id="rId5"/>
    <p:sldId id="309" r:id="rId6"/>
    <p:sldId id="319" r:id="rId7"/>
    <p:sldId id="387" r:id="rId8"/>
    <p:sldId id="388" r:id="rId9"/>
    <p:sldId id="389" r:id="rId10"/>
    <p:sldId id="390" r:id="rId11"/>
    <p:sldId id="312" r:id="rId12"/>
    <p:sldId id="392" r:id="rId13"/>
    <p:sldId id="314" r:id="rId14"/>
    <p:sldId id="341" r:id="rId15"/>
    <p:sldId id="342" r:id="rId16"/>
    <p:sldId id="333" r:id="rId17"/>
    <p:sldId id="315" r:id="rId18"/>
    <p:sldId id="317" r:id="rId19"/>
    <p:sldId id="318" r:id="rId20"/>
    <p:sldId id="290" r:id="rId21"/>
    <p:sldId id="328" r:id="rId22"/>
    <p:sldId id="323" r:id="rId23"/>
    <p:sldId id="321" r:id="rId24"/>
    <p:sldId id="324" r:id="rId25"/>
    <p:sldId id="325" r:id="rId26"/>
    <p:sldId id="329" r:id="rId27"/>
    <p:sldId id="332" r:id="rId28"/>
    <p:sldId id="327" r:id="rId29"/>
    <p:sldId id="326" r:id="rId30"/>
    <p:sldId id="322" r:id="rId31"/>
    <p:sldId id="331" r:id="rId32"/>
    <p:sldId id="293" r:id="rId33"/>
    <p:sldId id="306" r:id="rId34"/>
    <p:sldId id="334" r:id="rId35"/>
    <p:sldId id="335" r:id="rId36"/>
    <p:sldId id="336" r:id="rId37"/>
    <p:sldId id="338" r:id="rId38"/>
    <p:sldId id="339"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80"/>
    <a:srgbClr val="339966"/>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E8C8C-C4C9-47D6-A877-6B27DE0A235A}" type="datetimeFigureOut">
              <a:rPr lang="cs-CZ" smtClean="0"/>
              <a:t>26.10.2023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C1EFB-3BC7-44F4-A73B-233D129B5EB8}" type="slidenum">
              <a:rPr lang="cs-CZ" smtClean="0"/>
              <a:t>‹#›</a:t>
            </a:fld>
            <a:endParaRPr lang="cs-CZ"/>
          </a:p>
        </p:txBody>
      </p:sp>
    </p:spTree>
    <p:extLst>
      <p:ext uri="{BB962C8B-B14F-4D97-AF65-F5344CB8AC3E}">
        <p14:creationId xmlns:p14="http://schemas.microsoft.com/office/powerpoint/2010/main" val="212059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a:solidFill>
                  <a:schemeClr val="tx1"/>
                </a:solidFill>
                <a:effectLst/>
                <a:latin typeface="+mn-lt"/>
                <a:ea typeface="+mn-ea"/>
                <a:cs typeface="+mn-cs"/>
              </a:rPr>
              <a:t>People are weird and irrational, and there’s much we don’t understand. Like why do shoppers moving in a </a:t>
            </a:r>
            <a:r>
              <a:rPr lang="en-GB" sz="1200" b="0" i="0" kern="1200" dirty="0" err="1">
                <a:solidFill>
                  <a:schemeClr val="tx1"/>
                </a:solidFill>
                <a:effectLst/>
                <a:latin typeface="+mn-lt"/>
                <a:ea typeface="+mn-ea"/>
                <a:cs typeface="+mn-cs"/>
              </a:rPr>
              <a:t>counterclockwise</a:t>
            </a:r>
            <a:r>
              <a:rPr lang="en-GB" sz="1200" b="0" i="0" kern="1200" dirty="0">
                <a:solidFill>
                  <a:schemeClr val="tx1"/>
                </a:solidFill>
                <a:effectLst/>
                <a:latin typeface="+mn-lt"/>
                <a:ea typeface="+mn-ea"/>
                <a:cs typeface="+mn-cs"/>
              </a:rPr>
              <a:t> direction spend on average $2.00 more at the supermarket?</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dirty="0"/>
              <a:t>https://conversionxl.com/blog/pricing-experiments-you-might-not-know-but-can-learn-from/</a:t>
            </a:r>
            <a:endParaRPr lang="cs-CZ"/>
          </a:p>
          <a:p>
            <a:endParaRPr lang="en-US"/>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8</a:t>
            </a:fld>
            <a:endParaRPr lang="cs-CZ"/>
          </a:p>
        </p:txBody>
      </p:sp>
    </p:spTree>
    <p:extLst>
      <p:ext uri="{BB962C8B-B14F-4D97-AF65-F5344CB8AC3E}">
        <p14:creationId xmlns:p14="http://schemas.microsoft.com/office/powerpoint/2010/main" val="136709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26.10.2023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26.10.2023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26.10.2023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26.10.2023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26.10.2023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26.10.2023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zpravy.aktualne.cz/nakup/l~7b8c32b6166811e4a272002590604f2e/"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s.wikipedia.org/wiki/Chladic%C3%AD_vitr%C3%ADna"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endParaRPr lang="cs-CZ" sz="4000" b="1" cap="all" dirty="0"/>
          </a:p>
          <a:p>
            <a:pPr>
              <a:defRPr/>
            </a:pPr>
            <a:r>
              <a:rPr lang="cs-CZ" altLang="cs-CZ" sz="4300" b="1" dirty="0"/>
              <a:t>Řešení technologie obchodního provozu II.</a:t>
            </a:r>
            <a:endParaRPr lang="cs-CZ" sz="43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660459" y="1933672"/>
            <a:ext cx="5407876" cy="3682037"/>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b="1" i="1" dirty="0">
                <a:solidFill>
                  <a:srgbClr val="008080"/>
                </a:solidFill>
              </a:rPr>
              <a:t>Cílem přednášky je</a:t>
            </a:r>
            <a:r>
              <a:rPr lang="cs-CZ" altLang="cs-CZ" b="1" dirty="0">
                <a:solidFill>
                  <a:srgbClr val="008080"/>
                </a:solidFill>
              </a:rPr>
              <a:t>:  </a:t>
            </a:r>
            <a:r>
              <a:rPr lang="cs-CZ" altLang="cs-CZ" b="1" i="1" dirty="0">
                <a:solidFill>
                  <a:srgbClr val="008080"/>
                </a:solidFill>
              </a:rPr>
              <a:t>pochopení podstaty obchodního provozu a jeho dalších prvků, jako je dispoziční řešení, manipulační prostředky a pohyb zboží na prodejní ploše, včetně forem prodeje </a:t>
            </a:r>
          </a:p>
          <a:p>
            <a:pPr marL="0" indent="0" algn="ctr">
              <a:buNone/>
            </a:pPr>
            <a:endParaRPr lang="cs-CZ" sz="2400" b="1" i="1" dirty="0">
              <a:solidFill>
                <a:srgbClr val="008080"/>
              </a:solidFill>
            </a:endParaRPr>
          </a:p>
          <a:p>
            <a:pPr marL="0" indent="0" algn="ctr">
              <a:buNone/>
            </a:pPr>
            <a:r>
              <a:rPr lang="cs-CZ" sz="2400" b="1" i="1" dirty="0">
                <a:solidFill>
                  <a:srgbClr val="008080"/>
                </a:solidFill>
              </a:rPr>
              <a:t> </a:t>
            </a:r>
            <a:endParaRPr lang="en-GB" sz="2400" dirty="0">
              <a:solidFill>
                <a:srgbClr val="008080"/>
              </a:solidFill>
              <a:cs typeface="Times New Roman" panose="02020603050405020304" pitchFamily="18" charset="0"/>
            </a:endParaRPr>
          </a:p>
        </p:txBody>
      </p:sp>
      <p:sp>
        <p:nvSpPr>
          <p:cNvPr id="8" name="Podnadpis 2"/>
          <p:cNvSpPr txBox="1">
            <a:spLocks/>
          </p:cNvSpPr>
          <p:nvPr/>
        </p:nvSpPr>
        <p:spPr>
          <a:xfrm>
            <a:off x="8954689" y="5823305"/>
            <a:ext cx="2688299" cy="6577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Tree>
    <p:extLst>
      <p:ext uri="{BB962C8B-B14F-4D97-AF65-F5344CB8AC3E}">
        <p14:creationId xmlns:p14="http://schemas.microsoft.com/office/powerpoint/2010/main" val="111858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dirty="0">
                <a:solidFill>
                  <a:srgbClr val="339966"/>
                </a:solidFill>
                <a:latin typeface="Arial" panose="020B0604020202020204" pitchFamily="34" charset="0"/>
              </a:rPr>
              <a:t>Otevřený</a:t>
            </a:r>
            <a:r>
              <a:rPr lang="en-US" altLang="cs-CZ" sz="3200" dirty="0">
                <a:solidFill>
                  <a:srgbClr val="339966"/>
                </a:solidFill>
                <a:latin typeface="Arial" panose="020B0604020202020204" pitchFamily="34" charset="0"/>
              </a:rPr>
              <a:t> </a:t>
            </a:r>
            <a:r>
              <a:rPr lang="cs-CZ" altLang="cs-CZ" sz="3200" dirty="0">
                <a:solidFill>
                  <a:srgbClr val="339966"/>
                </a:solidFill>
                <a:latin typeface="Arial" panose="020B0604020202020204" pitchFamily="34" charset="0"/>
              </a:rPr>
              <a:t>design – otevřená SO</a:t>
            </a:r>
            <a:endParaRPr lang="en-US" altLang="cs-CZ" sz="3200" dirty="0">
              <a:solidFill>
                <a:srgbClr val="339966"/>
              </a:solidFill>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252" y="802790"/>
            <a:ext cx="8146606" cy="6055210"/>
          </a:xfrm>
          <a:prstGeom prst="rect">
            <a:avLst/>
          </a:prstGeom>
        </p:spPr>
      </p:pic>
      <p:pic>
        <p:nvPicPr>
          <p:cNvPr id="6" name="Obrázek 5">
            <a:extLst>
              <a:ext uri="{FF2B5EF4-FFF2-40B4-BE49-F238E27FC236}">
                <a16:creationId xmlns:a16="http://schemas.microsoft.com/office/drawing/2014/main" id="{A49B6F2B-E9DD-4B82-989E-A90E0A738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09109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plánek prodejn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20" y="1078173"/>
            <a:ext cx="9353904" cy="62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464024" y="327546"/>
            <a:ext cx="9144000" cy="646331"/>
          </a:xfrm>
          <a:prstGeom prst="rect">
            <a:avLst/>
          </a:prstGeom>
          <a:noFill/>
        </p:spPr>
        <p:txBody>
          <a:bodyPr wrap="square" rtlCol="0">
            <a:spAutoFit/>
          </a:bodyPr>
          <a:lstStyle/>
          <a:p>
            <a:r>
              <a:rPr lang="cs-CZ" sz="3600" b="1" dirty="0">
                <a:solidFill>
                  <a:srgbClr val="008080"/>
                </a:solidFill>
              </a:rPr>
              <a:t>Dispoziční řešení – malá pultová prodejna </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115183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dirty="0">
                <a:solidFill>
                  <a:srgbClr val="339966"/>
                </a:solidFill>
                <a:latin typeface="Arial" panose="020B0604020202020204" pitchFamily="34" charset="0"/>
              </a:rPr>
              <a:t>Sektorový design – skupiny zboží</a:t>
            </a:r>
            <a:endParaRPr lang="en-US" altLang="cs-CZ" sz="3200" dirty="0">
              <a:solidFill>
                <a:srgbClr val="339966"/>
              </a:solidFill>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195" y="820674"/>
            <a:ext cx="8257673" cy="5878159"/>
          </a:xfrm>
          <a:prstGeom prst="rect">
            <a:avLst/>
          </a:prstGeom>
        </p:spPr>
      </p:pic>
      <p:pic>
        <p:nvPicPr>
          <p:cNvPr id="6" name="Obrázek 5">
            <a:extLst>
              <a:ext uri="{FF2B5EF4-FFF2-40B4-BE49-F238E27FC236}">
                <a16:creationId xmlns:a16="http://schemas.microsoft.com/office/drawing/2014/main" id="{31243E21-90B8-486F-A27A-BC27AF379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62010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424113" y="1844675"/>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endParaRPr lang="cs-CZ" altLang="cs-CZ" sz="2400">
              <a:latin typeface="Arial" panose="020B0604020202020204" pitchFamily="34" charset="0"/>
            </a:endParaRPr>
          </a:p>
        </p:txBody>
      </p:sp>
      <p:sp>
        <p:nvSpPr>
          <p:cNvPr id="30723" name="Text Box 5"/>
          <p:cNvSpPr txBox="1">
            <a:spLocks noChangeArrowheads="1"/>
          </p:cNvSpPr>
          <p:nvPr/>
        </p:nvSpPr>
        <p:spPr bwMode="auto">
          <a:xfrm>
            <a:off x="245660" y="1965326"/>
            <a:ext cx="1871662" cy="868363"/>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10000"/>
              </a:spcBef>
              <a:buSzTx/>
              <a:buFontTx/>
              <a:buNone/>
            </a:pPr>
            <a:r>
              <a:rPr lang="cs-CZ" altLang="cs-CZ" sz="2400" b="1" dirty="0">
                <a:solidFill>
                  <a:srgbClr val="FF0000"/>
                </a:solidFill>
                <a:latin typeface="Arial" panose="020B0604020202020204" pitchFamily="34" charset="0"/>
              </a:rPr>
              <a:t>pracnost</a:t>
            </a:r>
          </a:p>
          <a:p>
            <a:pPr algn="ctr" eaLnBrk="1" hangingPunct="1">
              <a:spcBef>
                <a:spcPct val="10000"/>
              </a:spcBef>
              <a:buSzTx/>
              <a:buFontTx/>
              <a:buNone/>
            </a:pPr>
            <a:r>
              <a:rPr lang="cs-CZ" altLang="cs-CZ" sz="2400" b="1" dirty="0">
                <a:solidFill>
                  <a:srgbClr val="FF0000"/>
                </a:solidFill>
                <a:latin typeface="Arial" panose="020B0604020202020204" pitchFamily="34" charset="0"/>
              </a:rPr>
              <a:t>příjmu</a:t>
            </a:r>
          </a:p>
        </p:txBody>
      </p:sp>
      <p:sp>
        <p:nvSpPr>
          <p:cNvPr id="30724" name="Text Box 7"/>
          <p:cNvSpPr txBox="1">
            <a:spLocks noChangeArrowheads="1"/>
          </p:cNvSpPr>
          <p:nvPr/>
        </p:nvSpPr>
        <p:spPr bwMode="auto">
          <a:xfrm>
            <a:off x="279296" y="3290889"/>
            <a:ext cx="1871662"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skladování</a:t>
            </a:r>
          </a:p>
        </p:txBody>
      </p:sp>
      <p:sp>
        <p:nvSpPr>
          <p:cNvPr id="30725" name="Text Box 8"/>
          <p:cNvSpPr txBox="1">
            <a:spLocks noChangeArrowheads="1"/>
          </p:cNvSpPr>
          <p:nvPr/>
        </p:nvSpPr>
        <p:spPr bwMode="auto">
          <a:xfrm>
            <a:off x="279296" y="4756150"/>
            <a:ext cx="1944688"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doplňování</a:t>
            </a:r>
          </a:p>
        </p:txBody>
      </p:sp>
      <p:sp>
        <p:nvSpPr>
          <p:cNvPr id="30726" name="Text Box 9"/>
          <p:cNvSpPr txBox="1">
            <a:spLocks noChangeArrowheads="1"/>
          </p:cNvSpPr>
          <p:nvPr/>
        </p:nvSpPr>
        <p:spPr bwMode="auto">
          <a:xfrm>
            <a:off x="279297" y="5876926"/>
            <a:ext cx="1944687"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prodej</a:t>
            </a:r>
          </a:p>
        </p:txBody>
      </p:sp>
      <p:sp>
        <p:nvSpPr>
          <p:cNvPr id="30727" name="Text Box 11"/>
          <p:cNvSpPr txBox="1">
            <a:spLocks noChangeArrowheads="1"/>
          </p:cNvSpPr>
          <p:nvPr/>
        </p:nvSpPr>
        <p:spPr bwMode="auto">
          <a:xfrm>
            <a:off x="4440239" y="1914376"/>
            <a:ext cx="5903912" cy="1200329"/>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velikost MOJ</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sortiment, dodavatelé</a:t>
            </a:r>
          </a:p>
          <a:p>
            <a:pPr eaLnBrk="1" hangingPunct="1">
              <a:spcBef>
                <a:spcPct val="0"/>
              </a:spcBef>
              <a:buSzTx/>
              <a:buFontTx/>
              <a:buNone/>
            </a:pPr>
            <a:r>
              <a:rPr lang="cs-CZ" altLang="cs-CZ" sz="2400" b="1" dirty="0">
                <a:solidFill>
                  <a:srgbClr val="008080"/>
                </a:solidFill>
                <a:latin typeface="Arial" panose="020B0604020202020204" pitchFamily="34" charset="0"/>
              </a:rPr>
              <a:t>hmotné a personální zajištění</a:t>
            </a:r>
            <a:endParaRPr lang="cs-CZ" altLang="cs-CZ" sz="2400" dirty="0">
              <a:solidFill>
                <a:srgbClr val="008080"/>
              </a:solidFill>
              <a:latin typeface="Arial" panose="020B0604020202020204" pitchFamily="34" charset="0"/>
            </a:endParaRPr>
          </a:p>
          <a:p>
            <a:pPr eaLnBrk="1" hangingPunct="1">
              <a:spcBef>
                <a:spcPct val="0"/>
              </a:spcBef>
              <a:buSzTx/>
              <a:buFontTx/>
              <a:buNone/>
            </a:pPr>
            <a:r>
              <a:rPr lang="cs-CZ" altLang="cs-CZ" sz="2400" b="1" dirty="0">
                <a:solidFill>
                  <a:srgbClr val="008080"/>
                </a:solidFill>
                <a:latin typeface="Arial" panose="020B0604020202020204" pitchFamily="34" charset="0"/>
              </a:rPr>
              <a:t>charakter přepravy a balení zboží</a:t>
            </a:r>
            <a:endParaRPr lang="cs-CZ" altLang="cs-CZ" sz="2400" dirty="0">
              <a:solidFill>
                <a:srgbClr val="008080"/>
              </a:solidFill>
              <a:latin typeface="Arial" panose="020B0604020202020204" pitchFamily="34" charset="0"/>
            </a:endParaRPr>
          </a:p>
        </p:txBody>
      </p:sp>
      <p:sp>
        <p:nvSpPr>
          <p:cNvPr id="30728" name="Text Box 12"/>
          <p:cNvSpPr txBox="1">
            <a:spLocks noChangeArrowheads="1"/>
          </p:cNvSpPr>
          <p:nvPr/>
        </p:nvSpPr>
        <p:spPr bwMode="auto">
          <a:xfrm>
            <a:off x="4440238" y="3271103"/>
            <a:ext cx="5903912" cy="830997"/>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určení cesty zboží</a:t>
            </a:r>
          </a:p>
          <a:p>
            <a:pPr eaLnBrk="1" hangingPunct="1">
              <a:spcBef>
                <a:spcPct val="0"/>
              </a:spcBef>
              <a:buSzTx/>
              <a:buFontTx/>
              <a:buNone/>
            </a:pPr>
            <a:r>
              <a:rPr lang="cs-CZ" altLang="cs-CZ" sz="2400" b="1" dirty="0">
                <a:solidFill>
                  <a:srgbClr val="008080"/>
                </a:solidFill>
                <a:latin typeface="Arial" panose="020B0604020202020204" pitchFamily="34" charset="0"/>
              </a:rPr>
              <a:t>dodržování zásad uložení</a:t>
            </a:r>
          </a:p>
        </p:txBody>
      </p:sp>
      <p:sp>
        <p:nvSpPr>
          <p:cNvPr id="30730" name="Text Box 14"/>
          <p:cNvSpPr txBox="1">
            <a:spLocks noChangeArrowheads="1"/>
          </p:cNvSpPr>
          <p:nvPr/>
        </p:nvSpPr>
        <p:spPr bwMode="auto">
          <a:xfrm>
            <a:off x="4440237" y="4389438"/>
            <a:ext cx="5903913" cy="1200150"/>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načasování, volba místa</a:t>
            </a:r>
          </a:p>
          <a:p>
            <a:pPr eaLnBrk="1" hangingPunct="1">
              <a:spcBef>
                <a:spcPct val="0"/>
              </a:spcBef>
              <a:buSzTx/>
              <a:buFontTx/>
              <a:buNone/>
            </a:pPr>
            <a:r>
              <a:rPr lang="cs-CZ" altLang="cs-CZ" sz="2400" b="1" dirty="0">
                <a:solidFill>
                  <a:srgbClr val="008080"/>
                </a:solidFill>
                <a:latin typeface="Arial" panose="020B0604020202020204" pitchFamily="34" charset="0"/>
              </a:rPr>
              <a:t>využití kapacity zařízení a plochy</a:t>
            </a:r>
          </a:p>
          <a:p>
            <a:pPr eaLnBrk="1" hangingPunct="1">
              <a:spcBef>
                <a:spcPct val="0"/>
              </a:spcBef>
              <a:buSzTx/>
              <a:buFontTx/>
              <a:buNone/>
            </a:pPr>
            <a:r>
              <a:rPr lang="cs-CZ" altLang="cs-CZ" sz="2400" b="1" dirty="0">
                <a:solidFill>
                  <a:srgbClr val="008080"/>
                </a:solidFill>
                <a:latin typeface="Arial" panose="020B0604020202020204" pitchFamily="34" charset="0"/>
              </a:rPr>
              <a:t>celé manipulační jednotky</a:t>
            </a:r>
          </a:p>
        </p:txBody>
      </p:sp>
      <p:sp>
        <p:nvSpPr>
          <p:cNvPr id="30731" name="Text Box 15"/>
          <p:cNvSpPr txBox="1">
            <a:spLocks noChangeArrowheads="1"/>
          </p:cNvSpPr>
          <p:nvPr/>
        </p:nvSpPr>
        <p:spPr bwMode="auto">
          <a:xfrm>
            <a:off x="4440239" y="5876926"/>
            <a:ext cx="5903911" cy="830263"/>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forma prodeje</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organizace práce</a:t>
            </a:r>
          </a:p>
          <a:p>
            <a:pPr eaLnBrk="1" hangingPunct="1">
              <a:spcBef>
                <a:spcPct val="0"/>
              </a:spcBef>
              <a:buSzTx/>
              <a:buFontTx/>
              <a:buNone/>
            </a:pPr>
            <a:r>
              <a:rPr lang="cs-CZ" altLang="cs-CZ" sz="2400" b="1" dirty="0">
                <a:solidFill>
                  <a:srgbClr val="008080"/>
                </a:solidFill>
                <a:latin typeface="Arial" panose="020B0604020202020204" pitchFamily="34" charset="0"/>
              </a:rPr>
              <a:t>odbavování u pokladen.</a:t>
            </a:r>
          </a:p>
        </p:txBody>
      </p:sp>
      <p:sp>
        <p:nvSpPr>
          <p:cNvPr id="30732" name="Rectangle 16"/>
          <p:cNvSpPr>
            <a:spLocks noChangeArrowheads="1"/>
          </p:cNvSpPr>
          <p:nvPr/>
        </p:nvSpPr>
        <p:spPr bwMode="auto">
          <a:xfrm>
            <a:off x="0" y="206375"/>
            <a:ext cx="9826388" cy="719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cs-CZ" altLang="cs-CZ" sz="3600" b="1" dirty="0">
                <a:solidFill>
                  <a:srgbClr val="008080"/>
                </a:solidFill>
              </a:rPr>
              <a:t>Dispoziční řešení a optimální pohyb zboží (zákazníků)</a:t>
            </a:r>
          </a:p>
        </p:txBody>
      </p:sp>
      <p:sp>
        <p:nvSpPr>
          <p:cNvPr id="30733" name="Rectangle 17"/>
          <p:cNvSpPr>
            <a:spLocks noChangeArrowheads="1"/>
          </p:cNvSpPr>
          <p:nvPr/>
        </p:nvSpPr>
        <p:spPr bwMode="auto">
          <a:xfrm>
            <a:off x="245660" y="1190624"/>
            <a:ext cx="9280478" cy="617538"/>
          </a:xfrm>
          <a:prstGeom prst="rect">
            <a:avLst/>
          </a:prstGeom>
          <a:solidFill>
            <a:srgbClr val="CCFFFF"/>
          </a:solidFill>
          <a:ln>
            <a:noFill/>
          </a:ln>
        </p:spPr>
        <p:txBody>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r>
              <a:rPr lang="cs-CZ" altLang="cs-CZ" sz="2800" b="1" dirty="0">
                <a:solidFill>
                  <a:srgbClr val="008080"/>
                </a:solidFill>
              </a:rPr>
              <a:t>Ohniska napětí pohybu zboží u všech operací, záleží na:</a:t>
            </a:r>
          </a:p>
          <a:p>
            <a:pPr eaLnBrk="1" hangingPunct="1"/>
            <a:endParaRPr lang="cs-CZ" altLang="cs-CZ" sz="2800" dirty="0"/>
          </a:p>
        </p:txBody>
      </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Šipka doprava 1"/>
          <p:cNvSpPr/>
          <p:nvPr/>
        </p:nvSpPr>
        <p:spPr>
          <a:xfrm>
            <a:off x="2715904" y="230187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a:off x="2709080" y="3290889"/>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a:off x="2709080" y="5811837"/>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a:off x="2709080" y="472360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431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96036" y="614149"/>
            <a:ext cx="9539785" cy="646331"/>
          </a:xfrm>
          <a:prstGeom prst="rect">
            <a:avLst/>
          </a:prstGeom>
          <a:noFill/>
        </p:spPr>
        <p:txBody>
          <a:bodyPr wrap="square" rtlCol="0">
            <a:spAutoFit/>
          </a:bodyPr>
          <a:lstStyle/>
          <a:p>
            <a:r>
              <a:rPr lang="cs-CZ" sz="3600" b="1" dirty="0">
                <a:solidFill>
                  <a:srgbClr val="008080"/>
                </a:solidFill>
              </a:rPr>
              <a:t>Elektronizace pohybu zboží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696036" y="1555846"/>
            <a:ext cx="9635319" cy="1569660"/>
          </a:xfrm>
          <a:prstGeom prst="rect">
            <a:avLst/>
          </a:prstGeom>
          <a:solidFill>
            <a:schemeClr val="accent6">
              <a:lumMod val="20000"/>
              <a:lumOff val="80000"/>
            </a:schemeClr>
          </a:solidFill>
        </p:spPr>
        <p:txBody>
          <a:bodyPr wrap="square" rtlCol="0">
            <a:spAutoFit/>
          </a:bodyPr>
          <a:lstStyle/>
          <a:p>
            <a:r>
              <a:rPr lang="cs-CZ" sz="3200" dirty="0">
                <a:solidFill>
                  <a:srgbClr val="008080"/>
                </a:solidFill>
              </a:rPr>
              <a:t>Při organizaci pohybu zboží se využívají různé technologie, internet a automatizované zpracování dat umožněné různými typy kódů na zboží.</a:t>
            </a:r>
          </a:p>
        </p:txBody>
      </p:sp>
      <p:sp>
        <p:nvSpPr>
          <p:cNvPr id="5" name="TextovéPole 4"/>
          <p:cNvSpPr txBox="1"/>
          <p:nvPr/>
        </p:nvSpPr>
        <p:spPr>
          <a:xfrm>
            <a:off x="696035" y="3671248"/>
            <a:ext cx="9811457" cy="523220"/>
          </a:xfrm>
          <a:prstGeom prst="rect">
            <a:avLst/>
          </a:prstGeom>
          <a:solidFill>
            <a:srgbClr val="FFFF66"/>
          </a:solidFill>
        </p:spPr>
        <p:txBody>
          <a:bodyPr wrap="square" rtlCol="0">
            <a:spAutoFit/>
          </a:bodyPr>
          <a:lstStyle/>
          <a:p>
            <a:r>
              <a:rPr lang="cs-CZ" sz="2800" dirty="0"/>
              <a:t>Čárový kód EAN, GS1 kódy, QR kódy, RFID kódy</a:t>
            </a:r>
          </a:p>
        </p:txBody>
      </p:sp>
      <p:sp>
        <p:nvSpPr>
          <p:cNvPr id="6" name="TextovéPole 5"/>
          <p:cNvSpPr txBox="1"/>
          <p:nvPr/>
        </p:nvSpPr>
        <p:spPr>
          <a:xfrm>
            <a:off x="696035" y="4389245"/>
            <a:ext cx="10536071" cy="2062103"/>
          </a:xfrm>
          <a:prstGeom prst="rect">
            <a:avLst/>
          </a:prstGeom>
          <a:solidFill>
            <a:schemeClr val="accent6">
              <a:lumMod val="40000"/>
              <a:lumOff val="60000"/>
            </a:schemeClr>
          </a:solidFill>
        </p:spPr>
        <p:txBody>
          <a:bodyPr wrap="square" rtlCol="0">
            <a:spAutoFit/>
          </a:bodyPr>
          <a:lstStyle/>
          <a:p>
            <a:r>
              <a:rPr lang="cs-CZ" sz="3200" dirty="0">
                <a:solidFill>
                  <a:srgbClr val="008080"/>
                </a:solidFill>
              </a:rPr>
              <a:t>Speciální kódy se uplatňují při všech obchodně provozních operacích - příjmu zboží, přejímce, skladování, prodeji, řízení zásob. Využívají se při marketingových aktivitách – analýzách prodeje, tvorbě tepelných map apod. </a:t>
            </a:r>
          </a:p>
        </p:txBody>
      </p:sp>
    </p:spTree>
    <p:extLst>
      <p:ext uri="{BB962C8B-B14F-4D97-AF65-F5344CB8AC3E}">
        <p14:creationId xmlns:p14="http://schemas.microsoft.com/office/powerpoint/2010/main" val="203121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7800833" cy="1325563"/>
          </a:xfrm>
        </p:spPr>
        <p:txBody>
          <a:bodyPr>
            <a:normAutofit fontScale="90000"/>
          </a:bodyPr>
          <a:lstStyle/>
          <a:p>
            <a:r>
              <a:rPr lang="cs-CZ" sz="3600" b="1" dirty="0">
                <a:solidFill>
                  <a:srgbClr val="008080"/>
                </a:solidFill>
                <a:latin typeface="+mn-lt"/>
              </a:rPr>
              <a:t>Nakupujte se skenerem v ruce – úspora času pokladních i zákazníků </a:t>
            </a:r>
            <a:r>
              <a:rPr lang="cs-CZ" sz="3600" b="1" dirty="0">
                <a:solidFill>
                  <a:srgbClr val="FF0000"/>
                </a:solidFill>
                <a:latin typeface="+mn-lt"/>
              </a:rPr>
              <a:t>-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4" name="Obdélník 3"/>
          <p:cNvSpPr/>
          <p:nvPr/>
        </p:nvSpPr>
        <p:spPr>
          <a:xfrm>
            <a:off x="637464" y="1793627"/>
            <a:ext cx="10799360" cy="3970318"/>
          </a:xfrm>
          <a:prstGeom prst="rect">
            <a:avLst/>
          </a:prstGeom>
          <a:solidFill>
            <a:srgbClr val="FFFFCC"/>
          </a:solidFill>
        </p:spPr>
        <p:txBody>
          <a:bodyPr wrap="square">
            <a:spAutoFit/>
          </a:bodyPr>
          <a:lstStyle/>
          <a:p>
            <a:pPr algn="just"/>
            <a:r>
              <a:rPr lang="cs-CZ" sz="2800" dirty="0">
                <a:solidFill>
                  <a:srgbClr val="008080"/>
                </a:solidFill>
              </a:rPr>
              <a:t>Při vstupu do prodejny si půjčíte </a:t>
            </a:r>
            <a:r>
              <a:rPr lang="cs-CZ" sz="2800" b="1" dirty="0">
                <a:solidFill>
                  <a:srgbClr val="008080"/>
                </a:solidFill>
              </a:rPr>
              <a:t>přenosný skener </a:t>
            </a:r>
            <a:r>
              <a:rPr lang="cs-CZ" sz="2800" dirty="0">
                <a:solidFill>
                  <a:srgbClr val="008080"/>
                </a:solidFill>
              </a:rPr>
              <a:t>a sami si průběžně počítáte výslednou cenu, na konci už jenom zaplatíte.</a:t>
            </a:r>
          </a:p>
          <a:p>
            <a:pPr algn="just"/>
            <a:r>
              <a:rPr lang="cs-CZ" sz="2800" dirty="0">
                <a:solidFill>
                  <a:srgbClr val="008080"/>
                </a:solidFill>
              </a:rPr>
              <a:t>Při využití služby </a:t>
            </a:r>
            <a:r>
              <a:rPr lang="cs-CZ" sz="2800" dirty="0" err="1">
                <a:solidFill>
                  <a:srgbClr val="008080"/>
                </a:solidFill>
              </a:rPr>
              <a:t>Scan&amp;Go</a:t>
            </a:r>
            <a:r>
              <a:rPr lang="cs-CZ" sz="2800" dirty="0">
                <a:solidFill>
                  <a:srgbClr val="008080"/>
                </a:solidFill>
              </a:rPr>
              <a:t> si načítáte čárové kódy už v průběhu celého </a:t>
            </a:r>
            <a:r>
              <a:rPr lang="cs-CZ" sz="2800" dirty="0">
                <a:solidFill>
                  <a:srgbClr val="FF0000"/>
                </a:solidFill>
                <a:hlinkClick r:id="rId3"/>
              </a:rPr>
              <a:t>nákupu</a:t>
            </a:r>
            <a:r>
              <a:rPr lang="cs-CZ" sz="2800" dirty="0">
                <a:solidFill>
                  <a:srgbClr val="0070C0"/>
                </a:solidFill>
              </a:rPr>
              <a:t>,</a:t>
            </a:r>
            <a:r>
              <a:rPr lang="cs-CZ" sz="2800" dirty="0">
                <a:solidFill>
                  <a:srgbClr val="FF0000"/>
                </a:solidFill>
              </a:rPr>
              <a:t> </a:t>
            </a:r>
            <a:r>
              <a:rPr lang="cs-CZ" sz="2800" dirty="0">
                <a:solidFill>
                  <a:srgbClr val="008080"/>
                </a:solidFill>
              </a:rPr>
              <a:t>máte tak hned přehled o ceně konkrétního zboží i o průběžném součtu. U speciální pokladny pak už jenom zaplatíte, nemusíte tedy nákup vykládat na pás ani čekat na načítání jednotlivých položek nebo se stresovat tím, že hned za pokladnou chcete nákup rychle uklidit. Oproti samoobslužným pokladnám se proto hodí i pro větší nákupy. </a:t>
            </a:r>
          </a:p>
          <a:p>
            <a:pPr algn="just"/>
            <a:r>
              <a:rPr lang="cs-CZ" sz="2800" dirty="0">
                <a:solidFill>
                  <a:srgbClr val="008080"/>
                </a:solidFill>
              </a:rPr>
              <a:t>Mobilní aplikace umožňuje zahájení nákupu už z domu</a:t>
            </a:r>
          </a:p>
        </p:txBody>
      </p:sp>
      <p:sp>
        <p:nvSpPr>
          <p:cNvPr id="5" name="Obdélník 4"/>
          <p:cNvSpPr/>
          <p:nvPr/>
        </p:nvSpPr>
        <p:spPr>
          <a:xfrm>
            <a:off x="637464" y="6323100"/>
            <a:ext cx="6459372" cy="400110"/>
          </a:xfrm>
          <a:prstGeom prst="rect">
            <a:avLst/>
          </a:prstGeom>
        </p:spPr>
        <p:txBody>
          <a:bodyPr wrap="square">
            <a:spAutoFit/>
          </a:bodyPr>
          <a:lstStyle/>
          <a:p>
            <a:pPr algn="just"/>
            <a:r>
              <a:rPr lang="cs-CZ" sz="1000" dirty="0">
                <a:solidFill>
                  <a:srgbClr val="008080"/>
                </a:solidFill>
              </a:rPr>
              <a:t>https://zpravy.aktualne.cz/finance/nakupovani/nakupujte-se-skenerem-v-ruce-vyzkouseli-jsme-novinku-ktera-o/r~d3403ce84daf11e6bff10025900fea04/?redirected=1547821463</a:t>
            </a:r>
          </a:p>
        </p:txBody>
      </p:sp>
      <p:sp>
        <p:nvSpPr>
          <p:cNvPr id="6" name="Obdélník 5"/>
          <p:cNvSpPr/>
          <p:nvPr/>
        </p:nvSpPr>
        <p:spPr>
          <a:xfrm>
            <a:off x="4904095" y="5866884"/>
            <a:ext cx="6096000" cy="246221"/>
          </a:xfrm>
          <a:prstGeom prst="rect">
            <a:avLst/>
          </a:prstGeom>
        </p:spPr>
        <p:txBody>
          <a:bodyPr>
            <a:spAutoFit/>
          </a:bodyPr>
          <a:lstStyle/>
          <a:p>
            <a:pPr algn="just"/>
            <a:r>
              <a:rPr lang="cs-CZ" sz="1000" dirty="0">
                <a:solidFill>
                  <a:srgbClr val="008080"/>
                </a:solidFill>
              </a:rPr>
              <a:t>(Globus). https://retailnews.cz/aktualne/muj-globus-chytra-aplikace-sdili-nakupni-seznam-poradi-i-usetri-cas/</a:t>
            </a:r>
          </a:p>
        </p:txBody>
      </p:sp>
    </p:spTree>
    <p:extLst>
      <p:ext uri="{BB962C8B-B14F-4D97-AF65-F5344CB8AC3E}">
        <p14:creationId xmlns:p14="http://schemas.microsoft.com/office/powerpoint/2010/main" val="426460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573294" y="11514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48" name="Text Box 6"/>
          <p:cNvSpPr txBox="1">
            <a:spLocks noChangeArrowheads="1"/>
          </p:cNvSpPr>
          <p:nvPr/>
        </p:nvSpPr>
        <p:spPr bwMode="auto">
          <a:xfrm>
            <a:off x="700269" y="1828546"/>
            <a:ext cx="2575194"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1. </a:t>
            </a:r>
            <a:r>
              <a:rPr lang="cs-CZ" altLang="cs-CZ" sz="2400" b="1" dirty="0">
                <a:solidFill>
                  <a:srgbClr val="FF0000"/>
                </a:solidFill>
                <a:latin typeface="Arial" panose="020B0604020202020204" pitchFamily="34" charset="0"/>
              </a:rPr>
              <a:t>Nabídka zboží</a:t>
            </a:r>
          </a:p>
        </p:txBody>
      </p:sp>
      <p:sp>
        <p:nvSpPr>
          <p:cNvPr id="31751" name="AutoShape 9"/>
          <p:cNvSpPr>
            <a:spLocks noChangeArrowheads="1"/>
          </p:cNvSpPr>
          <p:nvPr/>
        </p:nvSpPr>
        <p:spPr bwMode="auto">
          <a:xfrm>
            <a:off x="1758609" y="1050756"/>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8" name="TextovéPole 7"/>
          <p:cNvSpPr txBox="1"/>
          <p:nvPr/>
        </p:nvSpPr>
        <p:spPr>
          <a:xfrm>
            <a:off x="395182" y="274187"/>
            <a:ext cx="5131558" cy="923330"/>
          </a:xfrm>
          <a:prstGeom prst="rect">
            <a:avLst/>
          </a:prstGeom>
          <a:noFill/>
        </p:spPr>
        <p:txBody>
          <a:bodyPr wrap="square" rtlCol="0">
            <a:spAutoFit/>
          </a:bodyPr>
          <a:lstStyle/>
          <a:p>
            <a:r>
              <a:rPr lang="cs-CZ" altLang="cs-CZ" sz="3600" b="1" dirty="0">
                <a:solidFill>
                  <a:srgbClr val="008080"/>
                </a:solidFill>
              </a:rPr>
              <a:t>Základní fáze prodeje</a:t>
            </a:r>
          </a:p>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10" name="Text Box 6"/>
          <p:cNvSpPr txBox="1">
            <a:spLocks noChangeArrowheads="1"/>
          </p:cNvSpPr>
          <p:nvPr/>
        </p:nvSpPr>
        <p:spPr bwMode="auto">
          <a:xfrm>
            <a:off x="740609" y="3027233"/>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2. </a:t>
            </a:r>
            <a:r>
              <a:rPr lang="cs-CZ" altLang="cs-CZ" sz="2400" b="1" dirty="0">
                <a:solidFill>
                  <a:srgbClr val="FF0000"/>
                </a:solidFill>
                <a:latin typeface="Arial" panose="020B0604020202020204" pitchFamily="34" charset="0"/>
              </a:rPr>
              <a:t>Výběr zboží</a:t>
            </a:r>
          </a:p>
        </p:txBody>
      </p:sp>
      <p:sp>
        <p:nvSpPr>
          <p:cNvPr id="11" name="Text Box 6"/>
          <p:cNvSpPr txBox="1">
            <a:spLocks noChangeArrowheads="1"/>
          </p:cNvSpPr>
          <p:nvPr/>
        </p:nvSpPr>
        <p:spPr bwMode="auto">
          <a:xfrm>
            <a:off x="670242" y="4564226"/>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3. </a:t>
            </a:r>
            <a:r>
              <a:rPr lang="cs-CZ" altLang="cs-CZ" sz="2400" b="1" dirty="0">
                <a:solidFill>
                  <a:srgbClr val="FF0000"/>
                </a:solidFill>
                <a:latin typeface="Arial" panose="020B0604020202020204" pitchFamily="34" charset="0"/>
              </a:rPr>
              <a:t>Placení zboží</a:t>
            </a:r>
          </a:p>
        </p:txBody>
      </p:sp>
      <p:sp>
        <p:nvSpPr>
          <p:cNvPr id="12" name="Text Box 6"/>
          <p:cNvSpPr txBox="1">
            <a:spLocks noChangeArrowheads="1"/>
          </p:cNvSpPr>
          <p:nvPr/>
        </p:nvSpPr>
        <p:spPr bwMode="auto">
          <a:xfrm>
            <a:off x="740609" y="5957958"/>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4. </a:t>
            </a:r>
            <a:r>
              <a:rPr lang="cs-CZ" altLang="cs-CZ" sz="2400" b="1" dirty="0">
                <a:solidFill>
                  <a:srgbClr val="FF0000"/>
                </a:solidFill>
                <a:latin typeface="Arial" panose="020B0604020202020204" pitchFamily="34" charset="0"/>
              </a:rPr>
              <a:t>Výdej zboží</a:t>
            </a:r>
          </a:p>
        </p:txBody>
      </p:sp>
      <p:sp>
        <p:nvSpPr>
          <p:cNvPr id="13" name="Text Box 6"/>
          <p:cNvSpPr txBox="1">
            <a:spLocks noChangeArrowheads="1"/>
          </p:cNvSpPr>
          <p:nvPr/>
        </p:nvSpPr>
        <p:spPr bwMode="auto">
          <a:xfrm>
            <a:off x="3609111" y="1252484"/>
            <a:ext cx="8087020"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zjištění přání, informace o sortimentu, motivace, </a:t>
            </a:r>
          </a:p>
          <a:p>
            <a:pPr>
              <a:spcBef>
                <a:spcPct val="0"/>
              </a:spcBef>
              <a:buSzTx/>
              <a:buNone/>
            </a:pPr>
            <a:r>
              <a:rPr lang="cs-CZ" sz="2800" dirty="0">
                <a:solidFill>
                  <a:srgbClr val="008080"/>
                </a:solidFill>
              </a:rPr>
              <a:t>nabídka optická  (vystavené zboží, fota, katalogy) a</a:t>
            </a:r>
          </a:p>
          <a:p>
            <a:pPr>
              <a:spcBef>
                <a:spcPct val="0"/>
              </a:spcBef>
              <a:buSzTx/>
              <a:buNone/>
            </a:pPr>
            <a:r>
              <a:rPr lang="cs-CZ" sz="2800" dirty="0">
                <a:solidFill>
                  <a:srgbClr val="008080"/>
                </a:solidFill>
              </a:rPr>
              <a:t>pomocí prodejního rozhovoru.</a:t>
            </a:r>
            <a:endParaRPr lang="cs-CZ" altLang="cs-CZ" sz="2800" b="1" dirty="0">
              <a:solidFill>
                <a:srgbClr val="008080"/>
              </a:solidFill>
              <a:latin typeface="Arial" panose="020B0604020202020204" pitchFamily="34" charset="0"/>
            </a:endParaRPr>
          </a:p>
        </p:txBody>
      </p:sp>
      <p:sp>
        <p:nvSpPr>
          <p:cNvPr id="14" name="Text Box 6"/>
          <p:cNvSpPr txBox="1">
            <a:spLocks noChangeArrowheads="1"/>
          </p:cNvSpPr>
          <p:nvPr/>
        </p:nvSpPr>
        <p:spPr bwMode="auto">
          <a:xfrm>
            <a:off x="3609111" y="2857745"/>
            <a:ext cx="8087020" cy="954107"/>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individuálně nebo za pomocí prodavače, seznámení</a:t>
            </a:r>
          </a:p>
          <a:p>
            <a:pPr>
              <a:spcBef>
                <a:spcPct val="0"/>
              </a:spcBef>
              <a:buSzTx/>
              <a:buNone/>
            </a:pPr>
            <a:r>
              <a:rPr lang="cs-CZ" sz="2800" dirty="0">
                <a:solidFill>
                  <a:srgbClr val="008080"/>
                </a:solidFill>
              </a:rPr>
              <a:t>se zbožím a s jeho užitnými vlastnostmi. </a:t>
            </a:r>
            <a:endParaRPr lang="cs-CZ" altLang="cs-CZ" sz="2800" b="1" dirty="0">
              <a:solidFill>
                <a:srgbClr val="008080"/>
              </a:solidFill>
              <a:latin typeface="Arial" panose="020B0604020202020204" pitchFamily="34" charset="0"/>
            </a:endParaRPr>
          </a:p>
        </p:txBody>
      </p:sp>
      <p:sp>
        <p:nvSpPr>
          <p:cNvPr id="15" name="Text Box 6"/>
          <p:cNvSpPr txBox="1">
            <a:spLocks noChangeArrowheads="1"/>
          </p:cNvSpPr>
          <p:nvPr/>
        </p:nvSpPr>
        <p:spPr bwMode="auto">
          <a:xfrm>
            <a:off x="3609112" y="4290259"/>
            <a:ext cx="8363214"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prostřednictvím prodavače nebo pokladní, hotovostně či</a:t>
            </a:r>
          </a:p>
          <a:p>
            <a:pPr>
              <a:spcBef>
                <a:spcPct val="0"/>
              </a:spcBef>
              <a:buSzTx/>
              <a:buNone/>
            </a:pPr>
            <a:r>
              <a:rPr lang="cs-CZ" sz="2800" dirty="0">
                <a:solidFill>
                  <a:srgbClr val="008080"/>
                </a:solidFill>
              </a:rPr>
              <a:t>bezhotovostně, na úvěr nebo platební kartou, na</a:t>
            </a:r>
          </a:p>
          <a:p>
            <a:pPr>
              <a:spcBef>
                <a:spcPct val="0"/>
              </a:spcBef>
              <a:buSzTx/>
              <a:buNone/>
            </a:pPr>
            <a:r>
              <a:rPr lang="cs-CZ" sz="2800" dirty="0">
                <a:solidFill>
                  <a:srgbClr val="008080"/>
                </a:solidFill>
              </a:rPr>
              <a:t>dobírku…</a:t>
            </a:r>
            <a:endParaRPr lang="cs-CZ" altLang="cs-CZ" sz="2800" b="1" dirty="0">
              <a:solidFill>
                <a:srgbClr val="008080"/>
              </a:solidFill>
              <a:latin typeface="Arial" panose="020B0604020202020204" pitchFamily="34" charset="0"/>
            </a:endParaRPr>
          </a:p>
        </p:txBody>
      </p:sp>
      <p:sp>
        <p:nvSpPr>
          <p:cNvPr id="16" name="Text Box 6"/>
          <p:cNvSpPr txBox="1">
            <a:spLocks noChangeArrowheads="1"/>
          </p:cNvSpPr>
          <p:nvPr/>
        </p:nvSpPr>
        <p:spPr bwMode="auto">
          <a:xfrm>
            <a:off x="3609111" y="5980335"/>
            <a:ext cx="8363215" cy="523220"/>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marL="0" indent="0">
              <a:buNone/>
            </a:pPr>
            <a:r>
              <a:rPr lang="cs-CZ" sz="2800" dirty="0">
                <a:solidFill>
                  <a:srgbClr val="008080"/>
                </a:solidFill>
              </a:rPr>
              <a:t>v prodejně nebo v bytě zákazníka, ve skladu, na poště… </a:t>
            </a:r>
          </a:p>
        </p:txBody>
      </p:sp>
    </p:spTree>
    <p:extLst>
      <p:ext uri="{BB962C8B-B14F-4D97-AF65-F5344CB8AC3E}">
        <p14:creationId xmlns:p14="http://schemas.microsoft.com/office/powerpoint/2010/main" val="152189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680451" y="45421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50" name="Text Box 8"/>
          <p:cNvSpPr txBox="1">
            <a:spLocks noChangeArrowheads="1"/>
          </p:cNvSpPr>
          <p:nvPr/>
        </p:nvSpPr>
        <p:spPr bwMode="auto">
          <a:xfrm>
            <a:off x="571075" y="2842006"/>
            <a:ext cx="9158496" cy="3046988"/>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b="1" dirty="0">
                <a:solidFill>
                  <a:srgbClr val="FF0000"/>
                </a:solidFill>
                <a:latin typeface="Arial" panose="020B0604020202020204" pitchFamily="34" charset="0"/>
              </a:rPr>
              <a:t>3 hlavní skupiny forem prodeje:</a:t>
            </a:r>
          </a:p>
          <a:p>
            <a:pPr eaLnBrk="1" hangingPunct="1">
              <a:spcBef>
                <a:spcPct val="0"/>
              </a:spcBef>
              <a:buSzTx/>
              <a:buFontTx/>
              <a:buNone/>
            </a:pPr>
            <a:r>
              <a:rPr lang="cs-CZ" altLang="cs-CZ" b="1" dirty="0">
                <a:solidFill>
                  <a:srgbClr val="008080"/>
                </a:solidFill>
                <a:latin typeface="Arial" panose="020B0604020202020204" pitchFamily="34" charset="0"/>
              </a:rPr>
              <a:t>- Prodej  s převážnou obsluhou prodavače </a:t>
            </a:r>
            <a:r>
              <a:rPr lang="cs-CZ" altLang="cs-CZ" b="1" dirty="0">
                <a:solidFill>
                  <a:srgbClr val="FF0000"/>
                </a:solidFill>
                <a:latin typeface="Arial" panose="020B0604020202020204" pitchFamily="34" charset="0"/>
              </a:rPr>
              <a:t>(pultový prodej, volný výběr)</a:t>
            </a:r>
          </a:p>
          <a:p>
            <a:pPr eaLnBrk="1" hangingPunct="1">
              <a:spcBef>
                <a:spcPct val="0"/>
              </a:spcBef>
              <a:buSzTx/>
              <a:buFontTx/>
              <a:buNone/>
            </a:pPr>
            <a:r>
              <a:rPr lang="cs-CZ" altLang="cs-CZ" b="1" dirty="0">
                <a:solidFill>
                  <a:srgbClr val="008080"/>
                </a:solidFill>
                <a:latin typeface="Arial" panose="020B0604020202020204" pitchFamily="34" charset="0"/>
              </a:rPr>
              <a:t>- Prodej, při kterém se zákazník obsluhuje  převážně sám </a:t>
            </a:r>
            <a:r>
              <a:rPr lang="cs-CZ" altLang="cs-CZ" b="1" dirty="0">
                <a:solidFill>
                  <a:srgbClr val="FF0000"/>
                </a:solidFill>
                <a:latin typeface="Arial" panose="020B0604020202020204" pitchFamily="34" charset="0"/>
              </a:rPr>
              <a:t>(samoobsluha)</a:t>
            </a:r>
          </a:p>
          <a:p>
            <a:pPr eaLnBrk="1" hangingPunct="1">
              <a:spcBef>
                <a:spcPct val="0"/>
              </a:spcBef>
              <a:buSzTx/>
              <a:buFontTx/>
              <a:buNone/>
            </a:pPr>
            <a:r>
              <a:rPr lang="cs-CZ" altLang="cs-CZ" b="1" dirty="0">
                <a:solidFill>
                  <a:srgbClr val="008080"/>
                </a:solidFill>
                <a:latin typeface="Arial" panose="020B0604020202020204" pitchFamily="34" charset="0"/>
              </a:rPr>
              <a:t>- Prodej na objednávku </a:t>
            </a:r>
            <a:r>
              <a:rPr lang="cs-CZ" altLang="cs-CZ" b="1" dirty="0">
                <a:solidFill>
                  <a:srgbClr val="FF0000"/>
                </a:solidFill>
                <a:latin typeface="Arial" panose="020B0604020202020204" pitchFamily="34" charset="0"/>
              </a:rPr>
              <a:t>(zásilkový obchod)</a:t>
            </a:r>
          </a:p>
        </p:txBody>
      </p:sp>
      <p:sp>
        <p:nvSpPr>
          <p:cNvPr id="31751" name="AutoShape 9"/>
          <p:cNvSpPr>
            <a:spLocks noChangeArrowheads="1"/>
          </p:cNvSpPr>
          <p:nvPr/>
        </p:nvSpPr>
        <p:spPr bwMode="auto">
          <a:xfrm>
            <a:off x="8896350" y="1954718"/>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p:cNvSpPr txBox="1"/>
          <p:nvPr/>
        </p:nvSpPr>
        <p:spPr>
          <a:xfrm>
            <a:off x="308852" y="454212"/>
            <a:ext cx="8070060" cy="1477328"/>
          </a:xfrm>
          <a:prstGeom prst="rect">
            <a:avLst/>
          </a:prstGeom>
          <a:noFill/>
        </p:spPr>
        <p:txBody>
          <a:bodyPr wrap="square" rtlCol="0">
            <a:spAutoFit/>
          </a:bodyPr>
          <a:lstStyle/>
          <a:p>
            <a:pPr algn="ctr">
              <a:spcBef>
                <a:spcPct val="0"/>
              </a:spcBef>
            </a:pPr>
            <a:r>
              <a:rPr lang="cs-CZ" altLang="cs-CZ" sz="3600" b="1" dirty="0">
                <a:solidFill>
                  <a:srgbClr val="008080"/>
                </a:solidFill>
              </a:rPr>
              <a:t>Musí být u našeho nákupu vždy prodavač?</a:t>
            </a:r>
          </a:p>
          <a:p>
            <a:endParaRPr lang="cs-CZ" dirty="0">
              <a:solidFill>
                <a:srgbClr val="008080"/>
              </a:solidFill>
            </a:endParaRPr>
          </a:p>
        </p:txBody>
      </p:sp>
    </p:spTree>
    <p:extLst>
      <p:ext uri="{BB962C8B-B14F-4D97-AF65-F5344CB8AC3E}">
        <p14:creationId xmlns:p14="http://schemas.microsoft.com/office/powerpoint/2010/main" val="233078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75" name="Group 143"/>
          <p:cNvGraphicFramePr>
            <a:graphicFrameLocks noGrp="1"/>
          </p:cNvGraphicFramePr>
          <p:nvPr>
            <p:extLst>
              <p:ext uri="{D42A27DB-BD31-4B8C-83A1-F6EECF244321}">
                <p14:modId xmlns:p14="http://schemas.microsoft.com/office/powerpoint/2010/main" val="2512299204"/>
              </p:ext>
            </p:extLst>
          </p:nvPr>
        </p:nvGraphicFramePr>
        <p:xfrm>
          <a:off x="3811477" y="1330556"/>
          <a:ext cx="6551612"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5012">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1. Charakter sortimentu</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Frekvence nákupu</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Charakter spotřeby</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Cena zboží</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6" name="Group 144"/>
          <p:cNvGraphicFramePr>
            <a:graphicFrameLocks noGrp="1"/>
          </p:cNvGraphicFramePr>
          <p:nvPr>
            <p:extLst>
              <p:ext uri="{D42A27DB-BD31-4B8C-83A1-F6EECF244321}">
                <p14:modId xmlns:p14="http://schemas.microsoft.com/office/powerpoint/2010/main" val="3542633398"/>
              </p:ext>
            </p:extLst>
          </p:nvPr>
        </p:nvGraphicFramePr>
        <p:xfrm>
          <a:off x="3811477" y="2995854"/>
          <a:ext cx="6553200" cy="1371600"/>
        </p:xfrm>
        <a:graphic>
          <a:graphicData uri="http://schemas.openxmlformats.org/drawingml/2006/table">
            <a:tbl>
              <a:tblPr/>
              <a:tblGrid>
                <a:gridCol w="3268662">
                  <a:extLst>
                    <a:ext uri="{9D8B030D-6E8A-4147-A177-3AD203B41FA5}">
                      <a16:colId xmlns:a16="http://schemas.microsoft.com/office/drawing/2014/main" val="20000"/>
                    </a:ext>
                  </a:extLst>
                </a:gridCol>
                <a:gridCol w="3284538">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2.Technické řešení prodejní jednotky</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Velikost prodejny </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Členění ploch</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2794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Možnost mechanizace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7" name="Group 145"/>
          <p:cNvGraphicFramePr>
            <a:graphicFrameLocks noGrp="1"/>
          </p:cNvGraphicFramePr>
          <p:nvPr>
            <p:extLst>
              <p:ext uri="{D42A27DB-BD31-4B8C-83A1-F6EECF244321}">
                <p14:modId xmlns:p14="http://schemas.microsoft.com/office/powerpoint/2010/main" val="3854359831"/>
              </p:ext>
            </p:extLst>
          </p:nvPr>
        </p:nvGraphicFramePr>
        <p:xfrm>
          <a:off x="3880215" y="4909213"/>
          <a:ext cx="6553200"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3. Personální zajištění prodeje</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Zdroje pracovních sil</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Kvalifikace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Nákladová náročnost</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sp>
        <p:nvSpPr>
          <p:cNvPr id="32806" name="Text Box 133"/>
          <p:cNvSpPr txBox="1">
            <a:spLocks noChangeArrowheads="1"/>
          </p:cNvSpPr>
          <p:nvPr/>
        </p:nvSpPr>
        <p:spPr bwMode="auto">
          <a:xfrm>
            <a:off x="388724" y="390527"/>
            <a:ext cx="5761038" cy="646331"/>
          </a:xfrm>
          <a:prstGeom prst="rect">
            <a:avLst/>
          </a:prstGeom>
          <a:solidFill>
            <a:schemeClr val="bg1"/>
          </a:solidFill>
          <a:ln>
            <a:noFill/>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3600" b="1" dirty="0">
                <a:solidFill>
                  <a:srgbClr val="008080"/>
                </a:solidFill>
                <a:latin typeface="+mn-lt"/>
              </a:rPr>
              <a:t>Kritéria volby formy prodeje</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45" y="2100961"/>
            <a:ext cx="3117956" cy="3296662"/>
          </a:xfrm>
          <a:prstGeom prst="rect">
            <a:avLst/>
          </a:prstGeom>
        </p:spPr>
      </p:pic>
    </p:spTree>
    <p:extLst>
      <p:ext uri="{BB962C8B-B14F-4D97-AF65-F5344CB8AC3E}">
        <p14:creationId xmlns:p14="http://schemas.microsoft.com/office/powerpoint/2010/main" val="406568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530272" y="1402080"/>
            <a:ext cx="9231075" cy="4770537"/>
          </a:xfrm>
          <a:prstGeom prst="rect">
            <a:avLst/>
          </a:prstGeom>
          <a:solidFill>
            <a:srgbClr val="CCFFFF"/>
          </a:solidFill>
          <a:ln>
            <a:noFill/>
          </a:ln>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800" b="1" dirty="0">
                <a:solidFill>
                  <a:srgbClr val="339966"/>
                </a:solidFill>
                <a:latin typeface="Arial" panose="020B0604020202020204" pitchFamily="34" charset="0"/>
              </a:rPr>
              <a:t>Osvojte si znalosti týkající se:</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způsobu provádění nabídky</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personál</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sortiment, spotřebitelské balení</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specifických odlišností jednotlivých forem prodeje (podmínky vzniku a existence, technologie…).</a:t>
            </a:r>
          </a:p>
          <a:p>
            <a:pPr eaLnBrk="1" hangingPunct="1">
              <a:spcBef>
                <a:spcPct val="0"/>
              </a:spcBef>
              <a:buSzTx/>
              <a:buFontTx/>
              <a:buNone/>
            </a:pPr>
            <a:endParaRPr lang="cs-CZ" altLang="cs-CZ" sz="2400" b="1" dirty="0">
              <a:latin typeface="Arial" panose="020B0604020202020204" pitchFamily="34" charset="0"/>
            </a:endParaRPr>
          </a:p>
        </p:txBody>
      </p:sp>
      <p:sp>
        <p:nvSpPr>
          <p:cNvPr id="33795" name="Text Box 5"/>
          <p:cNvSpPr txBox="1">
            <a:spLocks noChangeArrowheads="1"/>
          </p:cNvSpPr>
          <p:nvPr/>
        </p:nvSpPr>
        <p:spPr bwMode="auto">
          <a:xfrm>
            <a:off x="530272" y="535627"/>
            <a:ext cx="839536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cs-CZ" altLang="cs-CZ" sz="3600" b="1" dirty="0">
                <a:solidFill>
                  <a:srgbClr val="FF0000"/>
                </a:solidFill>
                <a:latin typeface="+mn-lt"/>
              </a:rPr>
              <a:t>Jak postupovat při studiu forem prodeje?</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92959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32923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a:defRPr/>
            </a:pPr>
            <a:r>
              <a:rPr lang="cs-CZ" altLang="cs-CZ" sz="4000" b="1" dirty="0"/>
              <a:t>Řešení technologie obchodního provozu II.</a:t>
            </a:r>
            <a:endParaRPr lang="cs-CZ" sz="40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2307128"/>
            <a:ext cx="5031252" cy="308373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cs-CZ" altLang="cs-CZ" b="1" dirty="0">
                <a:solidFill>
                  <a:srgbClr val="008080"/>
                </a:solidFill>
              </a:rPr>
              <a:t>Mechanizační prostředky </a:t>
            </a:r>
          </a:p>
          <a:p>
            <a:pPr marL="0" indent="0">
              <a:lnSpc>
                <a:spcPct val="80000"/>
              </a:lnSpc>
              <a:buNone/>
            </a:pPr>
            <a:r>
              <a:rPr lang="cs-CZ" altLang="cs-CZ" b="1" dirty="0">
                <a:solidFill>
                  <a:srgbClr val="008080"/>
                </a:solidFill>
              </a:rPr>
              <a:t>a zařízení</a:t>
            </a:r>
          </a:p>
          <a:p>
            <a:pPr marL="0" indent="0">
              <a:lnSpc>
                <a:spcPct val="80000"/>
              </a:lnSpc>
              <a:buNone/>
            </a:pPr>
            <a:r>
              <a:rPr lang="cs-CZ" altLang="cs-CZ" b="1" dirty="0">
                <a:solidFill>
                  <a:srgbClr val="008080"/>
                </a:solidFill>
              </a:rPr>
              <a:t>Plochy a dispoziční řešení</a:t>
            </a:r>
          </a:p>
          <a:p>
            <a:pPr marL="0" indent="0">
              <a:lnSpc>
                <a:spcPct val="80000"/>
              </a:lnSpc>
              <a:buNone/>
            </a:pPr>
            <a:r>
              <a:rPr lang="cs-CZ" altLang="cs-CZ" b="1" dirty="0">
                <a:solidFill>
                  <a:srgbClr val="008080"/>
                </a:solidFill>
              </a:rPr>
              <a:t>Pohyb zboží v maloobchodní jednotce</a:t>
            </a:r>
          </a:p>
          <a:p>
            <a:pPr marL="0" indent="0">
              <a:lnSpc>
                <a:spcPct val="80000"/>
              </a:lnSpc>
              <a:buNone/>
            </a:pPr>
            <a:r>
              <a:rPr lang="cs-CZ" altLang="cs-CZ" b="1" dirty="0">
                <a:solidFill>
                  <a:srgbClr val="008080"/>
                </a:solidFill>
              </a:rPr>
              <a:t>Formy prodeje</a:t>
            </a: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1013440" y="4675969"/>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9162" y="126171"/>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 (osobní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23275"/>
            <a:ext cx="8188802" cy="5693866"/>
          </a:xfrm>
          <a:prstGeom prst="rect">
            <a:avLst/>
          </a:prstGeom>
          <a:solidFill>
            <a:schemeClr val="accent6">
              <a:lumMod val="20000"/>
              <a:lumOff val="80000"/>
            </a:schemeClr>
          </a:solidFill>
        </p:spPr>
        <p:txBody>
          <a:bodyPr wrap="square" rtlCol="0">
            <a:spAutoFit/>
          </a:bodyPr>
          <a:lstStyle/>
          <a:p>
            <a:pPr marL="285750" indent="-285750">
              <a:buFontTx/>
              <a:buChar char="-"/>
              <a:defRPr/>
            </a:pPr>
            <a:r>
              <a:rPr lang="cs-CZ" sz="2800" b="1" dirty="0">
                <a:solidFill>
                  <a:srgbClr val="008080"/>
                </a:solidFill>
              </a:rPr>
              <a:t>nejstarší forma prodeje v maloobchodě</a:t>
            </a:r>
          </a:p>
          <a:p>
            <a:pPr marL="285750" indent="-285750">
              <a:buFontTx/>
              <a:buChar char="-"/>
              <a:defRPr/>
            </a:pPr>
            <a:r>
              <a:rPr lang="cs-CZ" sz="2800" b="1" dirty="0">
                <a:solidFill>
                  <a:srgbClr val="008080"/>
                </a:solidFill>
              </a:rPr>
              <a:t>prodejní rozhovor mezi prodavačem a zákazníkem (zvýšené nároky na dovednosti prodavače).</a:t>
            </a:r>
          </a:p>
          <a:p>
            <a:pPr marL="285750" indent="-285750">
              <a:buFontTx/>
              <a:buChar char="-"/>
              <a:defRPr/>
            </a:pPr>
            <a:endParaRPr lang="cs-CZ" sz="2800" b="1" dirty="0">
              <a:solidFill>
                <a:srgbClr val="FF0000"/>
              </a:solidFill>
            </a:endParaRPr>
          </a:p>
          <a:p>
            <a:pPr>
              <a:defRPr/>
            </a:pPr>
            <a:r>
              <a:rPr lang="cs-CZ" sz="2800" b="1" dirty="0">
                <a:solidFill>
                  <a:srgbClr val="FF0000"/>
                </a:solidFill>
              </a:rPr>
              <a:t>Charakter sortimentu:</a:t>
            </a:r>
          </a:p>
          <a:p>
            <a:pPr>
              <a:defRPr/>
            </a:pPr>
            <a:r>
              <a:rPr lang="cs-CZ" sz="2800" dirty="0">
                <a:solidFill>
                  <a:srgbClr val="008080"/>
                </a:solidFill>
              </a:rPr>
              <a:t>  - nejčastěji specializovaný obchod s potravinářským i nepotravinářským sortimentem, prodej v obchodních domech, smíšené zboží, prodej dražšího sortimentu nebo značkového zboží.</a:t>
            </a:r>
          </a:p>
          <a:p>
            <a:pPr>
              <a:defRPr/>
            </a:pPr>
            <a:endParaRPr lang="cs-CZ" sz="2800" b="1" dirty="0"/>
          </a:p>
          <a:p>
            <a:pPr>
              <a:defRPr/>
            </a:pPr>
            <a:r>
              <a:rPr lang="cs-CZ" sz="2800" b="1" dirty="0">
                <a:solidFill>
                  <a:srgbClr val="FF0000"/>
                </a:solidFill>
              </a:rPr>
              <a:t>Personální zajištění:</a:t>
            </a:r>
          </a:p>
          <a:p>
            <a:pPr>
              <a:defRPr/>
            </a:pPr>
            <a:r>
              <a:rPr lang="cs-CZ" sz="2800" b="1" dirty="0">
                <a:solidFill>
                  <a:srgbClr val="008080"/>
                </a:solidFill>
              </a:rPr>
              <a:t>- </a:t>
            </a:r>
            <a:r>
              <a:rPr lang="cs-CZ" sz="2800" dirty="0">
                <a:solidFill>
                  <a:srgbClr val="008080"/>
                </a:solidFill>
              </a:rPr>
              <a:t>závisí na charakteru sortimentu, funkcích a technické náročnosti.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96" y="1624013"/>
            <a:ext cx="2917825" cy="241458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796" y="4260534"/>
            <a:ext cx="2917825" cy="1806891"/>
          </a:xfrm>
          <a:prstGeom prst="rect">
            <a:avLst/>
          </a:prstGeom>
        </p:spPr>
      </p:pic>
    </p:spTree>
    <p:extLst>
      <p:ext uri="{BB962C8B-B14F-4D97-AF65-F5344CB8AC3E}">
        <p14:creationId xmlns:p14="http://schemas.microsoft.com/office/powerpoint/2010/main" val="17768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7046001" cy="5109091"/>
          </a:xfrm>
          <a:prstGeom prst="rect">
            <a:avLst/>
          </a:prstGeom>
          <a:solidFill>
            <a:schemeClr val="accent6">
              <a:lumMod val="20000"/>
              <a:lumOff val="80000"/>
            </a:schemeClr>
          </a:solidFill>
        </p:spPr>
        <p:txBody>
          <a:bodyPr wrap="square" rtlCol="0">
            <a:spAutoFit/>
          </a:bodyPr>
          <a:lstStyle/>
          <a:p>
            <a:pPr>
              <a:defRPr/>
            </a:pPr>
            <a:r>
              <a:rPr lang="cs-CZ" sz="2800" b="1" dirty="0">
                <a:solidFill>
                  <a:srgbClr val="FF0000"/>
                </a:solidFill>
              </a:rPr>
              <a:t>Technické řešení:</a:t>
            </a:r>
          </a:p>
          <a:p>
            <a:pPr marL="285750" indent="-285750">
              <a:buFontTx/>
              <a:buChar char="-"/>
              <a:defRPr/>
            </a:pPr>
            <a:endParaRPr lang="cs-CZ" sz="2800" dirty="0"/>
          </a:p>
          <a:p>
            <a:pPr marL="285750" indent="-285750">
              <a:buFontTx/>
              <a:buChar char="-"/>
            </a:pPr>
            <a:r>
              <a:rPr lang="cs-CZ" sz="2800" b="1" dirty="0">
                <a:solidFill>
                  <a:srgbClr val="008080"/>
                </a:solidFill>
              </a:rPr>
              <a:t>zákazník je oddělen od zboží</a:t>
            </a:r>
          </a:p>
          <a:p>
            <a:pPr marL="285750" indent="-285750">
              <a:buFontTx/>
              <a:buChar char="-"/>
            </a:pPr>
            <a:r>
              <a:rPr lang="cs-CZ" sz="2800" b="1" dirty="0">
                <a:solidFill>
                  <a:srgbClr val="008080"/>
                </a:solidFill>
              </a:rPr>
              <a:t>pro pohyb zákazníka je zpravidla doporučeno vymezit 55 % prodejní plochy,  </a:t>
            </a:r>
          </a:p>
          <a:p>
            <a:pPr marL="285750" indent="-285750">
              <a:buFontTx/>
              <a:buChar char="-"/>
            </a:pPr>
            <a:r>
              <a:rPr lang="cs-CZ" sz="2800" b="1" dirty="0">
                <a:solidFill>
                  <a:srgbClr val="008080"/>
                </a:solidFill>
              </a:rPr>
              <a:t>pro pracoviště prodavače 45 % - pozornost je věnována rozměrům pultů, regálů, šíři uliček atd.</a:t>
            </a:r>
          </a:p>
          <a:p>
            <a:pPr marL="285750" indent="-285750">
              <a:buFontTx/>
              <a:buChar char="-"/>
            </a:pPr>
            <a:r>
              <a:rPr lang="cs-CZ" sz="2800" b="1" dirty="0">
                <a:solidFill>
                  <a:srgbClr val="008080"/>
                </a:solidFill>
              </a:rPr>
              <a:t>zvýšené nároky na organizaci práce – </a:t>
            </a:r>
            <a:r>
              <a:rPr lang="cs-CZ" sz="2800" dirty="0">
                <a:solidFill>
                  <a:srgbClr val="008080"/>
                </a:solidFill>
              </a:rPr>
              <a:t>soulad  frekvence zákazníků s potřebnými obchodními operacemi.</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054" name="Picture 6" descr="Vybavení gastro prodejny - chladící vytrína, pulty - fotografie č.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902" y="2001294"/>
            <a:ext cx="4057934" cy="290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6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2620" y="179969"/>
            <a:ext cx="84733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Volný výběr  (VV) a prodej dle vzorků</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838133"/>
            <a:ext cx="8384480" cy="5262979"/>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Volný výběr</a:t>
            </a:r>
          </a:p>
          <a:p>
            <a:pPr marL="342900" indent="-342900">
              <a:buFontTx/>
              <a:buChar char="-"/>
            </a:pPr>
            <a:r>
              <a:rPr lang="cs-CZ" sz="2400" dirty="0">
                <a:solidFill>
                  <a:srgbClr val="008080"/>
                </a:solidFill>
              </a:rPr>
              <a:t>přechod</a:t>
            </a:r>
            <a:r>
              <a:rPr lang="cs-CZ" sz="2400" dirty="0"/>
              <a:t> </a:t>
            </a:r>
            <a:r>
              <a:rPr lang="cs-CZ" sz="2400" dirty="0">
                <a:solidFill>
                  <a:srgbClr val="008080"/>
                </a:solidFill>
              </a:rPr>
              <a:t>mezi pultovým prodejem a SO</a:t>
            </a:r>
          </a:p>
          <a:p>
            <a:pPr marL="342900" indent="-342900">
              <a:buFontTx/>
              <a:buChar char="-"/>
            </a:pPr>
            <a:r>
              <a:rPr lang="cs-CZ" sz="2400" dirty="0">
                <a:solidFill>
                  <a:srgbClr val="008080"/>
                </a:solidFill>
              </a:rPr>
              <a:t>optická nabídka </a:t>
            </a:r>
            <a:r>
              <a:rPr lang="cs-CZ" sz="2400" dirty="0">
                <a:solidFill>
                  <a:srgbClr val="FF0000"/>
                </a:solidFill>
              </a:rPr>
              <a:t>(v regálech …)</a:t>
            </a:r>
          </a:p>
          <a:p>
            <a:pPr marL="342900" indent="-342900">
              <a:buFontTx/>
              <a:buChar char="-"/>
            </a:pPr>
            <a:r>
              <a:rPr lang="cs-CZ" sz="2400" dirty="0">
                <a:solidFill>
                  <a:srgbClr val="008080"/>
                </a:solidFill>
              </a:rPr>
              <a:t>prodejní rozhovor zpravidla až ve druhé fázi až v momentu potřeby a přání zákazníka</a:t>
            </a:r>
          </a:p>
          <a:p>
            <a:pPr marL="342900" indent="-342900">
              <a:buFontTx/>
              <a:buChar char="-"/>
            </a:pPr>
            <a:r>
              <a:rPr lang="cs-CZ" sz="2400" b="1" dirty="0">
                <a:solidFill>
                  <a:srgbClr val="008080"/>
                </a:solidFill>
              </a:rPr>
              <a:t>poskytované informace </a:t>
            </a:r>
            <a:r>
              <a:rPr lang="cs-CZ" sz="2400" dirty="0">
                <a:solidFill>
                  <a:srgbClr val="008080"/>
                </a:solidFill>
              </a:rPr>
              <a:t>- vysvětlení funkce výrobku, ochrany užitné hodnoty, velikosti, množství atd. </a:t>
            </a:r>
          </a:p>
          <a:p>
            <a:pPr marL="342900" indent="-342900">
              <a:buFontTx/>
              <a:buChar char="-"/>
            </a:pPr>
            <a:r>
              <a:rPr lang="cs-CZ" sz="2400" dirty="0">
                <a:solidFill>
                  <a:srgbClr val="FF0000"/>
                </a:solidFill>
                <a:highlight>
                  <a:srgbClr val="FFFF00"/>
                </a:highlight>
              </a:rPr>
              <a:t>praxe: využití VV např. u prodeje elektronického zboží, bílé techniky, sportovních potřeb apod.</a:t>
            </a:r>
          </a:p>
          <a:p>
            <a:endParaRPr lang="cs-CZ" sz="2400" dirty="0"/>
          </a:p>
          <a:p>
            <a:r>
              <a:rPr lang="cs-CZ" sz="2400" b="1" dirty="0">
                <a:solidFill>
                  <a:srgbClr val="FF0000"/>
                </a:solidFill>
              </a:rPr>
              <a:t>Prodej podle vzorků</a:t>
            </a:r>
            <a:r>
              <a:rPr lang="cs-CZ" sz="2400" dirty="0"/>
              <a:t> </a:t>
            </a:r>
            <a:r>
              <a:rPr lang="cs-CZ" sz="2400" dirty="0">
                <a:solidFill>
                  <a:srgbClr val="008080"/>
                </a:solidFill>
              </a:rPr>
              <a:t>vystavených v místnosti</a:t>
            </a:r>
          </a:p>
          <a:p>
            <a:pPr marL="342900" indent="-342900">
              <a:buFontTx/>
              <a:buChar char="-"/>
            </a:pPr>
            <a:r>
              <a:rPr lang="cs-CZ" sz="2400" dirty="0">
                <a:solidFill>
                  <a:srgbClr val="008080"/>
                </a:solidFill>
              </a:rPr>
              <a:t>prodejna obvykle nemá zásoby zboží</a:t>
            </a:r>
          </a:p>
          <a:p>
            <a:pPr marL="342900" indent="-342900">
              <a:buFontTx/>
              <a:buChar char="-"/>
            </a:pPr>
            <a:r>
              <a:rPr lang="cs-CZ" sz="2400" dirty="0">
                <a:solidFill>
                  <a:srgbClr val="008080"/>
                </a:solidFill>
              </a:rPr>
              <a:t>zákazníkovo zboží je mu dovezeno nebo přímo vydáno ze skladu.</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784" y="1751496"/>
            <a:ext cx="2541418" cy="1590675"/>
          </a:xfrm>
          <a:prstGeom prst="rect">
            <a:avLst/>
          </a:prstGeom>
        </p:spPr>
      </p:pic>
      <p:pic>
        <p:nvPicPr>
          <p:cNvPr id="3074" name="Picture 2" descr="prodejna ski nad bike kunra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763" y="3691587"/>
            <a:ext cx="2629563" cy="199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7054" y="703189"/>
            <a:ext cx="635724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Samoobsluha (SO)</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47054" y="1451655"/>
            <a:ext cx="7186510" cy="4893647"/>
          </a:xfrm>
          <a:prstGeom prst="rect">
            <a:avLst/>
          </a:prstGeom>
          <a:solidFill>
            <a:schemeClr val="accent6">
              <a:lumMod val="20000"/>
              <a:lumOff val="80000"/>
            </a:schemeClr>
          </a:solidFill>
        </p:spPr>
        <p:txBody>
          <a:bodyPr wrap="square" rtlCol="0">
            <a:spAutoFit/>
          </a:bodyPr>
          <a:lstStyle/>
          <a:p>
            <a:r>
              <a:rPr lang="cs-CZ" dirty="0"/>
              <a:t> </a:t>
            </a:r>
            <a:r>
              <a:rPr lang="cs-CZ" dirty="0">
                <a:solidFill>
                  <a:srgbClr val="008080"/>
                </a:solidFill>
              </a:rPr>
              <a:t>-   </a:t>
            </a:r>
            <a:r>
              <a:rPr lang="cs-CZ" sz="2400" dirty="0">
                <a:solidFill>
                  <a:srgbClr val="008080"/>
                </a:solidFill>
              </a:rPr>
              <a:t>vznik ve 20. stol. v USA, rok</a:t>
            </a:r>
            <a:r>
              <a:rPr lang="cs-CZ" sz="2400" b="1" dirty="0">
                <a:solidFill>
                  <a:srgbClr val="008080"/>
                </a:solidFill>
              </a:rPr>
              <a:t> </a:t>
            </a:r>
            <a:r>
              <a:rPr lang="cs-CZ" sz="2400" b="1" dirty="0">
                <a:solidFill>
                  <a:srgbClr val="FF0000"/>
                </a:solidFill>
              </a:rPr>
              <a:t>1912 </a:t>
            </a:r>
          </a:p>
          <a:p>
            <a:pPr marL="285750" indent="-285750">
              <a:buFontTx/>
              <a:buChar char="-"/>
            </a:pPr>
            <a:r>
              <a:rPr lang="cs-CZ" sz="2400" dirty="0">
                <a:solidFill>
                  <a:srgbClr val="008080"/>
                </a:solidFill>
              </a:rPr>
              <a:t>v Evropě první SO v Německu v roce 1938, další ve Švédsku o rok později </a:t>
            </a:r>
          </a:p>
          <a:p>
            <a:pPr marL="285750" indent="-285750">
              <a:buFontTx/>
              <a:buChar char="-"/>
            </a:pPr>
            <a:r>
              <a:rPr lang="cs-CZ" sz="2400" dirty="0">
                <a:solidFill>
                  <a:srgbClr val="008080"/>
                </a:solidFill>
              </a:rPr>
              <a:t>v Československu první SO v roce </a:t>
            </a:r>
            <a:r>
              <a:rPr lang="cs-CZ" sz="2400" b="1" dirty="0">
                <a:solidFill>
                  <a:srgbClr val="FF0000"/>
                </a:solidFill>
              </a:rPr>
              <a:t>1955</a:t>
            </a:r>
            <a:r>
              <a:rPr lang="cs-CZ" sz="2400" dirty="0">
                <a:solidFill>
                  <a:srgbClr val="008080"/>
                </a:solidFill>
              </a:rPr>
              <a:t>, kdy proběhl vlastní rozvoj samoobslužné formy prodeje ve světě </a:t>
            </a:r>
          </a:p>
          <a:p>
            <a:pPr marL="285750" indent="-285750">
              <a:buFontTx/>
              <a:buChar char="-"/>
            </a:pPr>
            <a:r>
              <a:rPr lang="cs-CZ" sz="2400" b="1" dirty="0">
                <a:solidFill>
                  <a:srgbClr val="FF0000"/>
                </a:solidFill>
              </a:rPr>
              <a:t>Důvody:</a:t>
            </a:r>
          </a:p>
          <a:p>
            <a:pPr marL="285750" indent="-285750">
              <a:buFontTx/>
              <a:buChar char="-"/>
            </a:pPr>
            <a:r>
              <a:rPr lang="cs-CZ" sz="2400" dirty="0">
                <a:solidFill>
                  <a:srgbClr val="008080"/>
                </a:solidFill>
              </a:rPr>
              <a:t>nárůst počtu druhů zboží (vývojové změny), růst technické úrovně i balení</a:t>
            </a:r>
          </a:p>
          <a:p>
            <a:pPr marL="285750" indent="-285750">
              <a:buFontTx/>
              <a:buChar char="-"/>
            </a:pPr>
            <a:r>
              <a:rPr lang="cs-CZ" sz="2400" dirty="0">
                <a:solidFill>
                  <a:srgbClr val="008080"/>
                </a:solidFill>
              </a:rPr>
              <a:t>pultový prodej měl určitou </a:t>
            </a:r>
            <a:r>
              <a:rPr lang="cs-CZ" sz="2400" b="1" dirty="0">
                <a:solidFill>
                  <a:srgbClr val="008080"/>
                </a:solidFill>
              </a:rPr>
              <a:t>mez fyzického výkonu </a:t>
            </a:r>
            <a:r>
              <a:rPr lang="cs-CZ" sz="2400" dirty="0">
                <a:solidFill>
                  <a:srgbClr val="008080"/>
                </a:solidFill>
              </a:rPr>
              <a:t>a zejména u zboží denní a časté poptávky neposkytoval možnost dalšího rozvoje </a:t>
            </a:r>
          </a:p>
          <a:p>
            <a:pPr marL="285750" indent="-285750">
              <a:buFontTx/>
              <a:buChar char="-"/>
            </a:pPr>
            <a:r>
              <a:rPr lang="cs-CZ" sz="2400" dirty="0">
                <a:solidFill>
                  <a:srgbClr val="008080"/>
                </a:solidFill>
              </a:rPr>
              <a:t>sílící konkurence mezi obchodními firmami - tlak na úsporu nákladů na jednotku prodeje - šance pro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45" y="1790700"/>
            <a:ext cx="4009760" cy="2324100"/>
          </a:xfrm>
          <a:prstGeom prst="rect">
            <a:avLst/>
          </a:prstGeom>
        </p:spPr>
      </p:pic>
      <p:sp>
        <p:nvSpPr>
          <p:cNvPr id="7" name="TextovéPole 6"/>
          <p:cNvSpPr txBox="1"/>
          <p:nvPr/>
        </p:nvSpPr>
        <p:spPr>
          <a:xfrm>
            <a:off x="8093122" y="4708098"/>
            <a:ext cx="3873283" cy="861774"/>
          </a:xfrm>
          <a:prstGeom prst="rect">
            <a:avLst/>
          </a:prstGeom>
          <a:noFill/>
        </p:spPr>
        <p:txBody>
          <a:bodyPr wrap="square" rtlCol="0">
            <a:spAutoFit/>
          </a:bodyPr>
          <a:lstStyle/>
          <a:p>
            <a:r>
              <a:rPr lang="cs-CZ" sz="2000" b="1" dirty="0"/>
              <a:t>První SO v Československu</a:t>
            </a:r>
          </a:p>
          <a:p>
            <a:r>
              <a:rPr lang="cs-CZ" sz="2000" b="1" dirty="0"/>
              <a:t>v roce 1955</a:t>
            </a:r>
          </a:p>
          <a:p>
            <a:r>
              <a:rPr lang="cs-CZ" sz="1000" dirty="0"/>
              <a:t>Zdroj: http://padesatky.info/19571958/83-co-si-kdo-zada</a:t>
            </a:r>
          </a:p>
        </p:txBody>
      </p:sp>
    </p:spTree>
    <p:extLst>
      <p:ext uri="{BB962C8B-B14F-4D97-AF65-F5344CB8AC3E}">
        <p14:creationId xmlns:p14="http://schemas.microsoft.com/office/powerpoint/2010/main" val="316220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771688" y="1362715"/>
            <a:ext cx="8032672" cy="4832092"/>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Charakter sortimentu:</a:t>
            </a:r>
          </a:p>
          <a:p>
            <a:r>
              <a:rPr lang="cs-CZ" sz="2800" dirty="0">
                <a:solidFill>
                  <a:srgbClr val="008080"/>
                </a:solidFill>
              </a:rPr>
              <a:t>Pro optimální fungování SO platí:</a:t>
            </a:r>
          </a:p>
          <a:p>
            <a:pPr marL="342900" indent="-342900">
              <a:buFontTx/>
              <a:buChar char="-"/>
            </a:pPr>
            <a:r>
              <a:rPr lang="cs-CZ" sz="2800" dirty="0">
                <a:solidFill>
                  <a:srgbClr val="008080"/>
                </a:solidFill>
              </a:rPr>
              <a:t>zboží musí vyhovovat </a:t>
            </a:r>
            <a:r>
              <a:rPr lang="cs-CZ" sz="2800" b="1" dirty="0">
                <a:solidFill>
                  <a:srgbClr val="008080"/>
                </a:solidFill>
              </a:rPr>
              <a:t>jednoduchému prodeji</a:t>
            </a:r>
            <a:r>
              <a:rPr lang="cs-CZ" sz="2800" dirty="0">
                <a:solidFill>
                  <a:srgbClr val="008080"/>
                </a:solidFill>
              </a:rPr>
              <a:t>, tzn., označené cenou, má odpovídající spotřebitelské balení…</a:t>
            </a:r>
          </a:p>
          <a:p>
            <a:pPr marL="342900" indent="-342900">
              <a:buFontTx/>
              <a:buChar char="-"/>
            </a:pPr>
            <a:r>
              <a:rPr lang="cs-CZ" sz="2800" dirty="0">
                <a:solidFill>
                  <a:srgbClr val="008080"/>
                </a:solidFill>
              </a:rPr>
              <a:t>zákazník má </a:t>
            </a:r>
            <a:r>
              <a:rPr lang="cs-CZ" sz="2800" b="1" dirty="0">
                <a:solidFill>
                  <a:srgbClr val="008080"/>
                </a:solidFill>
              </a:rPr>
              <a:t>volný přístup ke zboží </a:t>
            </a:r>
            <a:r>
              <a:rPr lang="cs-CZ" sz="2800" dirty="0">
                <a:solidFill>
                  <a:srgbClr val="008080"/>
                </a:solidFill>
              </a:rPr>
              <a:t>v prodejní místnosti a může si zboží prohlédnout v libovolném čase, </a:t>
            </a:r>
            <a:r>
              <a:rPr lang="cs-CZ" sz="2800" dirty="0">
                <a:solidFill>
                  <a:srgbClr val="FF0000"/>
                </a:solidFill>
              </a:rPr>
              <a:t>(dnes má k dispozici i technologii - </a:t>
            </a:r>
            <a:r>
              <a:rPr lang="cs-CZ" sz="2800" dirty="0" err="1">
                <a:solidFill>
                  <a:srgbClr val="FF0000"/>
                </a:solidFill>
              </a:rPr>
              <a:t>Scan&amp;Go</a:t>
            </a:r>
            <a:r>
              <a:rPr lang="cs-CZ" sz="2800" dirty="0">
                <a:solidFill>
                  <a:srgbClr val="FF0000"/>
                </a:solidFill>
              </a:rPr>
              <a:t>)</a:t>
            </a:r>
          </a:p>
          <a:p>
            <a:pPr marL="342900" indent="-342900">
              <a:buFontTx/>
              <a:buChar char="-"/>
            </a:pPr>
            <a:r>
              <a:rPr lang="cs-CZ" sz="2800" dirty="0">
                <a:solidFill>
                  <a:srgbClr val="008080"/>
                </a:solidFill>
              </a:rPr>
              <a:t>nabídka zboží by měla být zajištěna </a:t>
            </a:r>
            <a:r>
              <a:rPr lang="cs-CZ" sz="2800" b="1" dirty="0">
                <a:solidFill>
                  <a:srgbClr val="008080"/>
                </a:solidFill>
              </a:rPr>
              <a:t>minimálně jednodenní zásobou</a:t>
            </a:r>
            <a:r>
              <a:rPr lang="cs-CZ" sz="2800" dirty="0">
                <a:solidFill>
                  <a:srgbClr val="008080"/>
                </a:solidFill>
              </a:rPr>
              <a:t>, aby poskytovala dostatečný výběr.</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024" y="1617920"/>
            <a:ext cx="2527302" cy="2160841"/>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024" y="3994601"/>
            <a:ext cx="2527302" cy="2128838"/>
          </a:xfrm>
          <a:prstGeom prst="rect">
            <a:avLst/>
          </a:prstGeom>
        </p:spPr>
      </p:pic>
    </p:spTree>
    <p:extLst>
      <p:ext uri="{BB962C8B-B14F-4D97-AF65-F5344CB8AC3E}">
        <p14:creationId xmlns:p14="http://schemas.microsoft.com/office/powerpoint/2010/main" val="408665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83994"/>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03189"/>
            <a:ext cx="9025645" cy="6124754"/>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Technologické a provozní požadavky na zřízení samoobsluhy:</a:t>
            </a:r>
            <a:endParaRPr lang="cs-CZ" sz="2800" dirty="0">
              <a:solidFill>
                <a:srgbClr val="FF0000"/>
              </a:solidFill>
            </a:endParaRPr>
          </a:p>
          <a:p>
            <a:pPr marL="342900" indent="-342900">
              <a:buFontTx/>
              <a:buChar char="-"/>
            </a:pPr>
            <a:r>
              <a:rPr lang="cs-CZ" sz="2800" dirty="0">
                <a:solidFill>
                  <a:srgbClr val="008080"/>
                </a:solidFill>
              </a:rPr>
              <a:t>optimální velikost prodejny, dispoziční řešení jednotky i výstavního zařízení</a:t>
            </a:r>
          </a:p>
          <a:p>
            <a:pPr marL="342900" indent="-342900">
              <a:buFontTx/>
              <a:buChar char="-"/>
            </a:pPr>
            <a:r>
              <a:rPr lang="cs-CZ" sz="2800" dirty="0">
                <a:solidFill>
                  <a:srgbClr val="008080"/>
                </a:solidFill>
              </a:rPr>
              <a:t>materiálně technické zajištění prodeje </a:t>
            </a:r>
            <a:r>
              <a:rPr lang="cs-CZ" sz="2800" dirty="0">
                <a:solidFill>
                  <a:srgbClr val="FF0000"/>
                </a:solidFill>
              </a:rPr>
              <a:t>(manipulační prostředky, výstavní zařízení, nákupní vozíky či košíky apod., samoobslužné váhy)</a:t>
            </a:r>
          </a:p>
          <a:p>
            <a:r>
              <a:rPr lang="cs-CZ" sz="2800" dirty="0">
                <a:solidFill>
                  <a:srgbClr val="008080"/>
                </a:solidFill>
              </a:rPr>
              <a:t> -  uplatňování zásady "</a:t>
            </a:r>
            <a:r>
              <a:rPr lang="cs-CZ" sz="2800" b="1" i="1" dirty="0">
                <a:solidFill>
                  <a:srgbClr val="008080"/>
                </a:solidFill>
              </a:rPr>
              <a:t>centralizace zásob na prodejní ploše</a:t>
            </a:r>
            <a:r>
              <a:rPr lang="cs-CZ" sz="2800" i="1" dirty="0">
                <a:solidFill>
                  <a:srgbClr val="008080"/>
                </a:solidFill>
              </a:rPr>
              <a:t>“</a:t>
            </a:r>
            <a:endParaRPr lang="cs-CZ" sz="2800" dirty="0">
              <a:solidFill>
                <a:srgbClr val="008080"/>
              </a:solidFill>
            </a:endParaRPr>
          </a:p>
          <a:p>
            <a:r>
              <a:rPr lang="cs-CZ" sz="2800" dirty="0">
                <a:solidFill>
                  <a:srgbClr val="008080"/>
                </a:solidFill>
              </a:rPr>
              <a:t>     řešení cest zboží, zákazníků i prodejního personálu v čase i </a:t>
            </a:r>
          </a:p>
          <a:p>
            <a:r>
              <a:rPr lang="cs-CZ" sz="2800" dirty="0">
                <a:solidFill>
                  <a:srgbClr val="008080"/>
                </a:solidFill>
              </a:rPr>
              <a:t>     prostoru, optimální optická nabídka </a:t>
            </a:r>
            <a:r>
              <a:rPr lang="cs-CZ" sz="2800" dirty="0">
                <a:solidFill>
                  <a:srgbClr val="FF0000"/>
                </a:solidFill>
              </a:rPr>
              <a:t>(merchandising)</a:t>
            </a:r>
            <a:r>
              <a:rPr lang="cs-CZ" sz="2800" dirty="0">
                <a:solidFill>
                  <a:srgbClr val="008080"/>
                </a:solidFill>
              </a:rPr>
              <a:t>,</a:t>
            </a:r>
          </a:p>
          <a:p>
            <a:r>
              <a:rPr lang="cs-CZ" sz="2800" dirty="0">
                <a:solidFill>
                  <a:srgbClr val="008080"/>
                </a:solidFill>
              </a:rPr>
              <a:t>     rozmístění zboží na ploše</a:t>
            </a:r>
          </a:p>
          <a:p>
            <a:pPr marL="457200" indent="-457200">
              <a:buFontTx/>
              <a:buChar char="-"/>
            </a:pPr>
            <a:r>
              <a:rPr lang="cs-CZ" sz="2800" dirty="0">
                <a:solidFill>
                  <a:srgbClr val="008080"/>
                </a:solidFill>
              </a:rPr>
              <a:t>ochrana zboží proti vnějším krádežím </a:t>
            </a:r>
            <a:r>
              <a:rPr lang="cs-CZ" sz="2800" dirty="0">
                <a:solidFill>
                  <a:srgbClr val="FF0000"/>
                </a:solidFill>
              </a:rPr>
              <a:t>(věcná a elektronická ochrana)</a:t>
            </a:r>
            <a:r>
              <a:rPr lang="cs-CZ" sz="2800" dirty="0">
                <a:solidFill>
                  <a:srgbClr val="008080"/>
                </a:solidFill>
              </a:rPr>
              <a:t> </a:t>
            </a:r>
          </a:p>
          <a:p>
            <a:pPr marL="457200" indent="-457200">
              <a:buFontTx/>
              <a:buChar char="-"/>
            </a:pPr>
            <a:r>
              <a:rPr lang="cs-CZ" sz="2800" dirty="0">
                <a:solidFill>
                  <a:srgbClr val="008080"/>
                </a:solidFill>
              </a:rPr>
              <a:t>soustředěné inkaso </a:t>
            </a:r>
            <a:r>
              <a:rPr lang="cs-CZ" sz="2800" dirty="0">
                <a:solidFill>
                  <a:srgbClr val="FF0000"/>
                </a:solidFill>
              </a:rPr>
              <a:t>(pokladny na jednom místě)</a:t>
            </a:r>
            <a:r>
              <a:rPr lang="cs-CZ" sz="2800" dirty="0">
                <a:solidFill>
                  <a:srgbClr val="008080"/>
                </a:solidFill>
              </a:rPr>
              <a:t>.</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19" y="2303091"/>
            <a:ext cx="2817181" cy="2641772"/>
          </a:xfrm>
          <a:prstGeom prst="rect">
            <a:avLst/>
          </a:prstGeom>
        </p:spPr>
      </p:pic>
    </p:spTree>
    <p:extLst>
      <p:ext uri="{BB962C8B-B14F-4D97-AF65-F5344CB8AC3E}">
        <p14:creationId xmlns:p14="http://schemas.microsoft.com/office/powerpoint/2010/main" val="2526399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19" y="145936"/>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err="1">
                <a:solidFill>
                  <a:srgbClr val="008080"/>
                </a:solidFill>
                <a:latin typeface="Times New Roman"/>
                <a:ea typeface="+mj-ea"/>
                <a:cs typeface="+mj-cs"/>
              </a:rPr>
              <a:t>Merchandising</a:t>
            </a:r>
            <a:r>
              <a:rPr lang="cs-CZ" sz="3600" b="1" kern="0" dirty="0">
                <a:solidFill>
                  <a:srgbClr val="008080"/>
                </a:solidFill>
                <a:latin typeface="Times New Roman"/>
                <a:ea typeface="+mj-ea"/>
                <a:cs typeface="+mj-cs"/>
              </a:rPr>
              <a:t> (MCH) </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91219" y="792267"/>
            <a:ext cx="8793723" cy="6001643"/>
          </a:xfrm>
          <a:prstGeom prst="rect">
            <a:avLst/>
          </a:prstGeom>
          <a:solidFill>
            <a:schemeClr val="accent6">
              <a:lumMod val="20000"/>
              <a:lumOff val="80000"/>
            </a:schemeClr>
          </a:solidFill>
        </p:spPr>
        <p:txBody>
          <a:bodyPr wrap="square" rtlCol="0">
            <a:spAutoFit/>
          </a:bodyPr>
          <a:lstStyle/>
          <a:p>
            <a:pPr marL="342900" indent="-342900">
              <a:buFontTx/>
              <a:buChar char="-"/>
            </a:pPr>
            <a:r>
              <a:rPr lang="cs-CZ" sz="2400" dirty="0">
                <a:solidFill>
                  <a:srgbClr val="008080"/>
                </a:solidFill>
              </a:rPr>
              <a:t>optimální </a:t>
            </a:r>
            <a:r>
              <a:rPr lang="cs-CZ" sz="2400" b="1" dirty="0">
                <a:solidFill>
                  <a:srgbClr val="008080"/>
                </a:solidFill>
              </a:rPr>
              <a:t>optická nabídka </a:t>
            </a:r>
            <a:r>
              <a:rPr lang="cs-CZ" sz="2400" dirty="0">
                <a:solidFill>
                  <a:srgbClr val="008080"/>
                </a:solidFill>
              </a:rPr>
              <a:t>(</a:t>
            </a:r>
            <a:r>
              <a:rPr lang="cs-CZ" sz="2400" dirty="0" err="1">
                <a:solidFill>
                  <a:srgbClr val="008080"/>
                </a:solidFill>
              </a:rPr>
              <a:t>merchandising</a:t>
            </a:r>
            <a:r>
              <a:rPr lang="cs-CZ" sz="2400" dirty="0">
                <a:solidFill>
                  <a:srgbClr val="008080"/>
                </a:solidFill>
              </a:rPr>
              <a:t>), rozmístění zboží na</a:t>
            </a:r>
          </a:p>
          <a:p>
            <a:r>
              <a:rPr lang="cs-CZ" sz="2400" dirty="0">
                <a:solidFill>
                  <a:srgbClr val="008080"/>
                </a:solidFill>
              </a:rPr>
              <a:t>    ploše – správné zboží, na správném místě, za správnou cenu,  ve </a:t>
            </a:r>
          </a:p>
          <a:p>
            <a:r>
              <a:rPr lang="cs-CZ" sz="2400" dirty="0">
                <a:solidFill>
                  <a:srgbClr val="008080"/>
                </a:solidFill>
              </a:rPr>
              <a:t>    správný čas.</a:t>
            </a:r>
          </a:p>
          <a:p>
            <a:r>
              <a:rPr lang="cs-CZ" sz="2400" b="1" dirty="0">
                <a:solidFill>
                  <a:srgbClr val="FF0000"/>
                </a:solidFill>
              </a:rPr>
              <a:t>MCH orientovaný na dodavatele </a:t>
            </a:r>
            <a:r>
              <a:rPr lang="cs-CZ" sz="2400" dirty="0">
                <a:solidFill>
                  <a:srgbClr val="008080"/>
                </a:solidFill>
              </a:rPr>
              <a:t>- obchodník předá svému prověřenému dodavateli plný servis nad některými nebo všemi regály: dodavatel si hlídá, jak a které zboží se prodává, co naopak </a:t>
            </a:r>
            <a:r>
              <a:rPr lang="cs-CZ" sz="2400" b="1" dirty="0">
                <a:solidFill>
                  <a:srgbClr val="008080"/>
                </a:solidFill>
              </a:rPr>
              <a:t>vázne. </a:t>
            </a:r>
          </a:p>
          <a:p>
            <a:pPr marL="342900" indent="-342900">
              <a:buFontTx/>
              <a:buChar char="-"/>
            </a:pPr>
            <a:r>
              <a:rPr lang="cs-CZ" sz="2400" dirty="0">
                <a:solidFill>
                  <a:srgbClr val="008080"/>
                </a:solidFill>
              </a:rPr>
              <a:t>ve vlastním zájmu pečlivě sleduje obrátkovost zboží, jeho doplňování a podle prodejních výsledků řeší celou regálovou plochu.</a:t>
            </a:r>
          </a:p>
          <a:p>
            <a:r>
              <a:rPr lang="cs-CZ" sz="2400" b="1" dirty="0">
                <a:solidFill>
                  <a:srgbClr val="FF0000"/>
                </a:solidFill>
              </a:rPr>
              <a:t>MCH orientovaný na zákazníka  </a:t>
            </a:r>
            <a:r>
              <a:rPr lang="cs-CZ" sz="2400" dirty="0">
                <a:solidFill>
                  <a:srgbClr val="008080"/>
                </a:solidFill>
              </a:rPr>
              <a:t>- </a:t>
            </a:r>
          </a:p>
          <a:p>
            <a:pPr marL="342900" indent="-342900">
              <a:buFontTx/>
              <a:buChar char="-"/>
            </a:pPr>
            <a:r>
              <a:rPr lang="cs-CZ" sz="2400" dirty="0">
                <a:solidFill>
                  <a:srgbClr val="008080"/>
                </a:solidFill>
              </a:rPr>
              <a:t>nachází nejčastější uplatnění u velkých prodejců, kteří vycházejí ze zkušenosti, že </a:t>
            </a:r>
            <a:r>
              <a:rPr lang="cs-CZ" sz="2400" b="1" dirty="0">
                <a:solidFill>
                  <a:srgbClr val="008080"/>
                </a:solidFill>
              </a:rPr>
              <a:t>příliš mnoho hledání a bloudění </a:t>
            </a:r>
            <a:r>
              <a:rPr lang="cs-CZ" sz="2400" dirty="0">
                <a:solidFill>
                  <a:srgbClr val="008080"/>
                </a:solidFill>
              </a:rPr>
              <a:t>mezi regály zákazníky od nákupů </a:t>
            </a:r>
            <a:r>
              <a:rPr lang="cs-CZ" sz="2400" b="1" dirty="0">
                <a:solidFill>
                  <a:srgbClr val="008080"/>
                </a:solidFill>
              </a:rPr>
              <a:t>odrazuje. </a:t>
            </a:r>
          </a:p>
          <a:p>
            <a:pPr marL="342900" indent="-342900">
              <a:buFontTx/>
              <a:buChar char="-"/>
            </a:pPr>
            <a:r>
              <a:rPr lang="cs-CZ" sz="2400" dirty="0">
                <a:solidFill>
                  <a:srgbClr val="008080"/>
                </a:solidFill>
              </a:rPr>
              <a:t>základem je až triviální jednoduchost orientace, v drtivé většině podle ceny.</a:t>
            </a:r>
            <a:endParaRPr 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10" name="Obrázek 9">
            <a:extLst>
              <a:ext uri="{FF2B5EF4-FFF2-40B4-BE49-F238E27FC236}">
                <a16:creationId xmlns:a16="http://schemas.microsoft.com/office/drawing/2014/main" id="{BD35C8C2-6674-40D0-81B6-546387E0409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57064" y="1940642"/>
            <a:ext cx="2686283" cy="2669958"/>
          </a:xfrm>
          <a:prstGeom prst="rect">
            <a:avLst/>
          </a:prstGeom>
        </p:spPr>
      </p:pic>
    </p:spTree>
    <p:extLst>
      <p:ext uri="{BB962C8B-B14F-4D97-AF65-F5344CB8AC3E}">
        <p14:creationId xmlns:p14="http://schemas.microsoft.com/office/powerpoint/2010/main" val="343259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20" y="13847"/>
            <a:ext cx="887561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Vývoj spotřebitelského balení - </a:t>
            </a:r>
            <a:r>
              <a:rPr lang="cs-CZ" sz="3600" b="1" kern="0" dirty="0">
                <a:solidFill>
                  <a:srgbClr val="FF0000"/>
                </a:solidFill>
                <a:latin typeface="Times New Roman"/>
                <a:ea typeface="+mj-ea"/>
                <a:cs typeface="+mj-cs"/>
              </a:rPr>
              <a:t>praxe</a:t>
            </a:r>
            <a:endParaRPr kumimoji="0" lang="en-GB" sz="3600" b="1" i="0" u="none" strike="noStrike" kern="0" cap="none" spc="0" normalizeH="0" baseline="0" dirty="0">
              <a:ln>
                <a:noFill/>
              </a:ln>
              <a:solidFill>
                <a:srgbClr val="FF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0"/>
            <a:ext cx="1464833" cy="1127893"/>
          </a:xfrm>
          <a:prstGeom prst="rect">
            <a:avLst/>
          </a:prstGeo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016" y="1552205"/>
            <a:ext cx="2911522" cy="3796772"/>
          </a:xfrm>
          <a:prstGeom prst="rect">
            <a:avLst/>
          </a:prstGeom>
        </p:spPr>
      </p:pic>
      <p:sp>
        <p:nvSpPr>
          <p:cNvPr id="11" name="Obdélník 10"/>
          <p:cNvSpPr/>
          <p:nvPr/>
        </p:nvSpPr>
        <p:spPr>
          <a:xfrm>
            <a:off x="8988016" y="5849035"/>
            <a:ext cx="2984310" cy="400110"/>
          </a:xfrm>
          <a:prstGeom prst="rect">
            <a:avLst/>
          </a:prstGeom>
        </p:spPr>
        <p:txBody>
          <a:bodyPr wrap="square">
            <a:spAutoFit/>
          </a:bodyPr>
          <a:lstStyle/>
          <a:p>
            <a:r>
              <a:rPr lang="cs-CZ" sz="1000" dirty="0"/>
              <a:t>https://odpady-online.cz/obal-ktery-zmenil-baleni-a-distribuci-mleka/</a:t>
            </a:r>
          </a:p>
        </p:txBody>
      </p:sp>
      <p:sp>
        <p:nvSpPr>
          <p:cNvPr id="12" name="TextovéPole 11"/>
          <p:cNvSpPr txBox="1"/>
          <p:nvPr/>
        </p:nvSpPr>
        <p:spPr>
          <a:xfrm>
            <a:off x="391220" y="646677"/>
            <a:ext cx="8351791" cy="1569660"/>
          </a:xfrm>
          <a:prstGeom prst="rect">
            <a:avLst/>
          </a:prstGeom>
          <a:solidFill>
            <a:srgbClr val="FFFFCC"/>
          </a:solidFill>
        </p:spPr>
        <p:txBody>
          <a:bodyPr wrap="square" rtlCol="0">
            <a:spAutoFit/>
          </a:bodyPr>
          <a:lstStyle/>
          <a:p>
            <a:r>
              <a:rPr lang="cs-CZ" sz="2400" b="1" dirty="0">
                <a:solidFill>
                  <a:srgbClr val="008080"/>
                </a:solidFill>
              </a:rPr>
              <a:t>Cesta mléka nalévaného do nádob a skleněných lahví </a:t>
            </a:r>
          </a:p>
          <a:p>
            <a:r>
              <a:rPr lang="cs-CZ" sz="2400" b="1" dirty="0">
                <a:solidFill>
                  <a:srgbClr val="008080"/>
                </a:solidFill>
              </a:rPr>
              <a:t>k nápojovému kartonu byla dlouhá.</a:t>
            </a:r>
          </a:p>
          <a:p>
            <a:r>
              <a:rPr lang="cs-CZ" sz="2400" b="1" dirty="0">
                <a:solidFill>
                  <a:srgbClr val="008080"/>
                </a:solidFill>
              </a:rPr>
              <a:t> Obal, který způsobil revoluci v balení tekutých potravin, slavil v roce 2012  60 let od uvedení na trh (švédská firma </a:t>
            </a:r>
            <a:r>
              <a:rPr lang="cs-CZ" sz="2400" b="1" dirty="0" err="1">
                <a:solidFill>
                  <a:srgbClr val="008080"/>
                </a:solidFill>
              </a:rPr>
              <a:t>Tetra</a:t>
            </a:r>
            <a:r>
              <a:rPr lang="cs-CZ" sz="2400" b="1" dirty="0">
                <a:solidFill>
                  <a:srgbClr val="008080"/>
                </a:solidFill>
              </a:rPr>
              <a:t> Pak)</a:t>
            </a:r>
          </a:p>
        </p:txBody>
      </p:sp>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718" y="4217253"/>
            <a:ext cx="2080424" cy="2263448"/>
          </a:xfrm>
          <a:prstGeom prst="rect">
            <a:avLst/>
          </a:prstGeom>
        </p:spPr>
      </p:pic>
      <p:sp>
        <p:nvSpPr>
          <p:cNvPr id="14" name="Obdélník 13"/>
          <p:cNvSpPr/>
          <p:nvPr/>
        </p:nvSpPr>
        <p:spPr>
          <a:xfrm>
            <a:off x="9074452" y="6261263"/>
            <a:ext cx="2738650" cy="400110"/>
          </a:xfrm>
          <a:prstGeom prst="rect">
            <a:avLst/>
          </a:prstGeom>
        </p:spPr>
        <p:txBody>
          <a:bodyPr wrap="square">
            <a:spAutoFit/>
          </a:bodyPr>
          <a:lstStyle/>
          <a:p>
            <a:r>
              <a:rPr lang="cs-CZ" sz="1000" dirty="0"/>
              <a:t>https://www.svetbaleni.cz/2013/11/12/mleko-ve-skle-ziskalo-narodni-znacku-kvality-klasa/</a:t>
            </a:r>
          </a:p>
        </p:txBody>
      </p:sp>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1574" y="2353587"/>
            <a:ext cx="1715289" cy="1487606"/>
          </a:xfrm>
          <a:prstGeom prst="rect">
            <a:avLst/>
          </a:prstGeom>
        </p:spPr>
      </p:pic>
      <p:sp>
        <p:nvSpPr>
          <p:cNvPr id="19" name="Obdélník 18"/>
          <p:cNvSpPr/>
          <p:nvPr/>
        </p:nvSpPr>
        <p:spPr>
          <a:xfrm>
            <a:off x="237443" y="6043653"/>
            <a:ext cx="4690281" cy="707886"/>
          </a:xfrm>
          <a:prstGeom prst="rect">
            <a:avLst/>
          </a:prstGeom>
        </p:spPr>
        <p:txBody>
          <a:bodyPr wrap="square">
            <a:spAutoFit/>
          </a:bodyPr>
          <a:lstStyle/>
          <a:p>
            <a:r>
              <a:rPr lang="cs-CZ" sz="1000" dirty="0"/>
              <a:t>https://www.google.com/search?q=ml%C3%A9ko+za+prvn%C3%AD+republiky&amp;tbm=isch&amp;tbo=u&amp;source=univ&amp;sa=X&amp;ved=2ahUKEwibuI-AhdffAhURDewKHX7zB44QsAR6BAgEEAE&amp;biw=1301&amp;bih=620#imgrc=yN5fklkp3iURQM:</a:t>
            </a:r>
          </a:p>
        </p:txBody>
      </p:sp>
      <p:pic>
        <p:nvPicPr>
          <p:cNvPr id="20" name="Obráze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966" y="2353587"/>
            <a:ext cx="2311021" cy="2184933"/>
          </a:xfrm>
          <a:prstGeom prst="rect">
            <a:avLst/>
          </a:prstGeom>
        </p:spPr>
      </p:pic>
      <p:sp>
        <p:nvSpPr>
          <p:cNvPr id="21" name="Obdélník 20"/>
          <p:cNvSpPr/>
          <p:nvPr/>
        </p:nvSpPr>
        <p:spPr>
          <a:xfrm>
            <a:off x="894362" y="4833372"/>
            <a:ext cx="2351964" cy="1015663"/>
          </a:xfrm>
          <a:prstGeom prst="rect">
            <a:avLst/>
          </a:prstGeom>
        </p:spPr>
        <p:txBody>
          <a:bodyPr wrap="square">
            <a:spAutoFit/>
          </a:bodyPr>
          <a:lstStyle/>
          <a:p>
            <a:r>
              <a:rPr lang="cs-CZ" sz="1000" dirty="0"/>
              <a:t>https://www.google.com/search?q=ml%C3%A9k%C3%A1rensk%C3%A9+konve&amp;tbm=isch&amp;tbo=u&amp;source=univ&amp;sa=X&amp;ved=2ahUKEwjFoajIh9ffAhWIsKQKHazmDscQsAR6BAgFEAE&amp;biw=1301&amp;bih=620#imgrc=dMkmls7n4IF9OM:</a:t>
            </a:r>
          </a:p>
        </p:txBody>
      </p:sp>
      <p:pic>
        <p:nvPicPr>
          <p:cNvPr id="23" name="Obrázek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9231" y="2223170"/>
            <a:ext cx="1855393" cy="2358586"/>
          </a:xfrm>
          <a:prstGeom prst="rect">
            <a:avLst/>
          </a:prstGeom>
        </p:spPr>
      </p:pic>
      <p:sp>
        <p:nvSpPr>
          <p:cNvPr id="24" name="Obdélník 23"/>
          <p:cNvSpPr/>
          <p:nvPr/>
        </p:nvSpPr>
        <p:spPr>
          <a:xfrm>
            <a:off x="3696608" y="4890977"/>
            <a:ext cx="2643116" cy="400110"/>
          </a:xfrm>
          <a:prstGeom prst="rect">
            <a:avLst/>
          </a:prstGeom>
        </p:spPr>
        <p:txBody>
          <a:bodyPr wrap="square">
            <a:spAutoFit/>
          </a:bodyPr>
          <a:lstStyle/>
          <a:p>
            <a:r>
              <a:rPr lang="cs-CZ" sz="1000" dirty="0"/>
              <a:t>https://cz.depositphotos.com/</a:t>
            </a:r>
            <a:r>
              <a:rPr lang="cs-CZ" sz="1000" dirty="0" err="1"/>
              <a:t>stock-photos</a:t>
            </a:r>
            <a:r>
              <a:rPr lang="cs-CZ" sz="1000" dirty="0"/>
              <a:t>/</a:t>
            </a:r>
            <a:r>
              <a:rPr lang="cs-CZ" sz="1000" dirty="0" err="1"/>
              <a:t>konve-mléka.html?qview</a:t>
            </a:r>
            <a:r>
              <a:rPr lang="cs-CZ" sz="1000" dirty="0"/>
              <a:t>=1680121</a:t>
            </a:r>
          </a:p>
        </p:txBody>
      </p:sp>
      <p:pic>
        <p:nvPicPr>
          <p:cNvPr id="1026" name="Picture 2" descr="Tetrapack Stock vektory, Royalty Free Tetrapack Ilustrace | Depositphotos®">
            <a:extLst>
              <a:ext uri="{FF2B5EF4-FFF2-40B4-BE49-F238E27FC236}">
                <a16:creationId xmlns:a16="http://schemas.microsoft.com/office/drawing/2014/main" id="{8AF563EA-77D3-4A9A-AFB2-9BDE5C2F84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8016" y="82877"/>
            <a:ext cx="1855393" cy="141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3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8068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Modernizace spotřebitelského balení – </a:t>
            </a:r>
            <a:r>
              <a:rPr lang="cs-CZ" sz="3200" b="1" kern="0" dirty="0">
                <a:solidFill>
                  <a:srgbClr val="FF0000"/>
                </a:solidFill>
                <a:latin typeface="Times New Roman"/>
                <a:ea typeface="+mj-ea"/>
                <a:cs typeface="+mj-cs"/>
              </a:rPr>
              <a:t>příklad z praxe</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251520" y="1521721"/>
            <a:ext cx="11838880" cy="4339650"/>
          </a:xfrm>
          <a:prstGeom prst="rect">
            <a:avLst/>
          </a:prstGeom>
          <a:solidFill>
            <a:srgbClr val="FFFFCC"/>
          </a:solidFill>
        </p:spPr>
        <p:txBody>
          <a:bodyPr wrap="square" rtlCol="0">
            <a:spAutoFit/>
          </a:bodyPr>
          <a:lstStyle/>
          <a:p>
            <a:pPr algn="ctr"/>
            <a:r>
              <a:rPr lang="cs-CZ" sz="2400" b="1" i="1" dirty="0">
                <a:solidFill>
                  <a:srgbClr val="FF0000"/>
                </a:solidFill>
              </a:rPr>
              <a:t>Modernizace spotřebitelského balení spolufinancované z EU </a:t>
            </a:r>
          </a:p>
          <a:p>
            <a:pPr algn="ctr"/>
            <a:r>
              <a:rPr lang="cs-CZ" sz="2400" b="1" i="1" dirty="0">
                <a:solidFill>
                  <a:srgbClr val="FF0000"/>
                </a:solidFill>
              </a:rPr>
              <a:t>(Mlýn a balírna Alfa, Pouzdřany)</a:t>
            </a:r>
          </a:p>
          <a:p>
            <a:endParaRPr lang="cs-CZ" sz="2000" dirty="0"/>
          </a:p>
          <a:p>
            <a:pPr algn="just"/>
            <a:r>
              <a:rPr lang="cs-CZ" sz="2400" dirty="0">
                <a:solidFill>
                  <a:srgbClr val="008080"/>
                </a:solidFill>
              </a:rPr>
              <a:t>V rámci Programu rozvoje venkova, operace Zpracování a uvádění na trh zemědělských produktů, zažádala firma o dotaci a začala realizovat modernizaci linky pro balení mouky a vloček.</a:t>
            </a:r>
            <a:r>
              <a:rPr lang="cs-CZ" sz="2400" b="1" dirty="0">
                <a:solidFill>
                  <a:srgbClr val="008080"/>
                </a:solidFill>
              </a:rPr>
              <a:t> </a:t>
            </a:r>
            <a:r>
              <a:rPr lang="cs-CZ" sz="2400" b="1" dirty="0">
                <a:solidFill>
                  <a:srgbClr val="FF0000"/>
                </a:solidFill>
              </a:rPr>
              <a:t>Cílem bylo zvýšit efektivnost balení a současně i konkurenceschopnost výrobků na trhu. </a:t>
            </a:r>
            <a:r>
              <a:rPr lang="cs-CZ" sz="2400" dirty="0">
                <a:solidFill>
                  <a:srgbClr val="008080"/>
                </a:solidFill>
              </a:rPr>
              <a:t>Rychlost balení současné balící linky již nedostačovala a spolu s technologickou zastaralostí a opotřebením byla důvodem pro její kompletní obnovu. Trh navíc vyžaduje, aby i vločky byly zabaleny v papírových sáčcích s křížovým dnem, což nebylo možné. Nová linka byla demontována a na její místo umístěna nová linka moderní konstrukce s vyšším výkonem.</a:t>
            </a:r>
          </a:p>
          <a:p>
            <a:r>
              <a:rPr lang="cs-CZ" sz="2000" b="1" dirty="0">
                <a:solidFill>
                  <a:srgbClr val="FF0000"/>
                </a:solidFill>
              </a:rPr>
              <a:t>Cíl:  splnění požadavků obchodních řetězců na přesnost hmotnosti balení a splnění standardů bezpečnosti potravin.</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Obdélník 2"/>
          <p:cNvSpPr/>
          <p:nvPr/>
        </p:nvSpPr>
        <p:spPr>
          <a:xfrm>
            <a:off x="415284" y="6406459"/>
            <a:ext cx="5495326" cy="246221"/>
          </a:xfrm>
          <a:prstGeom prst="rect">
            <a:avLst/>
          </a:prstGeom>
        </p:spPr>
        <p:txBody>
          <a:bodyPr wrap="square">
            <a:spAutoFit/>
          </a:bodyPr>
          <a:lstStyle/>
          <a:p>
            <a:r>
              <a:rPr lang="cs-CZ" sz="1000" dirty="0"/>
              <a:t>Zdroj: https://www.mlynalfa.cz/balici-linka-na-drobna-spotrebitelska-baleni</a:t>
            </a:r>
          </a:p>
        </p:txBody>
      </p:sp>
    </p:spTree>
    <p:extLst>
      <p:ext uri="{BB962C8B-B14F-4D97-AF65-F5344CB8AC3E}">
        <p14:creationId xmlns:p14="http://schemas.microsoft.com/office/powerpoint/2010/main" val="36780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 a její  dva typy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168323"/>
            <a:ext cx="3583880" cy="46166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Uzavřené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TextovéPole 6"/>
          <p:cNvSpPr txBox="1"/>
          <p:nvPr/>
        </p:nvSpPr>
        <p:spPr>
          <a:xfrm>
            <a:off x="5942184" y="1168322"/>
            <a:ext cx="3583880" cy="46166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Otevřené SO</a:t>
            </a:r>
          </a:p>
        </p:txBody>
      </p:sp>
      <p:sp>
        <p:nvSpPr>
          <p:cNvPr id="3" name="Obdélník 2"/>
          <p:cNvSpPr/>
          <p:nvPr/>
        </p:nvSpPr>
        <p:spPr>
          <a:xfrm>
            <a:off x="10410226" y="5669002"/>
            <a:ext cx="1562100" cy="553998"/>
          </a:xfrm>
          <a:prstGeom prst="rect">
            <a:avLst/>
          </a:prstGeom>
        </p:spPr>
        <p:txBody>
          <a:bodyPr wrap="square">
            <a:spAutoFit/>
          </a:bodyPr>
          <a:lstStyle/>
          <a:p>
            <a:r>
              <a:rPr lang="cs-CZ" sz="1000" dirty="0"/>
              <a:t>https://commons.wikimedia.org/wiki/File:Kaufland_pokladny_v_noci.jpg</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20953"/>
            <a:ext cx="4051300" cy="2598136"/>
          </a:xfrm>
          <a:prstGeom prst="rect">
            <a:avLst/>
          </a:prstGeom>
        </p:spPr>
      </p:pic>
      <p:sp>
        <p:nvSpPr>
          <p:cNvPr id="9" name="TextovéPole 8"/>
          <p:cNvSpPr txBox="1"/>
          <p:nvPr/>
        </p:nvSpPr>
        <p:spPr>
          <a:xfrm>
            <a:off x="673100" y="4524800"/>
            <a:ext cx="3416300" cy="830997"/>
          </a:xfrm>
          <a:prstGeom prst="rect">
            <a:avLst/>
          </a:prstGeom>
          <a:solidFill>
            <a:srgbClr val="CCFFFF"/>
          </a:solidFill>
        </p:spPr>
        <p:txBody>
          <a:bodyPr wrap="square" rtlCol="0">
            <a:spAutoFit/>
          </a:bodyPr>
          <a:lstStyle/>
          <a:p>
            <a:pPr algn="ctr"/>
            <a:r>
              <a:rPr lang="cs-CZ" sz="2400" b="1" dirty="0"/>
              <a:t>zákazník musí projít inkasní zónou</a:t>
            </a:r>
            <a:r>
              <a:rPr lang="cs-CZ" b="1" dirty="0"/>
              <a:t> </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430" y="5377387"/>
            <a:ext cx="2397118" cy="1373188"/>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184" y="1720953"/>
            <a:ext cx="3684416" cy="2598136"/>
          </a:xfrm>
          <a:prstGeom prst="rect">
            <a:avLst/>
          </a:prstGeom>
        </p:spPr>
      </p:pic>
      <p:sp>
        <p:nvSpPr>
          <p:cNvPr id="13" name="TextovéPole 12"/>
          <p:cNvSpPr txBox="1"/>
          <p:nvPr/>
        </p:nvSpPr>
        <p:spPr>
          <a:xfrm>
            <a:off x="6109764" y="4410055"/>
            <a:ext cx="3416300" cy="830997"/>
          </a:xfrm>
          <a:prstGeom prst="rect">
            <a:avLst/>
          </a:prstGeom>
          <a:solidFill>
            <a:srgbClr val="CCFFFF"/>
          </a:solidFill>
        </p:spPr>
        <p:txBody>
          <a:bodyPr wrap="square" rtlCol="0">
            <a:spAutoFit/>
          </a:bodyPr>
          <a:lstStyle/>
          <a:p>
            <a:pPr algn="ctr"/>
            <a:r>
              <a:rPr lang="cs-CZ" sz="2400" b="1" dirty="0"/>
              <a:t>zákazník nemusí projít inkasní zónou </a:t>
            </a:r>
          </a:p>
        </p:txBody>
      </p:sp>
      <p:sp>
        <p:nvSpPr>
          <p:cNvPr id="14" name="Obdélník 13"/>
          <p:cNvSpPr/>
          <p:nvPr/>
        </p:nvSpPr>
        <p:spPr>
          <a:xfrm>
            <a:off x="10245126" y="3763724"/>
            <a:ext cx="1727200" cy="553998"/>
          </a:xfrm>
          <a:prstGeom prst="rect">
            <a:avLst/>
          </a:prstGeom>
        </p:spPr>
        <p:txBody>
          <a:bodyPr wrap="square">
            <a:spAutoFit/>
          </a:bodyPr>
          <a:lstStyle/>
          <a:p>
            <a:r>
              <a:rPr lang="cs-CZ" sz="1000" dirty="0"/>
              <a:t>https://commons.wikimedia.org/wiki/File:Kaufland_supermarket2.jpg</a:t>
            </a:r>
          </a:p>
        </p:txBody>
      </p:sp>
      <p:pic>
        <p:nvPicPr>
          <p:cNvPr id="15" name="Obráze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2" y="5561508"/>
            <a:ext cx="2527300" cy="1004947"/>
          </a:xfrm>
          <a:prstGeom prst="rect">
            <a:avLst/>
          </a:prstGeom>
        </p:spPr>
      </p:pic>
    </p:spTree>
    <p:extLst>
      <p:ext uri="{BB962C8B-B14F-4D97-AF65-F5344CB8AC3E}">
        <p14:creationId xmlns:p14="http://schemas.microsoft.com/office/powerpoint/2010/main" val="343754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10099843" cy="1200329"/>
          </a:xfrm>
          <a:prstGeom prst="rect">
            <a:avLst/>
          </a:prstGeom>
        </p:spPr>
        <p:txBody>
          <a:bodyPr wrap="square">
            <a:spAutoFit/>
          </a:bodyPr>
          <a:lstStyle/>
          <a:p>
            <a:pPr lvl="0" algn="ctr">
              <a:defRPr/>
            </a:pPr>
            <a:r>
              <a:rPr lang="cs-CZ" altLang="cs-CZ" sz="3600" b="1" dirty="0">
                <a:solidFill>
                  <a:srgbClr val="008080"/>
                </a:solidFill>
              </a:rPr>
              <a:t>Mechanizační prostředky a zařízení (pro manipulaci, dopravu, skladování a prodej)</a:t>
            </a:r>
            <a:endParaRPr kumimoji="0" lang="en-GB" sz="3600" b="1" i="0"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Rectangle 3"/>
          <p:cNvSpPr txBox="1">
            <a:spLocks noChangeArrowheads="1"/>
          </p:cNvSpPr>
          <p:nvPr/>
        </p:nvSpPr>
        <p:spPr>
          <a:xfrm>
            <a:off x="394983" y="1402080"/>
            <a:ext cx="6141492" cy="5181600"/>
          </a:xfrm>
          <a:prstGeom prst="rect">
            <a:avLst/>
          </a:prstGeom>
          <a:solidFill>
            <a:schemeClr val="accent6">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cs-CZ" altLang="cs-CZ" sz="2800" b="1" dirty="0">
                <a:solidFill>
                  <a:srgbClr val="FF0000"/>
                </a:solidFill>
              </a:rPr>
              <a:t>   </a:t>
            </a:r>
            <a:r>
              <a:rPr lang="cs-CZ" altLang="cs-CZ" sz="3200" b="1" dirty="0">
                <a:solidFill>
                  <a:srgbClr val="008080"/>
                </a:solidFill>
              </a:rPr>
              <a:t>V obchodě existuje velké množství prostředků </a:t>
            </a:r>
          </a:p>
          <a:p>
            <a:pPr>
              <a:buFontTx/>
              <a:buNone/>
            </a:pPr>
            <a:r>
              <a:rPr lang="cs-CZ" altLang="cs-CZ" sz="3200" b="1" dirty="0">
                <a:solidFill>
                  <a:srgbClr val="008080"/>
                </a:solidFill>
              </a:rPr>
              <a:t>    a zařízení:</a:t>
            </a:r>
          </a:p>
          <a:p>
            <a:pPr>
              <a:buFontTx/>
              <a:buNone/>
            </a:pPr>
            <a:r>
              <a:rPr lang="cs-CZ" altLang="cs-CZ" sz="3200" b="1" dirty="0">
                <a:solidFill>
                  <a:srgbClr val="008080"/>
                </a:solidFill>
              </a:rPr>
              <a:t>Obecné požadavky na jejich konstrukci:</a:t>
            </a:r>
          </a:p>
          <a:p>
            <a:r>
              <a:rPr lang="cs-CZ" altLang="cs-CZ" sz="3200" b="1" dirty="0">
                <a:solidFill>
                  <a:srgbClr val="990000"/>
                </a:solidFill>
              </a:rPr>
              <a:t>optimální  kapacita a nosnost, flexibilita, výkonnost, provozní spolehlivost, ekonomická efektivnost, vyhovění povaze zboží, vyhovění fyziologickým aspektům-ergonomie.</a:t>
            </a:r>
          </a:p>
          <a:p>
            <a:endParaRPr lang="cs-CZ" altLang="cs-CZ" sz="2800" b="1" dirty="0">
              <a:solidFill>
                <a:srgbClr val="990000"/>
              </a:solidFill>
            </a:endParaRPr>
          </a:p>
        </p:txBody>
      </p:sp>
      <p:pic>
        <p:nvPicPr>
          <p:cNvPr id="1118" name="Picture 94" descr="https://www.altosystems.cz/wp-content/uploads/2017/08/200-147-large-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382" y="1951631"/>
            <a:ext cx="3753134" cy="4176214"/>
          </a:xfrm>
          <a:prstGeom prst="rect">
            <a:avLst/>
          </a:prstGeom>
          <a:noFill/>
          <a:ln>
            <a:solidFill>
              <a:srgbClr val="00808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Automaty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8401161" cy="5109091"/>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Specifické požadavky na sortiment:</a:t>
            </a:r>
            <a:endParaRPr lang="cs-CZ" sz="2800" dirty="0">
              <a:solidFill>
                <a:srgbClr val="FF0000"/>
              </a:solidFill>
            </a:endParaRPr>
          </a:p>
          <a:p>
            <a:pPr marL="285750" indent="-285750">
              <a:buFontTx/>
              <a:buChar char="-"/>
            </a:pPr>
            <a:r>
              <a:rPr lang="cs-CZ" sz="2800" dirty="0">
                <a:solidFill>
                  <a:srgbClr val="008080"/>
                </a:solidFill>
              </a:rPr>
              <a:t>v automatech se prodává široký sortiment</a:t>
            </a:r>
          </a:p>
          <a:p>
            <a:pPr marL="285750" indent="-285750">
              <a:buFontTx/>
              <a:buChar char="-"/>
            </a:pPr>
            <a:r>
              <a:rPr lang="cs-CZ" sz="2800" dirty="0">
                <a:solidFill>
                  <a:srgbClr val="008080"/>
                </a:solidFill>
              </a:rPr>
              <a:t>mají také významné postavení zejména v </a:t>
            </a:r>
            <a:r>
              <a:rPr lang="cs-CZ" sz="2800" b="1" dirty="0">
                <a:solidFill>
                  <a:srgbClr val="008080"/>
                </a:solidFill>
              </a:rPr>
              <a:t>občerstven</a:t>
            </a:r>
            <a:r>
              <a:rPr lang="cs-CZ" sz="2800" dirty="0">
                <a:solidFill>
                  <a:srgbClr val="008080"/>
                </a:solidFill>
              </a:rPr>
              <a:t>í</a:t>
            </a:r>
          </a:p>
          <a:p>
            <a:pPr marL="285750" indent="-285750">
              <a:buFontTx/>
              <a:buChar char="-"/>
            </a:pPr>
            <a:r>
              <a:rPr lang="cs-CZ" sz="2800" dirty="0">
                <a:solidFill>
                  <a:srgbClr val="008080"/>
                </a:solidFill>
              </a:rPr>
              <a:t>jedná se obvykle o </a:t>
            </a:r>
            <a:r>
              <a:rPr lang="cs-CZ" sz="2800" b="1" dirty="0">
                <a:solidFill>
                  <a:srgbClr val="008080"/>
                </a:solidFill>
              </a:rPr>
              <a:t>běžné zboží denní poptávky, </a:t>
            </a:r>
            <a:r>
              <a:rPr lang="cs-CZ" sz="2800" dirty="0">
                <a:solidFill>
                  <a:srgbClr val="008080"/>
                </a:solidFill>
              </a:rPr>
              <a:t>jednoduché, malých rozměrů nebo tekuté</a:t>
            </a:r>
          </a:p>
          <a:p>
            <a:pPr marL="285750" indent="-285750">
              <a:buFontTx/>
              <a:buChar char="-"/>
            </a:pPr>
            <a:r>
              <a:rPr lang="cs-CZ" sz="2800" dirty="0">
                <a:solidFill>
                  <a:srgbClr val="008080"/>
                </a:solidFill>
              </a:rPr>
              <a:t>impulsivní sortiment s vysokou požadovanou dostupností (</a:t>
            </a:r>
            <a:r>
              <a:rPr lang="cs-CZ" sz="2800" dirty="0">
                <a:solidFill>
                  <a:srgbClr val="FF0000"/>
                </a:solidFill>
              </a:rPr>
              <a:t>např.</a:t>
            </a:r>
            <a:r>
              <a:rPr lang="cs-CZ" sz="2800" dirty="0">
                <a:solidFill>
                  <a:srgbClr val="008080"/>
                </a:solidFill>
              </a:rPr>
              <a:t> </a:t>
            </a:r>
            <a:r>
              <a:rPr lang="cs-CZ" sz="2800" dirty="0">
                <a:solidFill>
                  <a:srgbClr val="FF0000"/>
                </a:solidFill>
              </a:rPr>
              <a:t>cigarety, nealkoholické nápoje, cukrovinky, noviny</a:t>
            </a:r>
            <a:r>
              <a:rPr lang="cs-CZ" sz="2800" dirty="0">
                <a:solidFill>
                  <a:srgbClr val="008080"/>
                </a:solidFill>
              </a:rPr>
              <a:t>) a</a:t>
            </a:r>
          </a:p>
          <a:p>
            <a:pPr marL="285750" indent="-285750">
              <a:buFontTx/>
              <a:buChar char="-"/>
            </a:pPr>
            <a:r>
              <a:rPr lang="cs-CZ" sz="2800" dirty="0">
                <a:solidFill>
                  <a:srgbClr val="008080"/>
                </a:solidFill>
              </a:rPr>
              <a:t>zboží jako </a:t>
            </a:r>
            <a:r>
              <a:rPr lang="cs-CZ" sz="2800" dirty="0">
                <a:solidFill>
                  <a:srgbClr val="FF0000"/>
                </a:solidFill>
              </a:rPr>
              <a:t>punčochové zboží, kosmetika, toaletní a osobní potřeby, svačiny, polévky, brožované knihy, filmy, leštidla na boty, počítačové hry apod.</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E6B00044-BF4A-4F69-821C-72F5B5AEC4E7}"/>
              </a:ext>
            </a:extLst>
          </p:cNvPr>
          <p:cNvSpPr txBox="1"/>
          <p:nvPr/>
        </p:nvSpPr>
        <p:spPr>
          <a:xfrm>
            <a:off x="8939284" y="2224585"/>
            <a:ext cx="3252715" cy="3539430"/>
          </a:xfrm>
          <a:prstGeom prst="rect">
            <a:avLst/>
          </a:prstGeom>
          <a:solidFill>
            <a:srgbClr val="FF0000"/>
          </a:solidFill>
        </p:spPr>
        <p:txBody>
          <a:bodyPr wrap="square" rtlCol="0">
            <a:spAutoFit/>
          </a:bodyPr>
          <a:lstStyle/>
          <a:p>
            <a:pPr algn="ctr"/>
            <a:r>
              <a:rPr lang="cs-CZ" sz="2800" dirty="0">
                <a:solidFill>
                  <a:schemeClr val="bg1"/>
                </a:solidFill>
              </a:rPr>
              <a:t>Ochrana před vandaly změnila lokalizaci prodejních automatů!!!</a:t>
            </a:r>
          </a:p>
          <a:p>
            <a:pPr algn="ctr"/>
            <a:r>
              <a:rPr lang="cs-CZ" sz="2800" dirty="0">
                <a:solidFill>
                  <a:schemeClr val="bg1"/>
                </a:solidFill>
              </a:rPr>
              <a:t>Většinou uzavřené objekty (školy, továrny, nákupní centra…).</a:t>
            </a:r>
          </a:p>
        </p:txBody>
      </p:sp>
    </p:spTree>
    <p:extLst>
      <p:ext uri="{BB962C8B-B14F-4D97-AF65-F5344CB8AC3E}">
        <p14:creationId xmlns:p14="http://schemas.microsoft.com/office/powerpoint/2010/main" val="329619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49609"/>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Automaty</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869931"/>
            <a:ext cx="2812639" cy="4125999"/>
          </a:xfrm>
          <a:prstGeom prst="rect">
            <a:avLst/>
          </a:prstGeom>
        </p:spPr>
      </p:pic>
      <p:sp>
        <p:nvSpPr>
          <p:cNvPr id="7" name="Obdélník 6"/>
          <p:cNvSpPr/>
          <p:nvPr/>
        </p:nvSpPr>
        <p:spPr>
          <a:xfrm>
            <a:off x="586854" y="6053752"/>
            <a:ext cx="2260979" cy="400110"/>
          </a:xfrm>
          <a:prstGeom prst="rect">
            <a:avLst/>
          </a:prstGeom>
        </p:spPr>
        <p:txBody>
          <a:bodyPr wrap="square">
            <a:spAutoFit/>
          </a:bodyPr>
          <a:lstStyle/>
          <a:p>
            <a:r>
              <a:rPr lang="cs-CZ" sz="1000" dirty="0"/>
              <a:t>http://www.automatycz.cz/katalog-necta-canto-2-cup-to-go-detail-13</a:t>
            </a:r>
          </a:p>
        </p:txBody>
      </p:sp>
      <p:sp>
        <p:nvSpPr>
          <p:cNvPr id="8" name="TextovéPole 7"/>
          <p:cNvSpPr txBox="1"/>
          <p:nvPr/>
        </p:nvSpPr>
        <p:spPr>
          <a:xfrm>
            <a:off x="586855" y="5267661"/>
            <a:ext cx="1910686" cy="369332"/>
          </a:xfrm>
          <a:prstGeom prst="rect">
            <a:avLst/>
          </a:prstGeom>
          <a:noFill/>
        </p:spPr>
        <p:txBody>
          <a:bodyPr wrap="square" rtlCol="0">
            <a:spAutoFit/>
          </a:bodyPr>
          <a:lstStyle/>
          <a:p>
            <a:pPr algn="ctr"/>
            <a:r>
              <a:rPr lang="cs-CZ" b="1" dirty="0"/>
              <a:t>Automat na kávu</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007" y="934491"/>
            <a:ext cx="2605233" cy="3835021"/>
          </a:xfrm>
          <a:prstGeom prst="rect">
            <a:avLst/>
          </a:prstGeom>
        </p:spPr>
      </p:pic>
      <p:sp>
        <p:nvSpPr>
          <p:cNvPr id="12" name="TextovéPole 11"/>
          <p:cNvSpPr txBox="1"/>
          <p:nvPr/>
        </p:nvSpPr>
        <p:spPr>
          <a:xfrm>
            <a:off x="2937199" y="4995930"/>
            <a:ext cx="1910686" cy="646331"/>
          </a:xfrm>
          <a:prstGeom prst="rect">
            <a:avLst/>
          </a:prstGeom>
          <a:noFill/>
        </p:spPr>
        <p:txBody>
          <a:bodyPr wrap="square" rtlCol="0">
            <a:spAutoFit/>
          </a:bodyPr>
          <a:lstStyle/>
          <a:p>
            <a:pPr algn="ctr"/>
            <a:r>
              <a:rPr lang="cs-CZ" b="1" dirty="0"/>
              <a:t>Automat na občerstvení</a:t>
            </a:r>
          </a:p>
        </p:txBody>
      </p:sp>
      <p:sp>
        <p:nvSpPr>
          <p:cNvPr id="13" name="Obdélník 12"/>
          <p:cNvSpPr/>
          <p:nvPr/>
        </p:nvSpPr>
        <p:spPr>
          <a:xfrm>
            <a:off x="3030331" y="5890121"/>
            <a:ext cx="2354386" cy="400110"/>
          </a:xfrm>
          <a:prstGeom prst="rect">
            <a:avLst/>
          </a:prstGeom>
        </p:spPr>
        <p:txBody>
          <a:bodyPr wrap="square">
            <a:spAutoFit/>
          </a:bodyPr>
          <a:lstStyle/>
          <a:p>
            <a:r>
              <a:rPr lang="cs-CZ" sz="1000" dirty="0"/>
              <a:t>http://www.automaticchrudim.cz/repasovane-automaty/</a:t>
            </a:r>
          </a:p>
        </p:txBody>
      </p: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359" y="934491"/>
            <a:ext cx="2677719" cy="2381250"/>
          </a:xfrm>
          <a:prstGeom prst="rect">
            <a:avLst/>
          </a:prstGeom>
        </p:spPr>
      </p:pic>
      <p:sp>
        <p:nvSpPr>
          <p:cNvPr id="15" name="TextovéPole 14"/>
          <p:cNvSpPr txBox="1"/>
          <p:nvPr/>
        </p:nvSpPr>
        <p:spPr>
          <a:xfrm>
            <a:off x="6047380" y="3701408"/>
            <a:ext cx="1910686" cy="646331"/>
          </a:xfrm>
          <a:prstGeom prst="rect">
            <a:avLst/>
          </a:prstGeom>
          <a:noFill/>
        </p:spPr>
        <p:txBody>
          <a:bodyPr wrap="square" rtlCol="0">
            <a:spAutoFit/>
          </a:bodyPr>
          <a:lstStyle/>
          <a:p>
            <a:pPr algn="ctr"/>
            <a:r>
              <a:rPr lang="cs-CZ" b="1" dirty="0"/>
              <a:t>Automat na mléko</a:t>
            </a:r>
          </a:p>
        </p:txBody>
      </p:sp>
      <p:sp>
        <p:nvSpPr>
          <p:cNvPr id="16" name="Obdélník 15"/>
          <p:cNvSpPr/>
          <p:nvPr/>
        </p:nvSpPr>
        <p:spPr>
          <a:xfrm>
            <a:off x="6047380" y="5082995"/>
            <a:ext cx="2123191" cy="553998"/>
          </a:xfrm>
          <a:prstGeom prst="rect">
            <a:avLst/>
          </a:prstGeom>
        </p:spPr>
        <p:txBody>
          <a:bodyPr wrap="square">
            <a:spAutoFit/>
          </a:bodyPr>
          <a:lstStyle/>
          <a:p>
            <a:r>
              <a:rPr lang="cs-CZ" sz="1000" dirty="0"/>
              <a:t>https://www.nazeleno.cz/mlekomaty-prave-mleko-z-automatu-je-levne-a-dobre.aspx</a:t>
            </a:r>
          </a:p>
        </p:txBody>
      </p:sp>
      <p:pic>
        <p:nvPicPr>
          <p:cNvPr id="17" name="Obráze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206" y="1696129"/>
            <a:ext cx="3286125" cy="2476500"/>
          </a:xfrm>
          <a:prstGeom prst="rect">
            <a:avLst/>
          </a:prstGeom>
        </p:spPr>
      </p:pic>
      <p:sp>
        <p:nvSpPr>
          <p:cNvPr id="18" name="TextovéPole 17"/>
          <p:cNvSpPr txBox="1"/>
          <p:nvPr/>
        </p:nvSpPr>
        <p:spPr>
          <a:xfrm>
            <a:off x="9356925" y="4347739"/>
            <a:ext cx="1910686" cy="646331"/>
          </a:xfrm>
          <a:prstGeom prst="rect">
            <a:avLst/>
          </a:prstGeom>
          <a:noFill/>
        </p:spPr>
        <p:txBody>
          <a:bodyPr wrap="square" rtlCol="0">
            <a:spAutoFit/>
          </a:bodyPr>
          <a:lstStyle/>
          <a:p>
            <a:pPr algn="ctr"/>
            <a:r>
              <a:rPr lang="cs-CZ" b="1" dirty="0"/>
              <a:t>Automat na školní potřeby</a:t>
            </a:r>
          </a:p>
        </p:txBody>
      </p:sp>
      <p:sp>
        <p:nvSpPr>
          <p:cNvPr id="19" name="Obdélník 18"/>
          <p:cNvSpPr/>
          <p:nvPr/>
        </p:nvSpPr>
        <p:spPr>
          <a:xfrm>
            <a:off x="9090541" y="5490011"/>
            <a:ext cx="2443454" cy="400110"/>
          </a:xfrm>
          <a:prstGeom prst="rect">
            <a:avLst/>
          </a:prstGeom>
        </p:spPr>
        <p:txBody>
          <a:bodyPr wrap="square">
            <a:spAutoFit/>
          </a:bodyPr>
          <a:lstStyle/>
          <a:p>
            <a:r>
              <a:rPr lang="cs-CZ" sz="1000" dirty="0"/>
              <a:t>https://www.itydenik.cz/zpravy/klasicky-automat-na-jidlo-ne-na-skolni-pomucky</a:t>
            </a:r>
          </a:p>
        </p:txBody>
      </p:sp>
    </p:spTree>
    <p:extLst>
      <p:ext uri="{BB962C8B-B14F-4D97-AF65-F5344CB8AC3E}">
        <p14:creationId xmlns:p14="http://schemas.microsoft.com/office/powerpoint/2010/main" val="418008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800" b="1" kern="0" dirty="0">
                <a:solidFill>
                  <a:srgbClr val="307871"/>
                </a:solidFill>
                <a:latin typeface="Times New Roman"/>
                <a:ea typeface="+mj-ea"/>
                <a:cs typeface="+mj-cs"/>
              </a:rPr>
              <a:t>Prodej na objednávku</a:t>
            </a:r>
            <a:endParaRPr kumimoji="0" lang="en-GB" sz="28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1" y="1099743"/>
            <a:ext cx="10038892" cy="452431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Zásilkový obchod (ZO)</a:t>
            </a:r>
            <a:endParaRPr lang="cs-CZ" sz="2400" dirty="0">
              <a:solidFill>
                <a:srgbClr val="FF0000"/>
              </a:solidFill>
            </a:endParaRPr>
          </a:p>
          <a:p>
            <a:pPr marL="285750" indent="-285750">
              <a:buFontTx/>
              <a:buChar char="-"/>
            </a:pPr>
            <a:r>
              <a:rPr lang="cs-CZ" sz="2400" dirty="0">
                <a:solidFill>
                  <a:srgbClr val="008080"/>
                </a:solidFill>
              </a:rPr>
              <a:t>už Baťa v době první republiky provozoval tuto formu prodeje mimo konstantní maloobchodní síť</a:t>
            </a:r>
          </a:p>
          <a:p>
            <a:pPr marL="285750" indent="-285750">
              <a:buFontTx/>
              <a:buChar char="-"/>
            </a:pPr>
            <a:r>
              <a:rPr lang="cs-CZ" sz="2400" dirty="0">
                <a:solidFill>
                  <a:srgbClr val="008080"/>
                </a:solidFill>
              </a:rPr>
              <a:t>ZO překlenuje prostorové oddělení prodejního místa a zákazníka formou</a:t>
            </a:r>
            <a:endParaRPr lang="cs-CZ" sz="2400" dirty="0">
              <a:solidFill>
                <a:srgbClr val="FF0000"/>
              </a:solidFill>
            </a:endParaRPr>
          </a:p>
          <a:p>
            <a:r>
              <a:rPr lang="cs-CZ" sz="2400" dirty="0">
                <a:solidFill>
                  <a:srgbClr val="008080"/>
                </a:solidFill>
              </a:rPr>
              <a:t>    písemné, telefonické nebo elektronické objednávky</a:t>
            </a:r>
          </a:p>
          <a:p>
            <a:pPr marL="285750" indent="-285750">
              <a:buFontTx/>
              <a:buChar char="-"/>
            </a:pPr>
            <a:r>
              <a:rPr lang="cs-CZ" sz="2400" dirty="0">
                <a:solidFill>
                  <a:srgbClr val="FF0000"/>
                </a:solidFill>
              </a:rPr>
              <a:t>klasický ZO </a:t>
            </a:r>
            <a:r>
              <a:rPr lang="cs-CZ" sz="2400" dirty="0">
                <a:solidFill>
                  <a:srgbClr val="008080"/>
                </a:solidFill>
              </a:rPr>
              <a:t>– je zprostředkovaný prodej pomocí katalogu, inzerátu, prospektu </a:t>
            </a:r>
          </a:p>
          <a:p>
            <a:pPr marL="285750" indent="-285750">
              <a:buFontTx/>
              <a:buChar char="-"/>
            </a:pPr>
            <a:r>
              <a:rPr lang="cs-CZ" sz="2400" dirty="0">
                <a:solidFill>
                  <a:srgbClr val="008080"/>
                </a:solidFill>
              </a:rPr>
              <a:t>dnes v současnosti prodej přes internet </a:t>
            </a:r>
          </a:p>
          <a:p>
            <a:r>
              <a:rPr lang="cs-CZ" sz="2400" b="1" dirty="0">
                <a:solidFill>
                  <a:srgbClr val="FF0000"/>
                </a:solidFill>
              </a:rPr>
              <a:t>Podmínkou rozvoje zásilkového prodeje </a:t>
            </a:r>
          </a:p>
          <a:p>
            <a:pPr marL="285750" indent="-285750">
              <a:buFontTx/>
              <a:buChar char="-"/>
            </a:pPr>
            <a:r>
              <a:rPr lang="cs-CZ" sz="2400" dirty="0">
                <a:solidFill>
                  <a:srgbClr val="008080"/>
                </a:solidFill>
              </a:rPr>
              <a:t>vysoký stupeň rozvoje infrastruktury, tj. telekomunikací a dopravy, aby mohlo být zboží bez problémů doručeno až do domu zákazníka</a:t>
            </a:r>
          </a:p>
          <a:p>
            <a:pPr marL="285750" indent="-285750">
              <a:buFontTx/>
              <a:buChar char="-"/>
            </a:pPr>
            <a:r>
              <a:rPr lang="cs-CZ" sz="2400" dirty="0">
                <a:solidFill>
                  <a:srgbClr val="008080"/>
                </a:solidFill>
              </a:rPr>
              <a:t>nejvíce se vyskytuje v průmyslově vyspělých zemích - </a:t>
            </a:r>
            <a:r>
              <a:rPr lang="cs-CZ" sz="2400" dirty="0">
                <a:solidFill>
                  <a:srgbClr val="FF0000"/>
                </a:solidFill>
                <a:highlight>
                  <a:srgbClr val="FFFF00"/>
                </a:highlight>
              </a:rPr>
              <a:t>zejména VB, SRN, USA, Nizozemí, Švýcarsko, Švédsko a Francie…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12939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82135" y="300260"/>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na objednávku</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601811" y="2915898"/>
            <a:ext cx="11590189" cy="1200329"/>
          </a:xfrm>
          <a:prstGeom prst="rect">
            <a:avLst/>
          </a:prstGeom>
          <a:solidFill>
            <a:schemeClr val="accent6">
              <a:lumMod val="40000"/>
              <a:lumOff val="60000"/>
            </a:schemeClr>
          </a:solidFill>
        </p:spPr>
        <p:txBody>
          <a:bodyPr wrap="square" rtlCol="0">
            <a:spAutoFit/>
          </a:bodyPr>
          <a:lstStyle/>
          <a:p>
            <a:r>
              <a:rPr lang="cs-CZ" sz="2400" b="1" dirty="0">
                <a:solidFill>
                  <a:srgbClr val="FF0000"/>
                </a:solidFill>
              </a:rPr>
              <a:t>Nejnáročnější je: </a:t>
            </a:r>
            <a:r>
              <a:rPr lang="cs-CZ" sz="2400" dirty="0">
                <a:solidFill>
                  <a:srgbClr val="008080"/>
                </a:solidFill>
              </a:rPr>
              <a:t>dispozice zboží (od výběru přes vydání katalogu až po odbyt) </a:t>
            </a:r>
          </a:p>
          <a:p>
            <a:r>
              <a:rPr lang="cs-CZ" sz="2400" b="1" dirty="0">
                <a:solidFill>
                  <a:srgbClr val="FF0000"/>
                </a:solidFill>
              </a:rPr>
              <a:t>Zohledňuje se: </a:t>
            </a:r>
            <a:r>
              <a:rPr lang="cs-CZ" sz="2400" dirty="0">
                <a:solidFill>
                  <a:srgbClr val="008080"/>
                </a:solidFill>
              </a:rPr>
              <a:t>soulad mezi zásobami zboží a nabídkou po dobu platnosti katalogu - na konci sezóny by neměly zůstávat firmám žádné nadstandardní zásoby.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p:cNvSpPr txBox="1"/>
          <p:nvPr/>
        </p:nvSpPr>
        <p:spPr>
          <a:xfrm>
            <a:off x="491320" y="884611"/>
            <a:ext cx="3780430" cy="461665"/>
          </a:xfrm>
          <a:prstGeom prst="rect">
            <a:avLst/>
          </a:prstGeom>
          <a:solidFill>
            <a:srgbClr val="FFFF66"/>
          </a:solidFill>
        </p:spPr>
        <p:txBody>
          <a:bodyPr wrap="square" rtlCol="0">
            <a:spAutoFit/>
          </a:bodyPr>
          <a:lstStyle/>
          <a:p>
            <a:pPr algn="ctr"/>
            <a:r>
              <a:rPr lang="cs-CZ" sz="2400" b="1" dirty="0"/>
              <a:t>Univerzální ZO</a:t>
            </a:r>
          </a:p>
        </p:txBody>
      </p:sp>
      <p:sp>
        <p:nvSpPr>
          <p:cNvPr id="7" name="TextovéPole 6"/>
          <p:cNvSpPr txBox="1"/>
          <p:nvPr/>
        </p:nvSpPr>
        <p:spPr>
          <a:xfrm>
            <a:off x="5343100" y="838133"/>
            <a:ext cx="2577152" cy="461665"/>
          </a:xfrm>
          <a:prstGeom prst="rect">
            <a:avLst/>
          </a:prstGeom>
          <a:solidFill>
            <a:srgbClr val="FFFF66"/>
          </a:solidFill>
        </p:spPr>
        <p:txBody>
          <a:bodyPr wrap="square" rtlCol="0">
            <a:spAutoFit/>
          </a:bodyPr>
          <a:lstStyle/>
          <a:p>
            <a:pPr algn="ctr"/>
            <a:r>
              <a:rPr lang="cs-CZ" sz="2400" b="1" dirty="0"/>
              <a:t>Specializovaný ZO</a:t>
            </a:r>
          </a:p>
        </p:txBody>
      </p:sp>
      <p:sp>
        <p:nvSpPr>
          <p:cNvPr id="8" name="TextovéPole 7"/>
          <p:cNvSpPr txBox="1"/>
          <p:nvPr/>
        </p:nvSpPr>
        <p:spPr>
          <a:xfrm>
            <a:off x="491320" y="1569240"/>
            <a:ext cx="3671248" cy="461665"/>
          </a:xfrm>
          <a:prstGeom prst="rect">
            <a:avLst/>
          </a:prstGeom>
          <a:solidFill>
            <a:schemeClr val="accent6">
              <a:lumMod val="20000"/>
              <a:lumOff val="80000"/>
            </a:schemeClr>
          </a:solidFill>
        </p:spPr>
        <p:txBody>
          <a:bodyPr wrap="square" rtlCol="0">
            <a:spAutoFit/>
          </a:bodyPr>
          <a:lstStyle/>
          <a:p>
            <a:r>
              <a:rPr lang="cs-CZ" sz="2400" b="1" dirty="0">
                <a:solidFill>
                  <a:srgbClr val="008080"/>
                </a:solidFill>
              </a:rPr>
              <a:t>Výhody pro zákazníka</a:t>
            </a:r>
          </a:p>
        </p:txBody>
      </p:sp>
      <p:sp>
        <p:nvSpPr>
          <p:cNvPr id="9" name="TextovéPole 8"/>
          <p:cNvSpPr txBox="1"/>
          <p:nvPr/>
        </p:nvSpPr>
        <p:spPr>
          <a:xfrm>
            <a:off x="5280224" y="1601466"/>
            <a:ext cx="6666920" cy="1200329"/>
          </a:xfrm>
          <a:prstGeom prst="rect">
            <a:avLst/>
          </a:prstGeom>
          <a:solidFill>
            <a:schemeClr val="accent4">
              <a:lumMod val="20000"/>
              <a:lumOff val="80000"/>
            </a:schemeClr>
          </a:solidFill>
        </p:spPr>
        <p:txBody>
          <a:bodyPr wrap="square" rtlCol="0">
            <a:spAutoFit/>
          </a:bodyPr>
          <a:lstStyle/>
          <a:p>
            <a:r>
              <a:rPr lang="cs-CZ" sz="2400" b="1" dirty="0">
                <a:solidFill>
                  <a:srgbClr val="008080"/>
                </a:solidFill>
              </a:rPr>
              <a:t>pohodlný nákup, úspory času, dlouhodobější platnost cen (po dobu platnosti katalogu), pružné platební podmínky (dobírka, platby z účtu, na úvěr)</a:t>
            </a:r>
          </a:p>
        </p:txBody>
      </p:sp>
      <p:sp>
        <p:nvSpPr>
          <p:cNvPr id="10" name="Šipka doprava 9"/>
          <p:cNvSpPr/>
          <p:nvPr/>
        </p:nvSpPr>
        <p:spPr>
          <a:xfrm>
            <a:off x="4416604" y="1615406"/>
            <a:ext cx="742839" cy="369332"/>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01810" y="4146542"/>
            <a:ext cx="11590189" cy="1938992"/>
          </a:xfrm>
          <a:prstGeom prst="rect">
            <a:avLst/>
          </a:prstGeom>
          <a:solidFill>
            <a:schemeClr val="accent6">
              <a:lumMod val="20000"/>
              <a:lumOff val="80000"/>
            </a:schemeClr>
          </a:solidFill>
        </p:spPr>
        <p:txBody>
          <a:bodyPr wrap="square" rtlCol="0">
            <a:spAutoFit/>
          </a:bodyPr>
          <a:lstStyle/>
          <a:p>
            <a:r>
              <a:rPr lang="cs-CZ" sz="2400" dirty="0">
                <a:solidFill>
                  <a:srgbClr val="008080"/>
                </a:solidFill>
              </a:rPr>
              <a:t>Klasický ZO je vytlačen.</a:t>
            </a:r>
          </a:p>
          <a:p>
            <a:r>
              <a:rPr lang="cs-CZ" sz="2400" dirty="0">
                <a:solidFill>
                  <a:srgbClr val="008080"/>
                </a:solidFill>
              </a:rPr>
              <a:t>- Na jedné straně velká část obchodníků, kteří prodávají své zboží on-line (</a:t>
            </a:r>
            <a:r>
              <a:rPr lang="cs-CZ" sz="2400" b="1" dirty="0">
                <a:solidFill>
                  <a:srgbClr val="008080"/>
                </a:solidFill>
              </a:rPr>
              <a:t>e-shopy</a:t>
            </a:r>
            <a:r>
              <a:rPr lang="cs-CZ" sz="2400" dirty="0">
                <a:solidFill>
                  <a:srgbClr val="008080"/>
                </a:solidFill>
              </a:rPr>
              <a:t>).</a:t>
            </a:r>
          </a:p>
          <a:p>
            <a:r>
              <a:rPr lang="cs-CZ" sz="2400" dirty="0">
                <a:solidFill>
                  <a:srgbClr val="008080"/>
                </a:solidFill>
              </a:rPr>
              <a:t>- Na druhé straně </a:t>
            </a:r>
            <a:r>
              <a:rPr lang="cs-CZ" sz="2400" b="1" dirty="0">
                <a:solidFill>
                  <a:srgbClr val="008080"/>
                </a:solidFill>
              </a:rPr>
              <a:t>obchodní domy, sítě specializovaných prodejen a jiné maloobchodní podniky</a:t>
            </a:r>
            <a:r>
              <a:rPr lang="cs-CZ" sz="2400" dirty="0">
                <a:solidFill>
                  <a:srgbClr val="008080"/>
                </a:solidFill>
              </a:rPr>
              <a:t> </a:t>
            </a:r>
            <a:r>
              <a:rPr lang="cs-CZ" sz="2400" b="1" dirty="0">
                <a:solidFill>
                  <a:srgbClr val="008080"/>
                </a:solidFill>
              </a:rPr>
              <a:t>využívají zásilkový prodej </a:t>
            </a:r>
            <a:r>
              <a:rPr lang="cs-CZ" sz="2400" dirty="0">
                <a:solidFill>
                  <a:srgbClr val="008080"/>
                </a:solidFill>
              </a:rPr>
              <a:t>(e-shopy) k získání svých příjmů a rozšíření své podnikatelské oblasti.</a:t>
            </a:r>
          </a:p>
        </p:txBody>
      </p:sp>
      <p:sp>
        <p:nvSpPr>
          <p:cNvPr id="12" name="TextovéPole 11">
            <a:extLst>
              <a:ext uri="{FF2B5EF4-FFF2-40B4-BE49-F238E27FC236}">
                <a16:creationId xmlns:a16="http://schemas.microsoft.com/office/drawing/2014/main" id="{5CBFD17A-467D-4BAC-9E3A-EBD3947E09BC}"/>
              </a:ext>
            </a:extLst>
          </p:cNvPr>
          <p:cNvSpPr txBox="1"/>
          <p:nvPr/>
        </p:nvSpPr>
        <p:spPr>
          <a:xfrm>
            <a:off x="763480" y="6121045"/>
            <a:ext cx="10981677" cy="646331"/>
          </a:xfrm>
          <a:prstGeom prst="rect">
            <a:avLst/>
          </a:prstGeom>
          <a:solidFill>
            <a:schemeClr val="accent4">
              <a:lumMod val="20000"/>
              <a:lumOff val="80000"/>
            </a:schemeClr>
          </a:solidFill>
        </p:spPr>
        <p:txBody>
          <a:bodyPr wrap="square" rtlCol="0">
            <a:spAutoFit/>
          </a:bodyPr>
          <a:lstStyle/>
          <a:p>
            <a:pPr algn="ctr"/>
            <a:r>
              <a:rPr lang="cs-CZ" b="1" dirty="0">
                <a:solidFill>
                  <a:srgbClr val="FF0000"/>
                </a:solidFill>
              </a:rPr>
              <a:t>Rozvoj elektronického prodeje zvýšil podíl e-shopů na maloobchodních tržbách- přispělo k tomu i pandemické období!!!</a:t>
            </a:r>
          </a:p>
        </p:txBody>
      </p:sp>
    </p:spTree>
    <p:extLst>
      <p:ext uri="{BB962C8B-B14F-4D97-AF65-F5344CB8AC3E}">
        <p14:creationId xmlns:p14="http://schemas.microsoft.com/office/powerpoint/2010/main" val="3284909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9806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Zásilkové obchody dnešní doby (e-</a:t>
            </a:r>
            <a:r>
              <a:rPr lang="cs-CZ" sz="3600" b="1" kern="0" dirty="0" err="1">
                <a:solidFill>
                  <a:srgbClr val="307871"/>
                </a:solidFill>
                <a:latin typeface="Times New Roman"/>
                <a:ea typeface="+mj-ea"/>
                <a:cs typeface="+mj-cs"/>
              </a:rPr>
              <a:t>commerce</a:t>
            </a:r>
            <a:r>
              <a:rPr lang="cs-CZ" sz="3600" b="1" kern="0" dirty="0">
                <a:solidFill>
                  <a:srgbClr val="307871"/>
                </a:solidFill>
                <a:latin typeface="Times New Roman"/>
                <a:ea typeface="+mj-ea"/>
                <a:cs typeface="+mj-cs"/>
              </a:rPr>
              <a:t>, </a:t>
            </a:r>
          </a:p>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9" y="1693410"/>
            <a:ext cx="3220872" cy="2536778"/>
          </a:xfrm>
          <a:prstGeom prst="rect">
            <a:avLst/>
          </a:prstGeom>
        </p:spPr>
      </p:pic>
      <p:sp>
        <p:nvSpPr>
          <p:cNvPr id="7" name="TextovéPole 6"/>
          <p:cNvSpPr txBox="1"/>
          <p:nvPr/>
        </p:nvSpPr>
        <p:spPr>
          <a:xfrm>
            <a:off x="409433" y="4817660"/>
            <a:ext cx="3138985" cy="646331"/>
          </a:xfrm>
          <a:prstGeom prst="rect">
            <a:avLst/>
          </a:prstGeom>
          <a:noFill/>
        </p:spPr>
        <p:txBody>
          <a:bodyPr wrap="square" rtlCol="0">
            <a:spAutoFit/>
          </a:bodyPr>
          <a:lstStyle/>
          <a:p>
            <a:pPr algn="ctr"/>
            <a:r>
              <a:rPr lang="cs-CZ" b="1" dirty="0"/>
              <a:t>Největší universální internetový obchod na světě</a:t>
            </a:r>
          </a:p>
        </p:txBody>
      </p:sp>
      <p:sp>
        <p:nvSpPr>
          <p:cNvPr id="8" name="Obdélník 7"/>
          <p:cNvSpPr/>
          <p:nvPr/>
        </p:nvSpPr>
        <p:spPr>
          <a:xfrm>
            <a:off x="779748" y="5463991"/>
            <a:ext cx="1740024" cy="707886"/>
          </a:xfrm>
          <a:prstGeom prst="rect">
            <a:avLst/>
          </a:prstGeom>
        </p:spPr>
        <p:txBody>
          <a:bodyPr wrap="square">
            <a:spAutoFit/>
          </a:bodyPr>
          <a:lstStyle/>
          <a:p>
            <a:r>
              <a:rPr lang="cs-CZ" sz="1000" dirty="0"/>
              <a:t>https://www.aktualne.cz/wiki/veda-a-technika/amazon/r~i:wiki:1412/</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861" y="1402080"/>
            <a:ext cx="2596202" cy="1323549"/>
          </a:xfrm>
          <a:prstGeom prst="rect">
            <a:avLst/>
          </a:prstGeom>
        </p:spPr>
      </p:pic>
      <p:sp>
        <p:nvSpPr>
          <p:cNvPr id="11" name="TextovéPole 10"/>
          <p:cNvSpPr txBox="1"/>
          <p:nvPr/>
        </p:nvSpPr>
        <p:spPr>
          <a:xfrm>
            <a:off x="4388432" y="2925204"/>
            <a:ext cx="3138985" cy="369332"/>
          </a:xfrm>
          <a:prstGeom prst="rect">
            <a:avLst/>
          </a:prstGeom>
          <a:noFill/>
        </p:spPr>
        <p:txBody>
          <a:bodyPr wrap="square" rtlCol="0">
            <a:spAutoFit/>
          </a:bodyPr>
          <a:lstStyle/>
          <a:p>
            <a:pPr algn="ctr"/>
            <a:r>
              <a:rPr lang="cs-CZ" b="1" dirty="0"/>
              <a:t>Zásilkový obchod z dob CPE</a:t>
            </a:r>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2513" y="1494574"/>
            <a:ext cx="1992289" cy="1799962"/>
          </a:xfrm>
          <a:prstGeom prst="rect">
            <a:avLst/>
          </a:prstGeom>
        </p:spPr>
      </p:pic>
      <p:sp>
        <p:nvSpPr>
          <p:cNvPr id="13" name="TextovéPole 12"/>
          <p:cNvSpPr txBox="1"/>
          <p:nvPr/>
        </p:nvSpPr>
        <p:spPr>
          <a:xfrm>
            <a:off x="9053015" y="3563465"/>
            <a:ext cx="3138985" cy="369332"/>
          </a:xfrm>
          <a:prstGeom prst="rect">
            <a:avLst/>
          </a:prstGeom>
          <a:noFill/>
        </p:spPr>
        <p:txBody>
          <a:bodyPr wrap="square" rtlCol="0">
            <a:spAutoFit/>
          </a:bodyPr>
          <a:lstStyle/>
          <a:p>
            <a:pPr algn="ctr"/>
            <a:r>
              <a:rPr lang="cs-CZ" b="1" dirty="0"/>
              <a:t>Český specializovaný e-</a:t>
            </a:r>
            <a:r>
              <a:rPr lang="cs-CZ" b="1" dirty="0" err="1"/>
              <a:t>shop</a:t>
            </a:r>
            <a:endParaRPr lang="cs-CZ" b="1" dirty="0"/>
          </a:p>
        </p:txBody>
      </p:sp>
      <p:sp>
        <p:nvSpPr>
          <p:cNvPr id="14" name="Obdélník 13"/>
          <p:cNvSpPr/>
          <p:nvPr/>
        </p:nvSpPr>
        <p:spPr>
          <a:xfrm>
            <a:off x="9572513" y="4101986"/>
            <a:ext cx="1481496" cy="246221"/>
          </a:xfrm>
          <a:prstGeom prst="rect">
            <a:avLst/>
          </a:prstGeom>
        </p:spPr>
        <p:txBody>
          <a:bodyPr wrap="none">
            <a:spAutoFit/>
          </a:bodyPr>
          <a:lstStyle/>
          <a:p>
            <a:r>
              <a:rPr lang="cs-CZ" sz="1000" dirty="0"/>
              <a:t>https://www.bonprix.cz/</a:t>
            </a:r>
          </a:p>
        </p:txBody>
      </p:sp>
      <p:sp>
        <p:nvSpPr>
          <p:cNvPr id="10" name="AutoShape 4" descr="Košík.cz">
            <a:extLst>
              <a:ext uri="{FF2B5EF4-FFF2-40B4-BE49-F238E27FC236}">
                <a16:creationId xmlns:a16="http://schemas.microsoft.com/office/drawing/2014/main" id="{C51A0084-85C3-4977-B26C-866307733E0D}"/>
              </a:ext>
            </a:extLst>
          </p:cNvPr>
          <p:cNvSpPr>
            <a:spLocks noChangeAspect="1" noChangeArrowheads="1"/>
          </p:cNvSpPr>
          <p:nvPr/>
        </p:nvSpPr>
        <p:spPr bwMode="auto">
          <a:xfrm flipV="1">
            <a:off x="6096000" y="3733799"/>
            <a:ext cx="304800" cy="1228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TextovéPole 14">
            <a:extLst>
              <a:ext uri="{FF2B5EF4-FFF2-40B4-BE49-F238E27FC236}">
                <a16:creationId xmlns:a16="http://schemas.microsoft.com/office/drawing/2014/main" id="{B6D516CA-43E5-4202-851E-788B031620A8}"/>
              </a:ext>
            </a:extLst>
          </p:cNvPr>
          <p:cNvSpPr txBox="1"/>
          <p:nvPr/>
        </p:nvSpPr>
        <p:spPr>
          <a:xfrm>
            <a:off x="8643584" y="5248547"/>
            <a:ext cx="3220872" cy="923330"/>
          </a:xfrm>
          <a:prstGeom prst="rect">
            <a:avLst/>
          </a:prstGeom>
          <a:solidFill>
            <a:schemeClr val="accent4">
              <a:lumMod val="20000"/>
              <a:lumOff val="80000"/>
            </a:schemeClr>
          </a:solidFill>
        </p:spPr>
        <p:txBody>
          <a:bodyPr wrap="square" rtlCol="0">
            <a:spAutoFit/>
          </a:bodyPr>
          <a:lstStyle/>
          <a:p>
            <a:r>
              <a:rPr lang="cs-CZ" dirty="0"/>
              <a:t>Další e-shopy: Košík, Rohlík, ALZA, MALL.cz a mnoho dalších… </a:t>
            </a:r>
          </a:p>
        </p:txBody>
      </p:sp>
      <p:sp>
        <p:nvSpPr>
          <p:cNvPr id="16" name="AutoShape 2" descr="https://d15-a.sdn.cz/d_15/c_img_F_I/38x2xi.jpeg?fl=cro,0,0,1280,720%7Cres,1200,,1%7Cwebp,75">
            <a:extLst>
              <a:ext uri="{FF2B5EF4-FFF2-40B4-BE49-F238E27FC236}">
                <a16:creationId xmlns:a16="http://schemas.microsoft.com/office/drawing/2014/main" id="{2D9F555B-800B-442F-BFC8-41B3D5670D42}"/>
              </a:ext>
            </a:extLst>
          </p:cNvPr>
          <p:cNvSpPr>
            <a:spLocks noChangeAspect="1" noChangeArrowheads="1"/>
          </p:cNvSpPr>
          <p:nvPr/>
        </p:nvSpPr>
        <p:spPr bwMode="auto">
          <a:xfrm>
            <a:off x="6096000" y="3424520"/>
            <a:ext cx="304800" cy="309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Alibaba.com - B2B marketplace – Aplikace na Google Play">
            <a:extLst>
              <a:ext uri="{FF2B5EF4-FFF2-40B4-BE49-F238E27FC236}">
                <a16:creationId xmlns:a16="http://schemas.microsoft.com/office/drawing/2014/main" id="{1110FF4A-BAAC-47F1-8779-FC2D3D5349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953" y="3891053"/>
            <a:ext cx="313898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58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online (e-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 tradičního obchodu </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2" y="1600768"/>
            <a:ext cx="2209800" cy="2209800"/>
          </a:xfrm>
          <a:prstGeom prst="rect">
            <a:avLst/>
          </a:prstGeom>
        </p:spPr>
      </p:pic>
      <p:sp>
        <p:nvSpPr>
          <p:cNvPr id="9" name="Obdélník 8"/>
          <p:cNvSpPr/>
          <p:nvPr/>
        </p:nvSpPr>
        <p:spPr>
          <a:xfrm>
            <a:off x="309972" y="5018543"/>
            <a:ext cx="1526380" cy="246221"/>
          </a:xfrm>
          <a:prstGeom prst="rect">
            <a:avLst/>
          </a:prstGeom>
        </p:spPr>
        <p:txBody>
          <a:bodyPr wrap="none">
            <a:spAutoFit/>
          </a:bodyPr>
          <a:lstStyle/>
          <a:p>
            <a:r>
              <a:rPr lang="cs-CZ" sz="1000"/>
              <a:t>https://www.lidl-shop.cz/</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311" y="1820343"/>
            <a:ext cx="3206149" cy="1684492"/>
          </a:xfrm>
          <a:prstGeom prst="rect">
            <a:avLst/>
          </a:prstGeom>
        </p:spPr>
      </p:pic>
      <p:sp>
        <p:nvSpPr>
          <p:cNvPr id="11" name="Obdélník 10"/>
          <p:cNvSpPr/>
          <p:nvPr/>
        </p:nvSpPr>
        <p:spPr>
          <a:xfrm>
            <a:off x="3263125" y="4741544"/>
            <a:ext cx="3284562" cy="553998"/>
          </a:xfrm>
          <a:prstGeom prst="rect">
            <a:avLst/>
          </a:prstGeom>
        </p:spPr>
        <p:txBody>
          <a:bodyPr wrap="square">
            <a:spAutoFit/>
          </a:bodyPr>
          <a:lstStyle/>
          <a:p>
            <a:r>
              <a:rPr lang="cs-CZ" sz="1000" dirty="0"/>
              <a:t>https://www.kupi.cz/letaky/tesco?utm_source=search.seznam.cz&amp;utm_medium=hint&amp;utm_term=tesco+online&amp;utm_content=flyer</a:t>
            </a:r>
          </a:p>
        </p:txBody>
      </p:sp>
      <p:pic>
        <p:nvPicPr>
          <p:cNvPr id="8" name="Obrázek 7"/>
          <p:cNvPicPr>
            <a:picLocks noChangeAspect="1"/>
          </p:cNvPicPr>
          <p:nvPr/>
        </p:nvPicPr>
        <p:blipFill>
          <a:blip r:embed="rId5"/>
          <a:stretch>
            <a:fillRect/>
          </a:stretch>
        </p:blipFill>
        <p:spPr>
          <a:xfrm>
            <a:off x="8265016" y="1991206"/>
            <a:ext cx="2588553" cy="711958"/>
          </a:xfrm>
          <a:prstGeom prst="rect">
            <a:avLst/>
          </a:prstGeom>
        </p:spPr>
      </p:pic>
      <p:sp>
        <p:nvSpPr>
          <p:cNvPr id="12" name="TextovéPole 11"/>
          <p:cNvSpPr txBox="1"/>
          <p:nvPr/>
        </p:nvSpPr>
        <p:spPr>
          <a:xfrm>
            <a:off x="8475260" y="3603009"/>
            <a:ext cx="2511188" cy="646331"/>
          </a:xfrm>
          <a:prstGeom prst="rect">
            <a:avLst/>
          </a:prstGeom>
          <a:noFill/>
        </p:spPr>
        <p:txBody>
          <a:bodyPr wrap="square" rtlCol="0">
            <a:spAutoFit/>
          </a:bodyPr>
          <a:lstStyle/>
          <a:p>
            <a:r>
              <a:rPr lang="cs-CZ" b="1" dirty="0" err="1"/>
              <a:t>Elektrospecialista</a:t>
            </a:r>
            <a:r>
              <a:rPr lang="cs-CZ" b="1" dirty="0"/>
              <a:t> – síť prodejen i e-</a:t>
            </a:r>
            <a:r>
              <a:rPr lang="cs-CZ" b="1" dirty="0" err="1"/>
              <a:t>shop</a:t>
            </a:r>
            <a:endParaRPr lang="cs-CZ" b="1" dirty="0"/>
          </a:p>
        </p:txBody>
      </p:sp>
      <p:sp>
        <p:nvSpPr>
          <p:cNvPr id="13" name="Obdélník 12"/>
          <p:cNvSpPr/>
          <p:nvPr/>
        </p:nvSpPr>
        <p:spPr>
          <a:xfrm>
            <a:off x="8546700" y="4927555"/>
            <a:ext cx="1960793" cy="246221"/>
          </a:xfrm>
          <a:prstGeom prst="rect">
            <a:avLst/>
          </a:prstGeom>
        </p:spPr>
        <p:txBody>
          <a:bodyPr wrap="none">
            <a:spAutoFit/>
          </a:bodyPr>
          <a:lstStyle/>
          <a:p>
            <a:r>
              <a:rPr lang="cs-CZ" sz="1000" dirty="0"/>
              <a:t>https://www.datart.cz/index.html</a:t>
            </a:r>
          </a:p>
        </p:txBody>
      </p:sp>
    </p:spTree>
    <p:extLst>
      <p:ext uri="{BB962C8B-B14F-4D97-AF65-F5344CB8AC3E}">
        <p14:creationId xmlns:p14="http://schemas.microsoft.com/office/powerpoint/2010/main" val="249222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7"/>
            <a:ext cx="9165609" cy="849526"/>
          </a:xfrm>
        </p:spPr>
        <p:txBody>
          <a:bodyPr>
            <a:noAutofit/>
          </a:bodyPr>
          <a:lstStyle/>
          <a:p>
            <a:r>
              <a:rPr lang="cs-CZ" sz="3600" b="1" dirty="0">
                <a:solidFill>
                  <a:srgbClr val="008080"/>
                </a:solidFill>
                <a:latin typeface="+mn-lt"/>
              </a:rPr>
              <a:t>Zásilkový prodej má v ČR tradici. První katalogový obchod u nás má přes 50 let – </a:t>
            </a:r>
            <a:r>
              <a:rPr lang="cs-CZ" sz="3600" b="1" dirty="0">
                <a:solidFill>
                  <a:srgbClr val="FF0000"/>
                </a:solidFill>
                <a:latin typeface="+mn-lt"/>
              </a:rPr>
              <a:t>případová studie</a:t>
            </a:r>
            <a:endParaRPr lang="cs-CZ" sz="36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614363" y="1501254"/>
            <a:ext cx="9744288" cy="4893647"/>
          </a:xfrm>
          <a:prstGeom prst="rect">
            <a:avLst/>
          </a:prstGeom>
          <a:solidFill>
            <a:srgbClr val="FFFFCC"/>
          </a:solidFill>
        </p:spPr>
        <p:txBody>
          <a:bodyPr wrap="square" rtlCol="0">
            <a:spAutoFit/>
          </a:bodyPr>
          <a:lstStyle/>
          <a:p>
            <a:r>
              <a:rPr lang="cs-CZ" sz="2400" b="1" dirty="0">
                <a:solidFill>
                  <a:srgbClr val="008080"/>
                </a:solidFill>
              </a:rPr>
              <a:t>V roce 1967 vznikl v Československu první katalogový  zásilkový obchod Magnet Pardubice. První katalog vyšel v počtu 70 000 ks. V nabídce bylo rozmanité spotřební zboží (potřeby pro domácnost, hodinářské zboží, hračky, nábytek, šperky, hudební nástroje, později i potřeby pro zahrádkáře).</a:t>
            </a:r>
          </a:p>
          <a:p>
            <a:r>
              <a:rPr lang="cs-CZ" sz="2400" b="1" dirty="0">
                <a:solidFill>
                  <a:srgbClr val="008080"/>
                </a:solidFill>
              </a:rPr>
              <a:t>Cílem bylo zlepšení zásobování obyvatelstva  v místech s nedostatečnou maloobchodní sítí, umožnit výběr v klidu domova a ušetřit zákazníkům čas spojený s nákupem.</a:t>
            </a:r>
          </a:p>
          <a:p>
            <a:r>
              <a:rPr lang="cs-CZ" sz="2400" b="1" dirty="0">
                <a:solidFill>
                  <a:srgbClr val="008080"/>
                </a:solidFill>
              </a:rPr>
              <a:t> </a:t>
            </a:r>
          </a:p>
          <a:p>
            <a:r>
              <a:rPr lang="cs-CZ" sz="2400" b="1" i="1" dirty="0">
                <a:solidFill>
                  <a:srgbClr val="008080"/>
                </a:solidFill>
              </a:rPr>
              <a:t>„Katalog sloužil jako výkladní skříň českého průmyslu a bylo v něm to, co běžně nebylo k sehnání, takže docházelo k situacím, že měl často vyprodáno“: vzpomínal v roce 2017 ředitel Petr Wagner.</a:t>
            </a:r>
          </a:p>
          <a:p>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602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6"/>
            <a:ext cx="9165609" cy="1347287"/>
          </a:xfrm>
        </p:spPr>
        <p:txBody>
          <a:bodyPr>
            <a:noAutofit/>
          </a:bodyPr>
          <a:lstStyle/>
          <a:p>
            <a:r>
              <a:rPr lang="cs-CZ" sz="3200" b="1" dirty="0">
                <a:solidFill>
                  <a:srgbClr val="008080"/>
                </a:solidFill>
                <a:latin typeface="+mn-lt"/>
              </a:rPr>
              <a:t>Zásilkový prodej má v ČR tradici. První katalogový obchod u nás má přes 50 let – </a:t>
            </a:r>
            <a:r>
              <a:rPr lang="cs-CZ" sz="3200" b="1" dirty="0">
                <a:solidFill>
                  <a:srgbClr val="FF0000"/>
                </a:solidFill>
                <a:latin typeface="+mn-lt"/>
              </a:rPr>
              <a:t>případová studie</a:t>
            </a:r>
            <a:endParaRPr lang="cs-CZ" sz="32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510654" y="1621474"/>
            <a:ext cx="10967113" cy="4893647"/>
          </a:xfrm>
          <a:prstGeom prst="rect">
            <a:avLst/>
          </a:prstGeom>
          <a:solidFill>
            <a:srgbClr val="FFFFCC"/>
          </a:solidFill>
        </p:spPr>
        <p:txBody>
          <a:bodyPr wrap="square" rtlCol="0">
            <a:spAutoFit/>
          </a:bodyPr>
          <a:lstStyle/>
          <a:p>
            <a:r>
              <a:rPr lang="cs-CZ" sz="2400" b="1" dirty="0">
                <a:solidFill>
                  <a:srgbClr val="008080"/>
                </a:solidFill>
              </a:rPr>
              <a:t>V roce 1977 vycházel katalog již jako kniha a měl 200 stran. </a:t>
            </a:r>
          </a:p>
          <a:p>
            <a:r>
              <a:rPr lang="cs-CZ" sz="2400" b="1" dirty="0">
                <a:solidFill>
                  <a:srgbClr val="008080"/>
                </a:solidFill>
              </a:rPr>
              <a:t>Po roce 1989 se začaly v nabídce objevovat zahraniční značky (Bosch, Siemens, …).</a:t>
            </a:r>
          </a:p>
          <a:p>
            <a:r>
              <a:rPr lang="cs-CZ" sz="2400" b="1" dirty="0">
                <a:solidFill>
                  <a:srgbClr val="008080"/>
                </a:solidFill>
              </a:rPr>
              <a:t>1993 – změna vlastníka (francouzská společnost </a:t>
            </a:r>
            <a:r>
              <a:rPr lang="cs-CZ" sz="2400" b="1" dirty="0" err="1">
                <a:solidFill>
                  <a:srgbClr val="008080"/>
                </a:solidFill>
              </a:rPr>
              <a:t>Camif</a:t>
            </a:r>
            <a:r>
              <a:rPr lang="cs-CZ" sz="2400" b="1" dirty="0">
                <a:solidFill>
                  <a:srgbClr val="008080"/>
                </a:solidFill>
              </a:rPr>
              <a:t>), katalogy se začínají orientovat na dámskou a pánskou módu a ložní povlečení.</a:t>
            </a:r>
          </a:p>
          <a:p>
            <a:r>
              <a:rPr lang="cs-CZ" sz="2400" b="1" dirty="0">
                <a:solidFill>
                  <a:srgbClr val="008080"/>
                </a:solidFill>
              </a:rPr>
              <a:t>1999 – spuštění prvních webových stránek, začíná éra internetu.</a:t>
            </a:r>
          </a:p>
          <a:p>
            <a:r>
              <a:rPr lang="cs-CZ" sz="2400" b="1" dirty="0">
                <a:solidFill>
                  <a:srgbClr val="008080"/>
                </a:solidFill>
              </a:rPr>
              <a:t>2004 – ze společnosti </a:t>
            </a:r>
            <a:r>
              <a:rPr lang="cs-CZ" sz="2400" b="1" dirty="0" err="1">
                <a:solidFill>
                  <a:srgbClr val="008080"/>
                </a:solidFill>
              </a:rPr>
              <a:t>Camif</a:t>
            </a:r>
            <a:r>
              <a:rPr lang="cs-CZ" sz="2400" b="1" dirty="0">
                <a:solidFill>
                  <a:srgbClr val="008080"/>
                </a:solidFill>
              </a:rPr>
              <a:t> se stává CEMOD-CZ., uzavírající spolupráci s francouzskou značkou </a:t>
            </a:r>
            <a:r>
              <a:rPr lang="cs-CZ" sz="2400" b="1" dirty="0" err="1">
                <a:solidFill>
                  <a:srgbClr val="008080"/>
                </a:solidFill>
              </a:rPr>
              <a:t>Blancheporte</a:t>
            </a:r>
            <a:r>
              <a:rPr lang="cs-CZ" sz="2400" b="1" dirty="0">
                <a:solidFill>
                  <a:srgbClr val="008080"/>
                </a:solidFill>
              </a:rPr>
              <a:t>.</a:t>
            </a:r>
          </a:p>
          <a:p>
            <a:r>
              <a:rPr lang="cs-CZ" sz="2400" b="1" dirty="0">
                <a:solidFill>
                  <a:srgbClr val="008080"/>
                </a:solidFill>
              </a:rPr>
              <a:t>Začíná tvrdý konkurenční boj. Nabídka převyšuje poptávku.</a:t>
            </a:r>
          </a:p>
          <a:p>
            <a:r>
              <a:rPr lang="cs-CZ" sz="2400" b="1" dirty="0">
                <a:solidFill>
                  <a:srgbClr val="008080"/>
                </a:solidFill>
              </a:rPr>
              <a:t>V současnosti firma změnila název </a:t>
            </a:r>
            <a:r>
              <a:rPr lang="cs-CZ" sz="2400" b="1" dirty="0" err="1">
                <a:solidFill>
                  <a:srgbClr val="008080"/>
                </a:solidFill>
              </a:rPr>
              <a:t>PackWay</a:t>
            </a:r>
            <a:r>
              <a:rPr lang="cs-CZ" sz="2400" b="1" dirty="0">
                <a:solidFill>
                  <a:srgbClr val="008080"/>
                </a:solidFill>
              </a:rPr>
              <a:t> s.r.o., mimo internetového prodeje se orientuje na komplexní služby zásilkového obchodu. Vlastní logistika. Od objednávky ke konečnému spotřebiteli.</a:t>
            </a:r>
          </a:p>
          <a:p>
            <a:r>
              <a:rPr lang="cs-CZ" sz="2400" b="1" dirty="0">
                <a:solidFill>
                  <a:srgbClr val="008080"/>
                </a:solidFill>
              </a:rPr>
              <a:t>Provozovatel  e- </a:t>
            </a:r>
            <a:r>
              <a:rPr lang="cs-CZ" sz="2400" b="1" dirty="0" err="1">
                <a:solidFill>
                  <a:srgbClr val="008080"/>
                </a:solidFill>
              </a:rPr>
              <a:t>shopů</a:t>
            </a:r>
            <a:r>
              <a:rPr lang="cs-CZ" sz="2400" b="1" dirty="0">
                <a:solidFill>
                  <a:srgbClr val="008080"/>
                </a:solidFill>
              </a:rPr>
              <a:t>: Magnet 3 </a:t>
            </a:r>
            <a:r>
              <a:rPr lang="cs-CZ" sz="2400" b="1" dirty="0" err="1">
                <a:solidFill>
                  <a:srgbClr val="008080"/>
                </a:solidFill>
              </a:rPr>
              <a:t>Pagen</a:t>
            </a:r>
            <a:r>
              <a:rPr lang="cs-CZ" sz="2400" b="1" dirty="0">
                <a:solidFill>
                  <a:srgbClr val="008080"/>
                </a:solidFill>
              </a:rPr>
              <a:t>, </a:t>
            </a:r>
            <a:r>
              <a:rPr lang="cs-CZ" sz="2400" b="1" dirty="0" err="1">
                <a:solidFill>
                  <a:srgbClr val="008080"/>
                </a:solidFill>
              </a:rPr>
              <a:t>Blancheporte</a:t>
            </a:r>
            <a:r>
              <a:rPr lang="cs-CZ" sz="2400" b="1" dirty="0">
                <a:solidFill>
                  <a:srgbClr val="008080"/>
                </a:solidFill>
              </a:rPr>
              <a:t>, výprodej-slevy.cz, avedro.cz</a:t>
            </a:r>
          </a:p>
          <a:p>
            <a:r>
              <a:rPr lang="cs-CZ" sz="2400" b="1" dirty="0"/>
              <a:t> </a:t>
            </a:r>
            <a:r>
              <a:rPr lang="cs-CZ" sz="1000" b="1" dirty="0"/>
              <a:t>https://sdeleni.idnes.cz/ona/zasilkovy-prodej-ma-tradici-prvni-katalogovy-obchod-slavi-50-let.A170619_162105_ona_sdeleni_rest</a:t>
            </a:r>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940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17667" y="576523"/>
            <a:ext cx="3890809"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Shrnutí přednášky</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98577" y="1402080"/>
            <a:ext cx="11046820" cy="4425827"/>
          </a:xfrm>
          <a:prstGeom prst="rect">
            <a:avLst/>
          </a:prstGeom>
          <a:solidFill>
            <a:schemeClr val="accent6">
              <a:lumMod val="20000"/>
              <a:lumOff val="80000"/>
            </a:schemeClr>
          </a:solidFill>
        </p:spPr>
        <p:txBody>
          <a:bodyPr wrap="square" rtlCol="0">
            <a:spAutoFit/>
          </a:bodyPr>
          <a:lstStyle/>
          <a:p>
            <a:pPr>
              <a:lnSpc>
                <a:spcPct val="80000"/>
              </a:lnSpc>
            </a:pPr>
            <a:r>
              <a:rPr lang="cs-CZ" altLang="cs-CZ" sz="3200" b="1" dirty="0">
                <a:solidFill>
                  <a:srgbClr val="FF0000"/>
                </a:solidFill>
              </a:rPr>
              <a:t>Mechanizační prostředky a zařízení </a:t>
            </a:r>
            <a:r>
              <a:rPr lang="cs-CZ" altLang="cs-CZ" sz="3200" b="1" dirty="0">
                <a:solidFill>
                  <a:srgbClr val="008080"/>
                </a:solidFill>
              </a:rPr>
              <a:t>– obecné požadavky na jejich řešení, základní skupiny </a:t>
            </a:r>
          </a:p>
          <a:p>
            <a:pPr>
              <a:lnSpc>
                <a:spcPct val="80000"/>
              </a:lnSpc>
            </a:pPr>
            <a:r>
              <a:rPr lang="cs-CZ" altLang="cs-CZ" sz="3200" b="1" dirty="0">
                <a:solidFill>
                  <a:srgbClr val="FF0000"/>
                </a:solidFill>
              </a:rPr>
              <a:t>Plochy a dispoziční řešení </a:t>
            </a:r>
            <a:r>
              <a:rPr lang="cs-CZ" altLang="cs-CZ" sz="3200" b="1" dirty="0">
                <a:solidFill>
                  <a:srgbClr val="008080"/>
                </a:solidFill>
              </a:rPr>
              <a:t>– analýza řešení a struktury ploch, funkční zóny prodejny</a:t>
            </a:r>
          </a:p>
          <a:p>
            <a:pPr>
              <a:lnSpc>
                <a:spcPct val="80000"/>
              </a:lnSpc>
            </a:pPr>
            <a:r>
              <a:rPr lang="cs-CZ" altLang="cs-CZ" sz="3200" b="1" dirty="0">
                <a:solidFill>
                  <a:srgbClr val="FF0000"/>
                </a:solidFill>
              </a:rPr>
              <a:t>Pohyb zboží v maloobchodní jednotce </a:t>
            </a:r>
            <a:r>
              <a:rPr lang="cs-CZ" altLang="cs-CZ" sz="3200" b="1" dirty="0">
                <a:solidFill>
                  <a:srgbClr val="008080"/>
                </a:solidFill>
              </a:rPr>
              <a:t>– ohniska napětí pohybu zboží – pracnost příjmu, skladování, doplňování, prodej</a:t>
            </a:r>
          </a:p>
          <a:p>
            <a:pPr>
              <a:lnSpc>
                <a:spcPct val="80000"/>
              </a:lnSpc>
            </a:pPr>
            <a:r>
              <a:rPr lang="cs-CZ" altLang="cs-CZ" sz="3200" b="1" dirty="0">
                <a:solidFill>
                  <a:srgbClr val="FF0000"/>
                </a:solidFill>
              </a:rPr>
              <a:t>Základní fáze prodeje </a:t>
            </a:r>
            <a:r>
              <a:rPr lang="cs-CZ" altLang="cs-CZ" sz="3200" b="1" dirty="0">
                <a:solidFill>
                  <a:srgbClr val="008080"/>
                </a:solidFill>
              </a:rPr>
              <a:t>– nabídka zboží, výběr zboží, placení zboží a výdej zboží</a:t>
            </a:r>
          </a:p>
          <a:p>
            <a:pPr>
              <a:lnSpc>
                <a:spcPct val="80000"/>
              </a:lnSpc>
            </a:pPr>
            <a:r>
              <a:rPr lang="cs-CZ" altLang="cs-CZ" sz="3200" b="1" dirty="0">
                <a:solidFill>
                  <a:srgbClr val="FF0000"/>
                </a:solidFill>
              </a:rPr>
              <a:t>Formy prodeje </a:t>
            </a:r>
            <a:r>
              <a:rPr lang="cs-CZ" altLang="cs-CZ" sz="3200" b="1" dirty="0">
                <a:solidFill>
                  <a:srgbClr val="008080"/>
                </a:solidFill>
              </a:rPr>
              <a:t>- hlavní skupiny, kritéria volby, charakteristika jednotlivých forem(vhodný sortiment, technologické podmínky, </a:t>
            </a:r>
            <a:r>
              <a:rPr lang="cs-CZ" altLang="cs-CZ" sz="3200" b="1">
                <a:solidFill>
                  <a:srgbClr val="008080"/>
                </a:solidFill>
              </a:rPr>
              <a:t>personál…).</a:t>
            </a:r>
            <a:endParaRPr lang="cs-CZ" altLang="cs-CZ" sz="32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98662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249267" y="1143724"/>
            <a:ext cx="9750199" cy="5242819"/>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r>
              <a:rPr lang="cs-CZ" altLang="cs-CZ" sz="2400" b="1" dirty="0">
                <a:solidFill>
                  <a:srgbClr val="FF0000"/>
                </a:solidFill>
                <a:latin typeface="+mn-lt"/>
              </a:rPr>
              <a:t>Řešení ploch musí respektovat: </a:t>
            </a:r>
          </a:p>
          <a:p>
            <a:pPr lvl="1" eaLnBrk="1" hangingPunct="1">
              <a:spcBef>
                <a:spcPct val="0"/>
              </a:spcBef>
              <a:buClrTx/>
              <a:buSzTx/>
              <a:buFontTx/>
              <a:buNone/>
            </a:pPr>
            <a:r>
              <a:rPr lang="cs-CZ" altLang="cs-CZ" sz="2400" b="1" dirty="0">
                <a:solidFill>
                  <a:srgbClr val="FF0000"/>
                </a:solidFill>
                <a:latin typeface="+mn-lt"/>
              </a:rPr>
              <a:t>● provozní hledisko: </a:t>
            </a:r>
            <a:r>
              <a:rPr lang="cs-CZ" altLang="cs-CZ" sz="2400" dirty="0">
                <a:solidFill>
                  <a:srgbClr val="FF0000"/>
                </a:solidFill>
                <a:latin typeface="+mn-lt"/>
              </a:rPr>
              <a:t>sortiment a obchodně provozní operace</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marketingové hledisko: </a:t>
            </a:r>
            <a:r>
              <a:rPr lang="cs-CZ" altLang="cs-CZ" sz="2400" dirty="0">
                <a:solidFill>
                  <a:srgbClr val="FF0000"/>
                </a:solidFill>
                <a:latin typeface="+mn-lt"/>
              </a:rPr>
              <a:t>nákupní atmosféra a merchandising</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ekonomické hledisko: </a:t>
            </a:r>
            <a:r>
              <a:rPr lang="cs-CZ" altLang="cs-CZ" sz="2400" dirty="0">
                <a:solidFill>
                  <a:srgbClr val="FF0000"/>
                </a:solidFill>
                <a:latin typeface="+mn-lt"/>
              </a:rPr>
              <a:t>využití prodejní plochy, nákladové řešení</a:t>
            </a:r>
            <a:r>
              <a:rPr lang="cs-CZ" altLang="cs-CZ" sz="2400" b="1" dirty="0">
                <a:solidFill>
                  <a:srgbClr val="FF0000"/>
                </a:solidFill>
                <a:latin typeface="+mn-lt"/>
              </a:rPr>
              <a:t>.</a:t>
            </a:r>
          </a:p>
          <a:p>
            <a:pPr lvl="1" eaLnBrk="1" hangingPunct="1">
              <a:spcBef>
                <a:spcPct val="0"/>
              </a:spcBef>
              <a:buClrTx/>
              <a:buSzTx/>
              <a:buFontTx/>
              <a:buNone/>
            </a:pPr>
            <a:endParaRPr lang="cs-CZ" altLang="cs-CZ" sz="2400" b="1" dirty="0">
              <a:solidFill>
                <a:srgbClr val="FF0000"/>
              </a:solidFill>
              <a:latin typeface="+mn-lt"/>
            </a:endParaRPr>
          </a:p>
          <a:p>
            <a:pPr lvl="1" eaLnBrk="1" hangingPunct="1">
              <a:spcBef>
                <a:spcPct val="0"/>
              </a:spcBef>
              <a:buClrTx/>
              <a:buSzTx/>
              <a:buFontTx/>
              <a:buNone/>
            </a:pPr>
            <a:r>
              <a:rPr lang="cs-CZ" altLang="cs-CZ" sz="2400" b="1" dirty="0">
                <a:solidFill>
                  <a:srgbClr val="FF0000"/>
                </a:solidFill>
                <a:latin typeface="+mn-lt"/>
              </a:rPr>
              <a:t>Dispoziční řešení: </a:t>
            </a:r>
            <a:r>
              <a:rPr lang="cs-CZ" altLang="cs-CZ" sz="2400" b="1" i="1" dirty="0">
                <a:solidFill>
                  <a:srgbClr val="008080"/>
                </a:solidFill>
                <a:latin typeface="+mn-lt"/>
              </a:rPr>
              <a:t>racionální prostorové uspořádání hmotných prostředků obchodní činnosti.</a:t>
            </a:r>
          </a:p>
          <a:p>
            <a:pPr lvl="1" eaLnBrk="1" hangingPunct="1">
              <a:spcBef>
                <a:spcPct val="0"/>
              </a:spcBef>
              <a:buClrTx/>
              <a:buSzTx/>
              <a:buFontTx/>
              <a:buNone/>
            </a:pPr>
            <a:endParaRPr lang="cs-CZ" altLang="cs-CZ" sz="2400" b="1" i="1" dirty="0">
              <a:solidFill>
                <a:srgbClr val="008080"/>
              </a:solidFill>
              <a:latin typeface="+mn-lt"/>
            </a:endParaRPr>
          </a:p>
          <a:p>
            <a:pPr lvl="1" eaLnBrk="1" hangingPunct="1">
              <a:spcBef>
                <a:spcPct val="0"/>
              </a:spcBef>
              <a:buClrTx/>
              <a:buSzTx/>
              <a:buFontTx/>
              <a:buNone/>
            </a:pPr>
            <a:r>
              <a:rPr lang="cs-CZ" altLang="cs-CZ" sz="2400" b="1" dirty="0">
                <a:solidFill>
                  <a:srgbClr val="FF0000"/>
                </a:solidFill>
                <a:latin typeface="+mn-lt"/>
              </a:rPr>
              <a:t>Analýza dispozičního řešení vyhodnocuje:</a:t>
            </a:r>
          </a:p>
          <a:p>
            <a:pPr lvl="1" eaLnBrk="1" hangingPunct="1">
              <a:spcBef>
                <a:spcPct val="0"/>
              </a:spcBef>
              <a:buClrTx/>
              <a:buSzTx/>
              <a:buFontTx/>
              <a:buNone/>
            </a:pPr>
            <a:r>
              <a:rPr lang="cs-CZ" altLang="cs-CZ" sz="2400" b="1" i="1" dirty="0">
                <a:solidFill>
                  <a:srgbClr val="008080"/>
                </a:solidFill>
                <a:latin typeface="+mn-lt"/>
              </a:rPr>
              <a:t>● strukturu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potřebnou velikost ploch </a:t>
            </a:r>
          </a:p>
          <a:p>
            <a:pPr lvl="1" eaLnBrk="1" hangingPunct="1">
              <a:spcBef>
                <a:spcPct val="0"/>
              </a:spcBef>
              <a:buClrTx/>
              <a:buSzTx/>
              <a:buFontTx/>
              <a:buNone/>
            </a:pPr>
            <a:r>
              <a:rPr lang="cs-CZ" altLang="cs-CZ" sz="2400" b="1" i="1" dirty="0">
                <a:solidFill>
                  <a:srgbClr val="008080"/>
                </a:solidFill>
                <a:latin typeface="+mn-lt"/>
              </a:rPr>
              <a:t>  (dle velikosti zásob a dosahovaného obratu)</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návaznost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využití ploch.</a:t>
            </a:r>
            <a:endParaRPr lang="cs-CZ" altLang="cs-CZ" sz="2400" dirty="0">
              <a:solidFill>
                <a:srgbClr val="008080"/>
              </a:solidFill>
              <a:latin typeface="+mn-lt"/>
            </a:endParaRPr>
          </a:p>
        </p:txBody>
      </p:sp>
      <p:sp>
        <p:nvSpPr>
          <p:cNvPr id="2" name="TextovéPole 1"/>
          <p:cNvSpPr txBox="1"/>
          <p:nvPr/>
        </p:nvSpPr>
        <p:spPr>
          <a:xfrm>
            <a:off x="627797" y="292036"/>
            <a:ext cx="9670300" cy="646331"/>
          </a:xfrm>
          <a:prstGeom prst="rect">
            <a:avLst/>
          </a:prstGeom>
          <a:noFill/>
        </p:spPr>
        <p:txBody>
          <a:bodyPr wrap="square" rtlCol="0">
            <a:spAutoFit/>
          </a:bodyPr>
          <a:lstStyle/>
          <a:p>
            <a:r>
              <a:rPr lang="cs-CZ" sz="3600" b="1" dirty="0">
                <a:solidFill>
                  <a:srgbClr val="008080"/>
                </a:solidFill>
              </a:rPr>
              <a:t>Plochy a dispoziční řešení maloobchodní jednotky</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25C21904-5DAB-4CC7-A7A7-0BD097E38B6A}"/>
              </a:ext>
            </a:extLst>
          </p:cNvPr>
          <p:cNvSpPr txBox="1"/>
          <p:nvPr/>
        </p:nvSpPr>
        <p:spPr>
          <a:xfrm>
            <a:off x="6723356" y="3979415"/>
            <a:ext cx="5468644" cy="2215991"/>
          </a:xfrm>
          <a:prstGeom prst="rect">
            <a:avLst/>
          </a:prstGeom>
          <a:solidFill>
            <a:schemeClr val="accent4">
              <a:lumMod val="60000"/>
              <a:lumOff val="40000"/>
            </a:schemeClr>
          </a:solidFill>
        </p:spPr>
        <p:txBody>
          <a:bodyPr wrap="square" rtlCol="0">
            <a:spAutoFit/>
          </a:bodyPr>
          <a:lstStyle/>
          <a:p>
            <a:r>
              <a:rPr lang="cs-CZ" b="1" dirty="0">
                <a:solidFill>
                  <a:srgbClr val="008080"/>
                </a:solidFill>
              </a:rPr>
              <a:t>Volba dispozičního řešení  je ovlivněna:</a:t>
            </a:r>
          </a:p>
          <a:p>
            <a:r>
              <a:rPr lang="cs-CZ" altLang="cs-CZ" sz="2000" b="1" i="1" dirty="0">
                <a:solidFill>
                  <a:srgbClr val="008080"/>
                </a:solidFill>
              </a:rPr>
              <a:t>● </a:t>
            </a:r>
            <a:r>
              <a:rPr lang="cs-CZ" sz="2000" dirty="0">
                <a:solidFill>
                  <a:srgbClr val="008080"/>
                </a:solidFill>
              </a:rPr>
              <a:t>typem jednotky (supermarket, hypermarket…)</a:t>
            </a:r>
          </a:p>
          <a:p>
            <a:r>
              <a:rPr lang="cs-CZ" altLang="cs-CZ" sz="2000" b="1" i="1" dirty="0">
                <a:solidFill>
                  <a:srgbClr val="008080"/>
                </a:solidFill>
              </a:rPr>
              <a:t>● </a:t>
            </a:r>
            <a:r>
              <a:rPr lang="cs-CZ" altLang="cs-CZ" sz="2000" dirty="0">
                <a:solidFill>
                  <a:srgbClr val="008080"/>
                </a:solidFill>
              </a:rPr>
              <a:t>velikostí prodejního prostoru</a:t>
            </a:r>
          </a:p>
          <a:p>
            <a:r>
              <a:rPr lang="cs-CZ" altLang="cs-CZ" sz="2000" b="1" i="1" dirty="0">
                <a:solidFill>
                  <a:srgbClr val="008080"/>
                </a:solidFill>
              </a:rPr>
              <a:t>● </a:t>
            </a:r>
            <a:r>
              <a:rPr lang="cs-CZ" altLang="cs-CZ" sz="2000" dirty="0">
                <a:solidFill>
                  <a:srgbClr val="008080"/>
                </a:solidFill>
              </a:rPr>
              <a:t>obchodním sortimentem</a:t>
            </a:r>
          </a:p>
          <a:p>
            <a:r>
              <a:rPr lang="cs-CZ" altLang="cs-CZ" sz="2000" b="1" i="1" dirty="0">
                <a:solidFill>
                  <a:srgbClr val="008080"/>
                </a:solidFill>
              </a:rPr>
              <a:t>● </a:t>
            </a:r>
            <a:r>
              <a:rPr lang="cs-CZ" altLang="cs-CZ" sz="2000" dirty="0">
                <a:solidFill>
                  <a:srgbClr val="008080"/>
                </a:solidFill>
              </a:rPr>
              <a:t>využívanými formami prodeje (samoobsluha…)</a:t>
            </a:r>
          </a:p>
          <a:p>
            <a:r>
              <a:rPr lang="cs-CZ" altLang="cs-CZ" sz="2000" b="1" i="1" dirty="0">
                <a:solidFill>
                  <a:srgbClr val="008080"/>
                </a:solidFill>
              </a:rPr>
              <a:t>● </a:t>
            </a:r>
            <a:r>
              <a:rPr lang="cs-CZ" altLang="cs-CZ" sz="2000" dirty="0">
                <a:solidFill>
                  <a:srgbClr val="008080"/>
                </a:solidFill>
              </a:rPr>
              <a:t>marketingovou strategií jednotky</a:t>
            </a:r>
          </a:p>
          <a:p>
            <a:r>
              <a:rPr lang="cs-CZ" altLang="cs-CZ" sz="2000" dirty="0">
                <a:solidFill>
                  <a:srgbClr val="008080"/>
                </a:solidFill>
              </a:rPr>
              <a:t>● typizovaným řešením celého řetězce</a:t>
            </a:r>
            <a:r>
              <a:rPr lang="cs-CZ" altLang="cs-CZ" sz="2000" b="1" i="1" dirty="0">
                <a:solidFill>
                  <a:srgbClr val="008080"/>
                </a:solidFill>
              </a:rPr>
              <a:t>.</a:t>
            </a:r>
            <a:endParaRPr lang="cs-CZ" sz="2000" dirty="0"/>
          </a:p>
        </p:txBody>
      </p:sp>
      <p:cxnSp>
        <p:nvCxnSpPr>
          <p:cNvPr id="7" name="Přímá spojnice se šipkou 6">
            <a:extLst>
              <a:ext uri="{FF2B5EF4-FFF2-40B4-BE49-F238E27FC236}">
                <a16:creationId xmlns:a16="http://schemas.microsoft.com/office/drawing/2014/main" id="{206C7E71-0E9D-4FA0-BAD4-BEDF9D0C4E42}"/>
              </a:ext>
            </a:extLst>
          </p:cNvPr>
          <p:cNvCxnSpPr/>
          <p:nvPr/>
        </p:nvCxnSpPr>
        <p:spPr>
          <a:xfrm>
            <a:off x="9138333" y="1763031"/>
            <a:ext cx="896644" cy="1855433"/>
          </a:xfrm>
          <a:prstGeom prst="straightConnector1">
            <a:avLst/>
          </a:prstGeom>
          <a:ln w="76200">
            <a:solidFill>
              <a:srgbClr val="00808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5D583204-F129-45F3-8ADE-223770B580EB}"/>
              </a:ext>
            </a:extLst>
          </p:cNvPr>
          <p:cNvSpPr txBox="1"/>
          <p:nvPr/>
        </p:nvSpPr>
        <p:spPr>
          <a:xfrm>
            <a:off x="10169236" y="2346036"/>
            <a:ext cx="1464833" cy="923330"/>
          </a:xfrm>
          <a:prstGeom prst="rect">
            <a:avLst/>
          </a:prstGeom>
          <a:solidFill>
            <a:srgbClr val="FFFFCC"/>
          </a:solidFill>
          <a:ln>
            <a:solidFill>
              <a:srgbClr val="C00000"/>
            </a:solidFill>
          </a:ln>
        </p:spPr>
        <p:txBody>
          <a:bodyPr wrap="square" rtlCol="0">
            <a:spAutoFit/>
          </a:bodyPr>
          <a:lstStyle/>
          <a:p>
            <a:r>
              <a:rPr lang="cs-CZ" dirty="0">
                <a:solidFill>
                  <a:srgbClr val="FF0000"/>
                </a:solidFill>
              </a:rPr>
              <a:t>Výkon na m² prodejní plochy</a:t>
            </a:r>
          </a:p>
        </p:txBody>
      </p:sp>
    </p:spTree>
    <p:extLst>
      <p:ext uri="{BB962C8B-B14F-4D97-AF65-F5344CB8AC3E}">
        <p14:creationId xmlns:p14="http://schemas.microsoft.com/office/powerpoint/2010/main" val="33961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734397" y="1133807"/>
            <a:ext cx="8964612" cy="3322784"/>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endParaRPr lang="cs-CZ" altLang="cs-CZ" sz="2000" b="1" i="1" dirty="0">
              <a:solidFill>
                <a:srgbClr val="000000"/>
              </a:solidFill>
              <a:latin typeface="Arial" panose="020B0604020202020204" pitchFamily="34" charset="0"/>
            </a:endParaRPr>
          </a:p>
          <a:p>
            <a:pPr lvl="1" eaLnBrk="1" hangingPunct="1">
              <a:spcBef>
                <a:spcPct val="0"/>
              </a:spcBef>
              <a:buClrTx/>
              <a:buSzTx/>
              <a:buFontTx/>
              <a:buNone/>
            </a:pPr>
            <a:r>
              <a:rPr lang="cs-CZ" altLang="cs-CZ" b="1" dirty="0">
                <a:solidFill>
                  <a:srgbClr val="FF0000"/>
                </a:solidFill>
                <a:latin typeface="Arial" panose="020B0604020202020204" pitchFamily="34" charset="0"/>
              </a:rPr>
              <a:t>Struktura  ploch:</a:t>
            </a:r>
          </a:p>
          <a:p>
            <a:pPr lvl="1" eaLnBrk="1" hangingPunct="1">
              <a:spcBef>
                <a:spcPct val="0"/>
              </a:spcBef>
              <a:buClrTx/>
              <a:buSzTx/>
              <a:buFontTx/>
              <a:buNone/>
            </a:pPr>
            <a:r>
              <a:rPr lang="cs-CZ" altLang="cs-CZ" b="1" dirty="0">
                <a:solidFill>
                  <a:srgbClr val="FF0000"/>
                </a:solidFill>
                <a:latin typeface="Arial" panose="020B0604020202020204" pitchFamily="34" charset="0"/>
              </a:rPr>
              <a:t>1. Hlavní plochy (prodejní místnosti)</a:t>
            </a:r>
          </a:p>
          <a:p>
            <a:pPr lvl="1" eaLnBrk="1" hangingPunct="1">
              <a:spcBef>
                <a:spcPct val="0"/>
              </a:spcBef>
              <a:buClrTx/>
              <a:buSzTx/>
              <a:buFontTx/>
              <a:buNone/>
            </a:pPr>
            <a:r>
              <a:rPr lang="cs-CZ" altLang="cs-CZ" b="1" dirty="0">
                <a:solidFill>
                  <a:srgbClr val="FF0000"/>
                </a:solidFill>
                <a:latin typeface="Arial" panose="020B0604020202020204" pitchFamily="34" charset="0"/>
              </a:rPr>
              <a:t>2. Pomocné plochy </a:t>
            </a:r>
          </a:p>
          <a:p>
            <a:pPr lvl="1" eaLnBrk="1" hangingPunct="1">
              <a:spcBef>
                <a:spcPct val="0"/>
              </a:spcBef>
              <a:buClrTx/>
              <a:buSzTx/>
              <a:buFontTx/>
              <a:buNone/>
            </a:pPr>
            <a:r>
              <a:rPr lang="cs-CZ" altLang="cs-CZ" b="1" i="1" dirty="0">
                <a:solidFill>
                  <a:srgbClr val="008080"/>
                </a:solidFill>
                <a:latin typeface="Arial" panose="020B0604020202020204" pitchFamily="34" charset="0"/>
              </a:rPr>
              <a:t>● s přímým vztahem ke zboží (sklady)</a:t>
            </a:r>
          </a:p>
          <a:p>
            <a:pPr lvl="1">
              <a:spcBef>
                <a:spcPct val="0"/>
              </a:spcBef>
              <a:buClrTx/>
              <a:buSzTx/>
              <a:buNone/>
            </a:pPr>
            <a:r>
              <a:rPr lang="cs-CZ" altLang="cs-CZ" b="1" i="1" dirty="0">
                <a:solidFill>
                  <a:srgbClr val="008080"/>
                </a:solidFill>
                <a:latin typeface="Arial" panose="020B0604020202020204" pitchFamily="34" charset="0"/>
              </a:rPr>
              <a:t>● s nepřímým vztahem ke zboží (sociální zařízení)</a:t>
            </a:r>
          </a:p>
          <a:p>
            <a:pPr lvl="1">
              <a:spcBef>
                <a:spcPct val="0"/>
              </a:spcBef>
              <a:buClrTx/>
              <a:buSzTx/>
              <a:buNone/>
            </a:pPr>
            <a:r>
              <a:rPr lang="cs-CZ" altLang="cs-CZ" b="1" i="1" dirty="0">
                <a:solidFill>
                  <a:srgbClr val="008080"/>
                </a:solidFill>
                <a:latin typeface="Arial" panose="020B0604020202020204" pitchFamily="34" charset="0"/>
              </a:rPr>
              <a:t>● komunikace (horizontální a vertikální)</a:t>
            </a:r>
            <a:endParaRPr lang="cs-CZ" altLang="cs-CZ" sz="2000" dirty="0">
              <a:latin typeface="Arial" panose="020B06040202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627797" y="327546"/>
            <a:ext cx="6741994" cy="646331"/>
          </a:xfrm>
          <a:prstGeom prst="rect">
            <a:avLst/>
          </a:prstGeom>
          <a:noFill/>
        </p:spPr>
        <p:txBody>
          <a:bodyPr wrap="square" rtlCol="0">
            <a:spAutoFit/>
          </a:bodyPr>
          <a:lstStyle/>
          <a:p>
            <a:r>
              <a:rPr lang="cs-CZ" sz="3600" b="1" dirty="0">
                <a:solidFill>
                  <a:srgbClr val="008080"/>
                </a:solidFill>
              </a:rPr>
              <a:t>Plochy a dispoziční řešení (design)</a:t>
            </a:r>
          </a:p>
        </p:txBody>
      </p:sp>
      <p:sp>
        <p:nvSpPr>
          <p:cNvPr id="2" name="TextovéPole 1">
            <a:extLst>
              <a:ext uri="{FF2B5EF4-FFF2-40B4-BE49-F238E27FC236}">
                <a16:creationId xmlns:a16="http://schemas.microsoft.com/office/drawing/2014/main" id="{E1DCD141-62A0-4E8B-9851-F7E6B6F90159}"/>
              </a:ext>
            </a:extLst>
          </p:cNvPr>
          <p:cNvSpPr txBox="1"/>
          <p:nvPr/>
        </p:nvSpPr>
        <p:spPr>
          <a:xfrm>
            <a:off x="514904" y="4795526"/>
            <a:ext cx="9543496" cy="830997"/>
          </a:xfrm>
          <a:prstGeom prst="rect">
            <a:avLst/>
          </a:prstGeom>
          <a:solidFill>
            <a:schemeClr val="accent4">
              <a:lumMod val="60000"/>
              <a:lumOff val="40000"/>
            </a:schemeClr>
          </a:solidFill>
        </p:spPr>
        <p:txBody>
          <a:bodyPr wrap="square" rtlCol="0">
            <a:spAutoFit/>
          </a:bodyPr>
          <a:lstStyle/>
          <a:p>
            <a:pPr algn="ctr"/>
            <a:r>
              <a:rPr lang="cs-CZ" sz="2400" b="1" dirty="0">
                <a:solidFill>
                  <a:srgbClr val="339966"/>
                </a:solidFill>
              </a:rPr>
              <a:t>Prvním krokem pro tvorbu dispozičního řešení jsou </a:t>
            </a:r>
            <a:r>
              <a:rPr lang="cs-CZ" sz="2400" b="1" dirty="0">
                <a:solidFill>
                  <a:srgbClr val="FF0000"/>
                </a:solidFill>
              </a:rPr>
              <a:t>funkční zóny </a:t>
            </a:r>
            <a:r>
              <a:rPr lang="cs-CZ" sz="2400" b="1" dirty="0">
                <a:solidFill>
                  <a:srgbClr val="339966"/>
                </a:solidFill>
              </a:rPr>
              <a:t>– konkrétní části prostoru plní určitou funkci  a zajišťují provoz.</a:t>
            </a:r>
          </a:p>
        </p:txBody>
      </p:sp>
      <p:sp>
        <p:nvSpPr>
          <p:cNvPr id="5" name="Šipka: dolů 4">
            <a:extLst>
              <a:ext uri="{FF2B5EF4-FFF2-40B4-BE49-F238E27FC236}">
                <a16:creationId xmlns:a16="http://schemas.microsoft.com/office/drawing/2014/main" id="{0F55D166-23F2-47CB-9F57-638D452EC477}"/>
              </a:ext>
            </a:extLst>
          </p:cNvPr>
          <p:cNvSpPr/>
          <p:nvPr/>
        </p:nvSpPr>
        <p:spPr>
          <a:xfrm>
            <a:off x="10725004" y="5012061"/>
            <a:ext cx="514905" cy="614462"/>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321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4024" y="327546"/>
            <a:ext cx="9703558" cy="646331"/>
          </a:xfrm>
          <a:prstGeom prst="rect">
            <a:avLst/>
          </a:prstGeom>
          <a:noFill/>
        </p:spPr>
        <p:txBody>
          <a:bodyPr wrap="square" rtlCol="0">
            <a:spAutoFit/>
          </a:bodyPr>
          <a:lstStyle/>
          <a:p>
            <a:r>
              <a:rPr lang="cs-CZ" sz="3600" b="1" dirty="0">
                <a:solidFill>
                  <a:srgbClr val="008080"/>
                </a:solidFill>
              </a:rPr>
              <a:t>Funkční zóny (samoobsluha + obslužné úseky)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graphicFrame>
        <p:nvGraphicFramePr>
          <p:cNvPr id="2" name="Tabulka 1"/>
          <p:cNvGraphicFramePr>
            <a:graphicFrameLocks noGrp="1"/>
          </p:cNvGraphicFramePr>
          <p:nvPr>
            <p:extLst/>
          </p:nvPr>
        </p:nvGraphicFramePr>
        <p:xfrm>
          <a:off x="464024" y="838133"/>
          <a:ext cx="9058475" cy="3840480"/>
        </p:xfrm>
        <a:graphic>
          <a:graphicData uri="http://schemas.openxmlformats.org/drawingml/2006/table">
            <a:tbl>
              <a:tblPr firstRow="1" firstCol="1" bandRow="1">
                <a:tableStyleId>{5C22544A-7EE6-4342-B048-85BDC9FD1C3A}</a:tableStyleId>
              </a:tblPr>
              <a:tblGrid>
                <a:gridCol w="1499917">
                  <a:extLst>
                    <a:ext uri="{9D8B030D-6E8A-4147-A177-3AD203B41FA5}">
                      <a16:colId xmlns:a16="http://schemas.microsoft.com/office/drawing/2014/main" val="461391593"/>
                    </a:ext>
                  </a:extLst>
                </a:gridCol>
                <a:gridCol w="1254190">
                  <a:extLst>
                    <a:ext uri="{9D8B030D-6E8A-4147-A177-3AD203B41FA5}">
                      <a16:colId xmlns:a16="http://schemas.microsoft.com/office/drawing/2014/main" val="1447560257"/>
                    </a:ext>
                  </a:extLst>
                </a:gridCol>
                <a:gridCol w="1253207">
                  <a:extLst>
                    <a:ext uri="{9D8B030D-6E8A-4147-A177-3AD203B41FA5}">
                      <a16:colId xmlns:a16="http://schemas.microsoft.com/office/drawing/2014/main" val="1017164414"/>
                    </a:ext>
                  </a:extLst>
                </a:gridCol>
                <a:gridCol w="3907057">
                  <a:extLst>
                    <a:ext uri="{9D8B030D-6E8A-4147-A177-3AD203B41FA5}">
                      <a16:colId xmlns:a16="http://schemas.microsoft.com/office/drawing/2014/main" val="3144019844"/>
                    </a:ext>
                  </a:extLst>
                </a:gridCol>
                <a:gridCol w="1144104">
                  <a:extLst>
                    <a:ext uri="{9D8B030D-6E8A-4147-A177-3AD203B41FA5}">
                      <a16:colId xmlns:a16="http://schemas.microsoft.com/office/drawing/2014/main" val="3717083749"/>
                    </a:ext>
                  </a:extLst>
                </a:gridCol>
              </a:tblGrid>
              <a:tr h="595504">
                <a:tc>
                  <a:txBody>
                    <a:bodyPr/>
                    <a:lstStyle/>
                    <a:p>
                      <a:pPr algn="ctr">
                        <a:spcAft>
                          <a:spcPts val="0"/>
                        </a:spcAft>
                      </a:pPr>
                      <a:r>
                        <a:rPr lang="cs-CZ" sz="2800" dirty="0">
                          <a:effectLst/>
                        </a:rPr>
                        <a:t>a</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ctr">
                        <a:spcAft>
                          <a:spcPts val="0"/>
                        </a:spcAft>
                      </a:pPr>
                      <a:r>
                        <a:rPr lang="cs-CZ" sz="2800">
                          <a:effectLst/>
                        </a:rPr>
                        <a:t> </a:t>
                      </a:r>
                    </a:p>
                    <a:p>
                      <a:pPr algn="just">
                        <a:spcAft>
                          <a:spcPts val="0"/>
                        </a:spcAft>
                      </a:pPr>
                      <a:r>
                        <a:rPr lang="cs-CZ" sz="2800">
                          <a:effectLst/>
                        </a:rPr>
                        <a:t> </a:t>
                      </a:r>
                    </a:p>
                    <a:p>
                      <a:pPr algn="ctr">
                        <a:spcAft>
                          <a:spcPts val="0"/>
                        </a:spcAft>
                      </a:pPr>
                      <a:r>
                        <a:rPr lang="cs-CZ" sz="2800">
                          <a:effectLst/>
                        </a:rPr>
                        <a:t>c</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d</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e</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a:effectLst/>
                        </a:rPr>
                        <a:t> </a:t>
                      </a:r>
                    </a:p>
                    <a:p>
                      <a:pPr algn="just">
                        <a:spcAft>
                          <a:spcPts val="0"/>
                        </a:spcAft>
                      </a:pPr>
                      <a:r>
                        <a:rPr lang="cs-CZ" sz="2800">
                          <a:effectLst/>
                        </a:rPr>
                        <a:t> </a:t>
                      </a:r>
                    </a:p>
                    <a:p>
                      <a:pPr algn="ctr">
                        <a:spcAft>
                          <a:spcPts val="600"/>
                        </a:spcAft>
                      </a:pPr>
                      <a:r>
                        <a:rPr lang="cs-CZ" sz="2800">
                          <a:effectLst/>
                        </a:rPr>
                        <a:t>f</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extLst>
                  <a:ext uri="{0D108BD9-81ED-4DB2-BD59-A6C34878D82A}">
                    <a16:rowId xmlns:a16="http://schemas.microsoft.com/office/drawing/2014/main" val="258024558"/>
                  </a:ext>
                </a:extLst>
              </a:tr>
              <a:tr h="2084263">
                <a:tc>
                  <a:txBody>
                    <a:bodyPr/>
                    <a:lstStyle/>
                    <a:p>
                      <a:pPr algn="ctr">
                        <a:spcAft>
                          <a:spcPts val="0"/>
                        </a:spcAft>
                      </a:pPr>
                      <a:r>
                        <a:rPr lang="cs-CZ" sz="2800" dirty="0">
                          <a:effectLst/>
                        </a:rPr>
                        <a:t>b</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42607227"/>
                  </a:ext>
                </a:extLst>
              </a:tr>
            </a:tbl>
          </a:graphicData>
        </a:graphic>
      </p:graphicFrame>
      <p:sp>
        <p:nvSpPr>
          <p:cNvPr id="5" name="TextovéPole 4"/>
          <p:cNvSpPr txBox="1"/>
          <p:nvPr/>
        </p:nvSpPr>
        <p:spPr>
          <a:xfrm>
            <a:off x="516794" y="4678613"/>
            <a:ext cx="8952933" cy="2031325"/>
          </a:xfrm>
          <a:prstGeom prst="rect">
            <a:avLst/>
          </a:prstGeom>
          <a:noFill/>
        </p:spPr>
        <p:txBody>
          <a:bodyPr wrap="square" rtlCol="0">
            <a:spAutoFit/>
          </a:bodyPr>
          <a:lstStyle/>
          <a:p>
            <a:pPr lvl="0"/>
            <a:r>
              <a:rPr lang="cs-CZ" b="1" dirty="0"/>
              <a:t>a: Zóna pro vstup zákazníků</a:t>
            </a:r>
          </a:p>
          <a:p>
            <a:pPr lvl="0"/>
            <a:r>
              <a:rPr lang="cs-CZ" b="1" dirty="0"/>
              <a:t>b: Check-out zóna ( výstup - mimo prostor uzavřený pokladní zónou)</a:t>
            </a:r>
          </a:p>
          <a:p>
            <a:pPr lvl="0"/>
            <a:r>
              <a:rPr lang="cs-CZ" b="1" dirty="0"/>
              <a:t>c: Zóna pokladní</a:t>
            </a:r>
          </a:p>
          <a:p>
            <a:pPr lvl="0"/>
            <a:r>
              <a:rPr lang="cs-CZ" b="1" dirty="0"/>
              <a:t>d: Zóna před pokladnami (pro fronty zákazníků)</a:t>
            </a:r>
          </a:p>
          <a:p>
            <a:pPr lvl="0"/>
            <a:r>
              <a:rPr lang="cs-CZ" b="1" dirty="0"/>
              <a:t>e: Zóna pro vystavení zboží</a:t>
            </a:r>
          </a:p>
          <a:p>
            <a:pPr lvl="0"/>
            <a:r>
              <a:rPr lang="cs-CZ" b="1" dirty="0"/>
              <a:t>f: Zóna obslužných úseků. </a:t>
            </a:r>
          </a:p>
          <a:p>
            <a:endParaRPr lang="cs-CZ" dirty="0"/>
          </a:p>
        </p:txBody>
      </p:sp>
      <p:sp>
        <p:nvSpPr>
          <p:cNvPr id="6" name="TextovéPole 5">
            <a:extLst>
              <a:ext uri="{FF2B5EF4-FFF2-40B4-BE49-F238E27FC236}">
                <a16:creationId xmlns:a16="http://schemas.microsoft.com/office/drawing/2014/main" id="{D4E09713-31B1-49D4-B3E6-B953D8D6EB7E}"/>
              </a:ext>
            </a:extLst>
          </p:cNvPr>
          <p:cNvSpPr txBox="1"/>
          <p:nvPr/>
        </p:nvSpPr>
        <p:spPr>
          <a:xfrm>
            <a:off x="7169914" y="4678613"/>
            <a:ext cx="4705165" cy="2031325"/>
          </a:xfrm>
          <a:prstGeom prst="rect">
            <a:avLst/>
          </a:prstGeom>
          <a:solidFill>
            <a:schemeClr val="accent4">
              <a:lumMod val="40000"/>
              <a:lumOff val="60000"/>
            </a:schemeClr>
          </a:solidFill>
        </p:spPr>
        <p:txBody>
          <a:bodyPr wrap="square" rtlCol="0">
            <a:spAutoFit/>
          </a:bodyPr>
          <a:lstStyle/>
          <a:p>
            <a:r>
              <a:rPr lang="cs-CZ" dirty="0"/>
              <a:t>Provozní zařízení prodejny:</a:t>
            </a:r>
          </a:p>
          <a:p>
            <a:r>
              <a:rPr lang="cs-CZ" dirty="0"/>
              <a:t>● vchody a východy</a:t>
            </a:r>
          </a:p>
          <a:p>
            <a:r>
              <a:rPr lang="cs-CZ" dirty="0"/>
              <a:t>● vyústění skladů na prodejní plochu</a:t>
            </a:r>
          </a:p>
          <a:p>
            <a:r>
              <a:rPr lang="cs-CZ" dirty="0"/>
              <a:t>● pokladny, balící pulty, výdej zboží</a:t>
            </a:r>
          </a:p>
          <a:p>
            <a:r>
              <a:rPr lang="cs-CZ" dirty="0"/>
              <a:t>● výstavní zařízení</a:t>
            </a:r>
          </a:p>
          <a:p>
            <a:r>
              <a:rPr lang="cs-CZ" dirty="0"/>
              <a:t>● obslužné úseky</a:t>
            </a:r>
          </a:p>
          <a:p>
            <a:r>
              <a:rPr lang="cs-CZ" dirty="0"/>
              <a:t>● stanoviště vozíků a další.</a:t>
            </a:r>
          </a:p>
        </p:txBody>
      </p:sp>
      <p:sp>
        <p:nvSpPr>
          <p:cNvPr id="7" name="TextovéPole 6">
            <a:extLst>
              <a:ext uri="{FF2B5EF4-FFF2-40B4-BE49-F238E27FC236}">
                <a16:creationId xmlns:a16="http://schemas.microsoft.com/office/drawing/2014/main" id="{07816357-91C4-49DA-9068-7861A245B8B2}"/>
              </a:ext>
            </a:extLst>
          </p:cNvPr>
          <p:cNvSpPr txBox="1"/>
          <p:nvPr/>
        </p:nvSpPr>
        <p:spPr>
          <a:xfrm>
            <a:off x="10053747" y="3327080"/>
            <a:ext cx="1674229" cy="923330"/>
          </a:xfrm>
          <a:prstGeom prst="rect">
            <a:avLst/>
          </a:prstGeom>
          <a:noFill/>
          <a:ln>
            <a:solidFill>
              <a:srgbClr val="008080"/>
            </a:solidFill>
          </a:ln>
        </p:spPr>
        <p:txBody>
          <a:bodyPr wrap="square" rtlCol="0">
            <a:spAutoFit/>
          </a:bodyPr>
          <a:lstStyle/>
          <a:p>
            <a:r>
              <a:rPr lang="cs-CZ" dirty="0">
                <a:solidFill>
                  <a:srgbClr val="FF0000"/>
                </a:solidFill>
              </a:rPr>
              <a:t>Blíže projekt maloobchodní jednotky</a:t>
            </a:r>
          </a:p>
        </p:txBody>
      </p:sp>
    </p:spTree>
    <p:extLst>
      <p:ext uri="{BB962C8B-B14F-4D97-AF65-F5344CB8AC3E}">
        <p14:creationId xmlns:p14="http://schemas.microsoft.com/office/powerpoint/2010/main" val="213149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71539" y="98785"/>
            <a:ext cx="110759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b="1" dirty="0">
                <a:solidFill>
                  <a:srgbClr val="008080"/>
                </a:solidFill>
                <a:latin typeface="+mn-lt"/>
              </a:rPr>
              <a:t>Typy designu prodejny – dispoziční řešení </a:t>
            </a:r>
          </a:p>
          <a:p>
            <a:pPr algn="ctr" eaLnBrk="1" hangingPunct="1">
              <a:spcBef>
                <a:spcPct val="0"/>
              </a:spcBef>
              <a:buFontTx/>
              <a:buNone/>
              <a:defRPr/>
            </a:pPr>
            <a:r>
              <a:rPr lang="cs-CZ" altLang="cs-CZ" b="1" dirty="0">
                <a:solidFill>
                  <a:srgbClr val="008080"/>
                </a:solidFill>
                <a:latin typeface="+mn-lt"/>
              </a:rPr>
              <a:t>prodejní plochy </a:t>
            </a:r>
            <a:r>
              <a:rPr lang="cs-CZ" altLang="cs-CZ" b="1" cap="all" dirty="0">
                <a:solidFill>
                  <a:srgbClr val="008080"/>
                </a:solidFill>
                <a:latin typeface="+mn-lt"/>
              </a:rPr>
              <a:t>(</a:t>
            </a:r>
            <a:r>
              <a:rPr lang="cs-CZ" altLang="cs-CZ" b="1" cap="all" dirty="0">
                <a:solidFill>
                  <a:srgbClr val="FF0000"/>
                </a:solidFill>
                <a:latin typeface="+mn-lt"/>
              </a:rPr>
              <a:t>blíže také předmět marketing)</a:t>
            </a:r>
            <a:endParaRPr lang="en-GB" altLang="cs-CZ" sz="3600" b="1" cap="all" dirty="0">
              <a:solidFill>
                <a:srgbClr val="FF0000"/>
              </a:solidFill>
              <a:latin typeface="+mn-lt"/>
            </a:endParaRPr>
          </a:p>
        </p:txBody>
      </p:sp>
      <p:sp>
        <p:nvSpPr>
          <p:cNvPr id="3078" name="TextovéPole 10"/>
          <p:cNvSpPr txBox="1">
            <a:spLocks noChangeArrowheads="1"/>
          </p:cNvSpPr>
          <p:nvPr/>
        </p:nvSpPr>
        <p:spPr bwMode="auto">
          <a:xfrm>
            <a:off x="221502" y="2016222"/>
            <a:ext cx="11376212" cy="45498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150000"/>
              </a:lnSpc>
              <a:spcBef>
                <a:spcPct val="0"/>
              </a:spcBef>
              <a:buFont typeface="+mj-lt"/>
              <a:buAutoNum type="arabicPeriod"/>
              <a:defRPr/>
            </a:pPr>
            <a:r>
              <a:rPr lang="cs-CZ" altLang="cs-CZ" b="1" dirty="0">
                <a:solidFill>
                  <a:srgbClr val="FF0000"/>
                </a:solidFill>
                <a:latin typeface="+mn-lt"/>
              </a:rPr>
              <a:t>Závodní dráha/smyčka </a:t>
            </a:r>
            <a:r>
              <a:rPr lang="cs-CZ" altLang="cs-CZ" dirty="0">
                <a:latin typeface="+mn-lt"/>
              </a:rPr>
              <a:t>(</a:t>
            </a:r>
            <a:r>
              <a:rPr lang="cs-CZ" altLang="cs-CZ" dirty="0" err="1">
                <a:latin typeface="+mn-lt"/>
              </a:rPr>
              <a:t>Racetrack</a:t>
            </a:r>
            <a:r>
              <a:rPr lang="cs-CZ" altLang="cs-CZ" dirty="0">
                <a:latin typeface="+mn-lt"/>
              </a:rPr>
              <a:t>/</a:t>
            </a:r>
            <a:r>
              <a:rPr lang="cs-CZ" altLang="cs-CZ" dirty="0" err="1">
                <a:latin typeface="+mn-lt"/>
              </a:rPr>
              <a:t>loop</a:t>
            </a:r>
            <a:r>
              <a:rPr lang="cs-CZ" altLang="cs-CZ" dirty="0">
                <a:latin typeface="+mn-lt"/>
              </a:rPr>
              <a:t>), malá uzavřená samoobsluha (SO) s jednosměrným pohybem zákazníků</a:t>
            </a:r>
            <a:endParaRPr lang="en-US" altLang="cs-CZ" dirty="0">
              <a:latin typeface="+mn-lt"/>
            </a:endParaRPr>
          </a:p>
          <a:p>
            <a:pPr lvl="1" eaLnBrk="1" hangingPunct="1">
              <a:lnSpc>
                <a:spcPct val="150000"/>
              </a:lnSpc>
              <a:spcBef>
                <a:spcPct val="0"/>
              </a:spcBef>
              <a:buFont typeface="+mj-lt"/>
              <a:buAutoNum type="arabicPeriod"/>
              <a:defRPr/>
            </a:pPr>
            <a:r>
              <a:rPr lang="cs-CZ" altLang="cs-CZ" b="1" dirty="0">
                <a:solidFill>
                  <a:srgbClr val="FF0000"/>
                </a:solidFill>
                <a:latin typeface="+mn-lt"/>
              </a:rPr>
              <a:t>Mřížka</a:t>
            </a:r>
            <a:r>
              <a:rPr lang="cs-CZ" altLang="cs-CZ" dirty="0">
                <a:latin typeface="+mn-lt"/>
              </a:rPr>
              <a:t> (</a:t>
            </a:r>
            <a:r>
              <a:rPr lang="cs-CZ" altLang="cs-CZ" dirty="0" err="1">
                <a:latin typeface="+mn-lt"/>
              </a:rPr>
              <a:t>Grid</a:t>
            </a:r>
            <a:r>
              <a:rPr lang="cs-CZ" altLang="cs-CZ" dirty="0">
                <a:latin typeface="+mn-lt"/>
              </a:rPr>
              <a:t> design), větší uzavřená samoobsluha</a:t>
            </a:r>
          </a:p>
          <a:p>
            <a:pPr lvl="1" eaLnBrk="1" hangingPunct="1">
              <a:lnSpc>
                <a:spcPct val="150000"/>
              </a:lnSpc>
              <a:spcBef>
                <a:spcPct val="0"/>
              </a:spcBef>
              <a:buFont typeface="+mj-lt"/>
              <a:buAutoNum type="arabicPeriod"/>
              <a:defRPr/>
            </a:pPr>
            <a:r>
              <a:rPr lang="cs-CZ" altLang="cs-CZ" b="1" dirty="0">
                <a:solidFill>
                  <a:srgbClr val="FF0000"/>
                </a:solidFill>
                <a:latin typeface="+mn-lt"/>
              </a:rPr>
              <a:t>Otevřený design </a:t>
            </a:r>
            <a:r>
              <a:rPr lang="cs-CZ" altLang="cs-CZ" dirty="0">
                <a:latin typeface="+mn-lt"/>
              </a:rPr>
              <a:t>(Open design), otevřená samoobsluha + pultové úseky (např. prodej oděvů), volný výběr (elektronika)</a:t>
            </a:r>
            <a:endParaRPr lang="en-US" altLang="cs-CZ" dirty="0">
              <a:latin typeface="+mn-lt"/>
            </a:endParaRPr>
          </a:p>
          <a:p>
            <a:pPr lvl="1" eaLnBrk="1" hangingPunct="1">
              <a:lnSpc>
                <a:spcPct val="150000"/>
              </a:lnSpc>
              <a:spcBef>
                <a:spcPct val="0"/>
              </a:spcBef>
              <a:buFont typeface="+mj-lt"/>
              <a:buAutoNum type="arabicPeriod"/>
              <a:defRPr/>
            </a:pPr>
            <a:r>
              <a:rPr lang="cs-CZ" altLang="cs-CZ" b="1" dirty="0">
                <a:solidFill>
                  <a:srgbClr val="FF0000"/>
                </a:solidFill>
                <a:latin typeface="+mn-lt"/>
              </a:rPr>
              <a:t>Pultový prodej </a:t>
            </a:r>
            <a:r>
              <a:rPr lang="cs-CZ" altLang="cs-CZ" dirty="0">
                <a:latin typeface="+mn-lt"/>
              </a:rPr>
              <a:t>(</a:t>
            </a:r>
            <a:r>
              <a:rPr lang="cs-CZ" altLang="cs-CZ" dirty="0" err="1">
                <a:latin typeface="+mn-lt"/>
              </a:rPr>
              <a:t>Counter</a:t>
            </a:r>
            <a:r>
              <a:rPr lang="cs-CZ" altLang="cs-CZ" dirty="0">
                <a:latin typeface="+mn-lt"/>
              </a:rPr>
              <a:t> store) – pro různý sortiment, menší formáty</a:t>
            </a:r>
          </a:p>
          <a:p>
            <a:pPr lvl="1" eaLnBrk="1" hangingPunct="1">
              <a:lnSpc>
                <a:spcPct val="150000"/>
              </a:lnSpc>
              <a:spcBef>
                <a:spcPct val="0"/>
              </a:spcBef>
              <a:buFont typeface="+mj-lt"/>
              <a:buAutoNum type="arabicPeriod"/>
              <a:defRPr/>
            </a:pPr>
            <a:r>
              <a:rPr lang="cs-CZ" altLang="cs-CZ" b="1" dirty="0">
                <a:solidFill>
                  <a:srgbClr val="FF0000"/>
                </a:solidFill>
                <a:latin typeface="+mn-lt"/>
              </a:rPr>
              <a:t>Sektorový design </a:t>
            </a:r>
            <a:r>
              <a:rPr lang="cs-CZ" altLang="cs-CZ" dirty="0">
                <a:latin typeface="+mn-lt"/>
              </a:rPr>
              <a:t>(</a:t>
            </a:r>
            <a:r>
              <a:rPr lang="cs-CZ" altLang="cs-CZ" dirty="0" err="1">
                <a:latin typeface="+mn-lt"/>
              </a:rPr>
              <a:t>Sector</a:t>
            </a:r>
            <a:r>
              <a:rPr lang="cs-CZ" altLang="cs-CZ" dirty="0">
                <a:latin typeface="+mn-lt"/>
              </a:rPr>
              <a:t> design), koncentrované skupiny zboží a služby</a:t>
            </a:r>
            <a:endParaRPr lang="en-US" altLang="cs-CZ" sz="3600" dirty="0">
              <a:latin typeface="+mn-lt"/>
            </a:endParaRPr>
          </a:p>
        </p:txBody>
      </p:sp>
      <p:pic>
        <p:nvPicPr>
          <p:cNvPr id="4" name="Obrázek 3">
            <a:extLst>
              <a:ext uri="{FF2B5EF4-FFF2-40B4-BE49-F238E27FC236}">
                <a16:creationId xmlns:a16="http://schemas.microsoft.com/office/drawing/2014/main" id="{2DE07CEA-CBBB-4D0F-8872-86F33B6B9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291943"/>
            <a:ext cx="1464833" cy="1127893"/>
          </a:xfrm>
          <a:prstGeom prst="rect">
            <a:avLst/>
          </a:prstGeom>
        </p:spPr>
      </p:pic>
      <p:sp>
        <p:nvSpPr>
          <p:cNvPr id="2" name="Obdélník 1">
            <a:extLst>
              <a:ext uri="{FF2B5EF4-FFF2-40B4-BE49-F238E27FC236}">
                <a16:creationId xmlns:a16="http://schemas.microsoft.com/office/drawing/2014/main" id="{D649A7A6-D9E4-4D73-9725-ADE7AC04390F}"/>
              </a:ext>
            </a:extLst>
          </p:cNvPr>
          <p:cNvSpPr/>
          <p:nvPr/>
        </p:nvSpPr>
        <p:spPr>
          <a:xfrm>
            <a:off x="1874982" y="1272947"/>
            <a:ext cx="6834012" cy="646331"/>
          </a:xfrm>
          <a:prstGeom prst="rect">
            <a:avLst/>
          </a:prstGeom>
        </p:spPr>
        <p:txBody>
          <a:bodyPr wrap="square">
            <a:spAutoFit/>
          </a:bodyPr>
          <a:lstStyle/>
          <a:p>
            <a:pPr lvl="1">
              <a:spcBef>
                <a:spcPct val="0"/>
              </a:spcBef>
            </a:pPr>
            <a:r>
              <a:rPr lang="cs-CZ" altLang="cs-CZ" b="1" i="1" u="sng" dirty="0">
                <a:solidFill>
                  <a:srgbClr val="FF0000"/>
                </a:solidFill>
                <a:latin typeface="Arial" panose="020B0604020202020204" pitchFamily="34" charset="0"/>
              </a:rPr>
              <a:t>Velký vliv na dispoziční řešení má forma prodeje!!! (pultová, samoobslužná…viz dále)</a:t>
            </a:r>
            <a:endParaRPr lang="cs-CZ" altLang="cs-CZ" b="1"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338221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0" y="0"/>
            <a:ext cx="12017851"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Arial" panose="020B0604020202020204" pitchFamily="34" charset="0"/>
              </a:rPr>
              <a:t>Závodní dráha, smyčka – malá uzavřená </a:t>
            </a:r>
            <a:r>
              <a:rPr lang="cs-CZ" altLang="cs-CZ" sz="3600" b="1" dirty="0">
                <a:solidFill>
                  <a:srgbClr val="339966"/>
                </a:solidFill>
                <a:latin typeface="Arial" panose="020B0604020202020204" pitchFamily="34" charset="0"/>
              </a:rPr>
              <a:t>samoobsluha</a:t>
            </a:r>
            <a:endParaRPr lang="en-US" altLang="cs-CZ" sz="3600" b="1" dirty="0">
              <a:solidFill>
                <a:srgbClr val="339966"/>
              </a:solidFill>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877" y="797773"/>
            <a:ext cx="8781043" cy="6060227"/>
          </a:xfrm>
          <a:prstGeom prst="rect">
            <a:avLst/>
          </a:prstGeom>
        </p:spPr>
      </p:pic>
      <p:pic>
        <p:nvPicPr>
          <p:cNvPr id="6" name="Obrázek 5">
            <a:extLst>
              <a:ext uri="{FF2B5EF4-FFF2-40B4-BE49-F238E27FC236}">
                <a16:creationId xmlns:a16="http://schemas.microsoft.com/office/drawing/2014/main" id="{523ED51F-0A91-43F0-8286-67BF4BC8B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469" y="797773"/>
            <a:ext cx="1464833" cy="1127893"/>
          </a:xfrm>
          <a:prstGeom prst="rect">
            <a:avLst/>
          </a:prstGeom>
        </p:spPr>
      </p:pic>
    </p:spTree>
    <p:extLst>
      <p:ext uri="{BB962C8B-B14F-4D97-AF65-F5344CB8AC3E}">
        <p14:creationId xmlns:p14="http://schemas.microsoft.com/office/powerpoint/2010/main" val="24565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mn-lt"/>
              </a:rPr>
              <a:t>Mřížka – větší uzavřená SO</a:t>
            </a:r>
            <a:endParaRPr lang="en-US" altLang="cs-CZ" sz="3200" b="1" dirty="0">
              <a:solidFill>
                <a:srgbClr val="339966"/>
              </a:solidFill>
              <a:latin typeface="+mn-lt"/>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03" y="837094"/>
            <a:ext cx="8909976" cy="5936469"/>
          </a:xfrm>
          <a:prstGeom prst="rect">
            <a:avLst/>
          </a:prstGeom>
        </p:spPr>
      </p:pic>
      <p:pic>
        <p:nvPicPr>
          <p:cNvPr id="6" name="Obrázek 5">
            <a:extLst>
              <a:ext uri="{FF2B5EF4-FFF2-40B4-BE49-F238E27FC236}">
                <a16:creationId xmlns:a16="http://schemas.microsoft.com/office/drawing/2014/main" id="{E6583B5C-4274-48DC-BBF9-330D3F71C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882" y="190747"/>
            <a:ext cx="1464833" cy="1127893"/>
          </a:xfrm>
          <a:prstGeom prst="rect">
            <a:avLst/>
          </a:prstGeom>
        </p:spPr>
      </p:pic>
    </p:spTree>
    <p:extLst>
      <p:ext uri="{BB962C8B-B14F-4D97-AF65-F5344CB8AC3E}">
        <p14:creationId xmlns:p14="http://schemas.microsoft.com/office/powerpoint/2010/main" val="228878278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3085</Words>
  <Application>Microsoft Office PowerPoint</Application>
  <PresentationFormat>Širokoúhlá obrazovka</PresentationFormat>
  <Paragraphs>339</Paragraphs>
  <Slides>38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Nakupujte se skenerem v ruce – úspora času pokladních i zákazníků - případová studie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Zásilkový prodej má v ČR tradici. První katalogový obchod u nás má přes 50 let – případová studie</vt:lpstr>
      <vt:lpstr>Zásilkový prodej má v ČR tradici. První katalogový obchod u nás má přes 50 let – případová studie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238</cp:revision>
  <dcterms:created xsi:type="dcterms:W3CDTF">2016-11-25T20:36:16Z</dcterms:created>
  <dcterms:modified xsi:type="dcterms:W3CDTF">2023-10-26T08:28:31Z</dcterms:modified>
</cp:coreProperties>
</file>