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86" r:id="rId4"/>
    <p:sldId id="292" r:id="rId5"/>
    <p:sldId id="293" r:id="rId6"/>
    <p:sldId id="294" r:id="rId7"/>
    <p:sldId id="297" r:id="rId8"/>
    <p:sldId id="316" r:id="rId9"/>
    <p:sldId id="298" r:id="rId10"/>
    <p:sldId id="300" r:id="rId11"/>
    <p:sldId id="301" r:id="rId12"/>
    <p:sldId id="302" r:id="rId13"/>
    <p:sldId id="304" r:id="rId14"/>
    <p:sldId id="318" r:id="rId15"/>
    <p:sldId id="319" r:id="rId16"/>
    <p:sldId id="321" r:id="rId17"/>
    <p:sldId id="305" r:id="rId18"/>
    <p:sldId id="303" r:id="rId19"/>
    <p:sldId id="317" r:id="rId20"/>
    <p:sldId id="306" r:id="rId21"/>
    <p:sldId id="307" r:id="rId22"/>
    <p:sldId id="308" r:id="rId23"/>
    <p:sldId id="309" r:id="rId24"/>
    <p:sldId id="310" r:id="rId25"/>
    <p:sldId id="323" r:id="rId26"/>
    <p:sldId id="311" r:id="rId27"/>
    <p:sldId id="312" r:id="rId28"/>
    <p:sldId id="296" r:id="rId29"/>
    <p:sldId id="295" r:id="rId30"/>
    <p:sldId id="313" r:id="rId31"/>
    <p:sldId id="320" r:id="rId32"/>
    <p:sldId id="315" r:id="rId33"/>
    <p:sldId id="322" r:id="rId34"/>
    <p:sldId id="287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66"/>
    <a:srgbClr val="FF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 lvl="0"/>
            <a:r>
              <a:rPr lang="cs-CZ" sz="4000" b="1" cap="all" dirty="0"/>
              <a:t>Základní přístupy k typologii zákazníků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562775"/>
            <a:ext cx="4806091" cy="1941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je pochopit typy zákazníků a jejich chování</a:t>
            </a: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471" y="378773"/>
            <a:ext cx="995718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Typologie českých zákazníků dle nákupního chování  spojená s životním stylem a psychikou člověka.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01471" y="2095130"/>
            <a:ext cx="7560064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ovlivnitelní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– zákazníci rozhodující se na základě </a:t>
            </a:r>
            <a:r>
              <a:rPr lang="cs-CZ" sz="2400" dirty="0">
                <a:solidFill>
                  <a:srgbClr val="FF0000"/>
                </a:solidFill>
              </a:rPr>
              <a:t>emocí,</a:t>
            </a:r>
            <a:r>
              <a:rPr lang="cs-CZ" sz="2400" dirty="0">
                <a:solidFill>
                  <a:srgbClr val="008080"/>
                </a:solidFill>
              </a:rPr>
              <a:t>, rozhodování je často impulsivní, rádi zkoušejí nové výrobky, většinou se zde nacházejí mladší lidí, vysokoškoláci nebo středoškoláci s vyššími příjmy.</a:t>
            </a:r>
          </a:p>
          <a:p>
            <a:endParaRPr lang="cs-CZ" sz="2400" dirty="0">
              <a:solidFill>
                <a:srgbClr val="00808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nároční </a:t>
            </a:r>
            <a:r>
              <a:rPr lang="cs-CZ" sz="2400" dirty="0">
                <a:solidFill>
                  <a:srgbClr val="008080"/>
                </a:solidFill>
              </a:rPr>
              <a:t>– i zde se jedná většinou o mladší lidi, vysokoškoláci nebo středoškoláci s vyššími příjmy, často jsou to obyvatelé městských satelitů nebo center středně velkých měst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06A65E2-04D2-48CD-A72F-32121D158B7A}"/>
              </a:ext>
            </a:extLst>
          </p:cNvPr>
          <p:cNvSpPr txBox="1"/>
          <p:nvPr/>
        </p:nvSpPr>
        <p:spPr>
          <a:xfrm>
            <a:off x="8966444" y="2460722"/>
            <a:ext cx="2459115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Reklama, atraktivní vzhled výrobků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24C71F7-A839-452E-B154-A6A7661B8722}"/>
              </a:ext>
            </a:extLst>
          </p:cNvPr>
          <p:cNvSpPr txBox="1"/>
          <p:nvPr/>
        </p:nvSpPr>
        <p:spPr>
          <a:xfrm>
            <a:off x="8966445" y="4227251"/>
            <a:ext cx="2459115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Nákupní místo, komfort  a služby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F15256B8-EF00-4914-8B4F-4BEB616CFC60}"/>
              </a:ext>
            </a:extLst>
          </p:cNvPr>
          <p:cNvSpPr/>
          <p:nvPr/>
        </p:nvSpPr>
        <p:spPr>
          <a:xfrm>
            <a:off x="8229600" y="2707689"/>
            <a:ext cx="417250" cy="355107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629BB131-74A2-4E29-A067-732482683D32}"/>
              </a:ext>
            </a:extLst>
          </p:cNvPr>
          <p:cNvSpPr/>
          <p:nvPr/>
        </p:nvSpPr>
        <p:spPr>
          <a:xfrm>
            <a:off x="8255364" y="4403640"/>
            <a:ext cx="417250" cy="355107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65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471" y="378773"/>
            <a:ext cx="995718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Typologie českých zákazníků dle nákupního chování  spojená s životním stylem a psychikou člověka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39326" y="2176930"/>
            <a:ext cx="7872517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mobilní pragmatici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– jedná se většinou o lidi ve věku 30-49 let, s vysokoškolským vzděláním a nadprůměrnými příjmy, mohou to být podnikatelé.</a:t>
            </a:r>
          </a:p>
          <a:p>
            <a:endParaRPr lang="cs-CZ" sz="2400" dirty="0">
              <a:solidFill>
                <a:srgbClr val="00808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opatrní konzervativci </a:t>
            </a:r>
            <a:r>
              <a:rPr lang="cs-CZ" sz="2400" dirty="0">
                <a:solidFill>
                  <a:srgbClr val="008080"/>
                </a:solidFill>
              </a:rPr>
              <a:t>– mají racionální a konzervativní rozhodování, málo nakupují impulzivně, většinou se jedná o starší lidi, muže, s nižším vzděláním a nízkými příjmy (často důchodci).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7EEEB7-AAAF-416F-B876-CBC670B8960F}"/>
              </a:ext>
            </a:extLst>
          </p:cNvPr>
          <p:cNvSpPr txBox="1"/>
          <p:nvPr/>
        </p:nvSpPr>
        <p:spPr>
          <a:xfrm>
            <a:off x="9001955" y="1946110"/>
            <a:ext cx="2459115" cy="132343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Velkokapacitní prodejny, mobilita, optimalizace poměru ceny a kvality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2D3E428-74D1-465E-8D17-E58297EC68AF}"/>
              </a:ext>
            </a:extLst>
          </p:cNvPr>
          <p:cNvSpPr/>
          <p:nvPr/>
        </p:nvSpPr>
        <p:spPr>
          <a:xfrm>
            <a:off x="8398274" y="2430275"/>
            <a:ext cx="417250" cy="355107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42A44F-F370-4D86-8720-26B13AFA0015}"/>
              </a:ext>
            </a:extLst>
          </p:cNvPr>
          <p:cNvSpPr txBox="1"/>
          <p:nvPr/>
        </p:nvSpPr>
        <p:spPr>
          <a:xfrm>
            <a:off x="9001955" y="3813579"/>
            <a:ext cx="2459115" cy="132343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Nevěří reklamě, ale svým zkušenostem, věrnost osvědčeným produktů, značkám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25BB22FD-8B4A-4031-B175-574A2DF7F500}"/>
              </a:ext>
            </a:extLst>
          </p:cNvPr>
          <p:cNvSpPr/>
          <p:nvPr/>
        </p:nvSpPr>
        <p:spPr>
          <a:xfrm>
            <a:off x="8398274" y="4297744"/>
            <a:ext cx="417250" cy="355107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14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471" y="378773"/>
            <a:ext cx="995718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Typologie českých zákazníků dle nákupního chování  spojená s životním stylem a psychikou člověka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1774" y="2196911"/>
            <a:ext cx="8749673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šetřiví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– málo jezdí autem, jedná se o starší lidi se základním vzděláním a nízkými příjmy, důchodce v malých domácnostech</a:t>
            </a:r>
          </a:p>
          <a:p>
            <a:endParaRPr lang="cs-CZ" sz="2400" dirty="0">
              <a:solidFill>
                <a:srgbClr val="00808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loajální hospodyňky </a:t>
            </a:r>
            <a:r>
              <a:rPr lang="cs-CZ" sz="2400" b="1" dirty="0">
                <a:solidFill>
                  <a:srgbClr val="008080"/>
                </a:solidFill>
              </a:rPr>
              <a:t>-</a:t>
            </a:r>
            <a:r>
              <a:rPr lang="cs-CZ" sz="2400" dirty="0">
                <a:solidFill>
                  <a:srgbClr val="008080"/>
                </a:solidFill>
              </a:rPr>
              <a:t> jedná se zákazníky všech věkových kategorií s nižším vzděláním (často dělnické profese a důchodci), nižší příjmy, bydlí na vesnici nebo v menších městech </a:t>
            </a:r>
          </a:p>
          <a:p>
            <a:endParaRPr lang="cs-CZ" sz="2400" dirty="0">
              <a:solidFill>
                <a:srgbClr val="00808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nenároční flegmatici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– nemají žádné nároky na prodejnu, jsou jim vcelku lhostejné i ceny, nakupují v nejbližších prodejnách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CA2F4CA-4F17-4195-B63B-0BA79D43248E}"/>
              </a:ext>
            </a:extLst>
          </p:cNvPr>
          <p:cNvSpPr txBox="1"/>
          <p:nvPr/>
        </p:nvSpPr>
        <p:spPr>
          <a:xfrm>
            <a:off x="9417035" y="1910670"/>
            <a:ext cx="2459115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Orientace dle ceny, slev, výprodejů, racionální nákupy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E30A778-3803-463F-8A62-1F27D7AD80C7}"/>
              </a:ext>
            </a:extLst>
          </p:cNvPr>
          <p:cNvSpPr txBox="1"/>
          <p:nvPr/>
        </p:nvSpPr>
        <p:spPr>
          <a:xfrm>
            <a:off x="9417034" y="3132667"/>
            <a:ext cx="2459115" cy="163121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Oceňují příjemný personál, nákup menšího množství,  ve známých, menších  prodejnách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2B584A7-C1AC-436F-B437-39DA8BAD3739}"/>
              </a:ext>
            </a:extLst>
          </p:cNvPr>
          <p:cNvSpPr txBox="1"/>
          <p:nvPr/>
        </p:nvSpPr>
        <p:spPr>
          <a:xfrm>
            <a:off x="9347493" y="5105399"/>
            <a:ext cx="2459115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lhostejnost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A17715D-81F5-4239-BE88-39550BFFAE4A}"/>
              </a:ext>
            </a:extLst>
          </p:cNvPr>
          <p:cNvSpPr/>
          <p:nvPr/>
        </p:nvSpPr>
        <p:spPr>
          <a:xfrm>
            <a:off x="8955615" y="2240948"/>
            <a:ext cx="417250" cy="355107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8223502F-7FB9-479E-9619-37C2DB786671}"/>
              </a:ext>
            </a:extLst>
          </p:cNvPr>
          <p:cNvSpPr/>
          <p:nvPr/>
        </p:nvSpPr>
        <p:spPr>
          <a:xfrm>
            <a:off x="8999784" y="3727517"/>
            <a:ext cx="417250" cy="355107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055976F5-0BC3-47A3-810E-B1EFC033F3B1}"/>
              </a:ext>
            </a:extLst>
          </p:cNvPr>
          <p:cNvSpPr/>
          <p:nvPr/>
        </p:nvSpPr>
        <p:spPr>
          <a:xfrm>
            <a:off x="8955615" y="5214086"/>
            <a:ext cx="417250" cy="355107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EDBB9E-F35B-4C1F-A33A-8DAD505606D2}"/>
              </a:ext>
            </a:extLst>
          </p:cNvPr>
          <p:cNvSpPr txBox="1"/>
          <p:nvPr/>
        </p:nvSpPr>
        <p:spPr>
          <a:xfrm>
            <a:off x="401471" y="6045693"/>
            <a:ext cx="8316401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Typologie českého maloobchodu s rychloobrátkovým zboží (s. 166)</a:t>
            </a:r>
          </a:p>
        </p:txBody>
      </p:sp>
    </p:spTree>
    <p:extLst>
      <p:ext uri="{BB962C8B-B14F-4D97-AF65-F5344CB8AC3E}">
        <p14:creationId xmlns:p14="http://schemas.microsoft.com/office/powerpoint/2010/main" val="122207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051" y="90518"/>
            <a:ext cx="7896367" cy="12316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Typologie dle životního stylu – způsobu života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41051" y="1402080"/>
            <a:ext cx="8311487" cy="4524315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Pět základních životních stylů (</a:t>
            </a:r>
            <a:r>
              <a:rPr lang="cs-CZ" sz="2400" dirty="0" err="1">
                <a:solidFill>
                  <a:srgbClr val="008080"/>
                </a:solidFill>
              </a:rPr>
              <a:t>Wheeler</a:t>
            </a:r>
            <a:r>
              <a:rPr lang="cs-CZ" sz="2400" dirty="0">
                <a:solidFill>
                  <a:srgbClr val="008080"/>
                </a:solidFill>
              </a:rPr>
              <a:t> et al, 2010,  Vysekalová et al, 2011):</a:t>
            </a:r>
          </a:p>
          <a:p>
            <a:r>
              <a:rPr lang="cs-CZ" sz="2400" dirty="0">
                <a:solidFill>
                  <a:srgbClr val="FF0000"/>
                </a:solidFill>
              </a:rPr>
              <a:t>●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sounáležitost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(konstruktivní styl) – má potřebu náležet do určité skupiny, je společenský, má interpersonální dovednosti, kooperativní,</a:t>
            </a:r>
          </a:p>
          <a:p>
            <a:r>
              <a:rPr lang="cs-CZ" sz="2400" dirty="0">
                <a:solidFill>
                  <a:srgbClr val="FF000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konformní typ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– řídí se pravidly, uniká před konflikty, přizpůsobuje se společnosti,</a:t>
            </a:r>
          </a:p>
          <a:p>
            <a:r>
              <a:rPr lang="cs-CZ" sz="2400" dirty="0">
                <a:solidFill>
                  <a:srgbClr val="FF0000"/>
                </a:solidFill>
              </a:rPr>
              <a:t>●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mluvčí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 (asertivní styl) – dominantní typ, direktivní, osoba orientovaná na úspěch, toužící po pochvale,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být obezřetný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– odmítavý typ,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je citlivý na svět </a:t>
            </a:r>
            <a:r>
              <a:rPr lang="cs-CZ" sz="2400" dirty="0">
                <a:solidFill>
                  <a:srgbClr val="008080"/>
                </a:solidFill>
              </a:rPr>
              <a:t>-  opatrný, orientovaný citově, soucitný s druhými.</a:t>
            </a:r>
          </a:p>
        </p:txBody>
      </p:sp>
      <p:pic>
        <p:nvPicPr>
          <p:cNvPr id="4098" name="Picture 2" descr="Kdo je váš ideální zákazník?">
            <a:extLst>
              <a:ext uri="{FF2B5EF4-FFF2-40B4-BE49-F238E27FC236}">
                <a16:creationId xmlns:a16="http://schemas.microsoft.com/office/drawing/2014/main" id="{1DC7B9CC-18B3-4EFE-9642-F779F9480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119" y="2194355"/>
            <a:ext cx="3017207" cy="28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2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 pole 181"/>
          <p:cNvSpPr txBox="1">
            <a:spLocks noChangeArrowheads="1"/>
          </p:cNvSpPr>
          <p:nvPr/>
        </p:nvSpPr>
        <p:spPr bwMode="auto">
          <a:xfrm>
            <a:off x="6029193" y="3014461"/>
            <a:ext cx="1655928" cy="30083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Orientace na stav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Úspěšní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Dříči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ové pole 182"/>
          <p:cNvSpPr txBox="1">
            <a:spLocks noChangeArrowheads="1"/>
          </p:cNvSpPr>
          <p:nvPr/>
        </p:nvSpPr>
        <p:spPr bwMode="auto">
          <a:xfrm>
            <a:off x="3425588" y="3092876"/>
            <a:ext cx="1692322" cy="2929935"/>
          </a:xfrm>
          <a:prstGeom prst="rect">
            <a:avLst/>
          </a:prstGeom>
          <a:solidFill>
            <a:srgbClr val="FFFFFF"/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Orientace na činy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Hledající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Praktici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ové pole 183"/>
          <p:cNvSpPr txBox="1">
            <a:spLocks noChangeArrowheads="1"/>
          </p:cNvSpPr>
          <p:nvPr/>
        </p:nvSpPr>
        <p:spPr bwMode="auto">
          <a:xfrm>
            <a:off x="8596403" y="3014462"/>
            <a:ext cx="1937981" cy="30083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Orientace na principy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Zralí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Věřící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851954" y="3151255"/>
            <a:ext cx="45085" cy="1406588"/>
          </a:xfrm>
          <a:prstGeom prst="straightConnector1">
            <a:avLst/>
          </a:prstGeom>
          <a:ln w="28575">
            <a:solidFill>
              <a:srgbClr val="00808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ál 186"/>
          <p:cNvSpPr>
            <a:spLocks noChangeArrowheads="1"/>
          </p:cNvSpPr>
          <p:nvPr/>
        </p:nvSpPr>
        <p:spPr bwMode="auto">
          <a:xfrm>
            <a:off x="4989892" y="1398625"/>
            <a:ext cx="2949195" cy="4191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8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Realizátoř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Ovál 187"/>
          <p:cNvSpPr>
            <a:spLocks noChangeArrowheads="1"/>
          </p:cNvSpPr>
          <p:nvPr/>
        </p:nvSpPr>
        <p:spPr bwMode="auto">
          <a:xfrm>
            <a:off x="5235551" y="6149622"/>
            <a:ext cx="2703536" cy="4191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8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Bojující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ové pole 188"/>
          <p:cNvSpPr txBox="1">
            <a:spLocks noChangeArrowheads="1"/>
          </p:cNvSpPr>
          <p:nvPr/>
        </p:nvSpPr>
        <p:spPr bwMode="auto">
          <a:xfrm>
            <a:off x="611021" y="1863770"/>
            <a:ext cx="2255009" cy="857821"/>
          </a:xfrm>
          <a:prstGeom prst="rect">
            <a:avLst/>
          </a:prstGeom>
          <a:solidFill>
            <a:srgbClr val="FFFFFF"/>
          </a:solidFill>
          <a:ln w="635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Nadbytek zdrojů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</a:endParaRPr>
          </a:p>
        </p:txBody>
      </p:sp>
      <p:sp>
        <p:nvSpPr>
          <p:cNvPr id="10" name="Textové pole 189"/>
          <p:cNvSpPr txBox="1">
            <a:spLocks noChangeArrowheads="1"/>
          </p:cNvSpPr>
          <p:nvPr/>
        </p:nvSpPr>
        <p:spPr bwMode="auto">
          <a:xfrm>
            <a:off x="928048" y="5018687"/>
            <a:ext cx="1937982" cy="1000206"/>
          </a:xfrm>
          <a:prstGeom prst="rect">
            <a:avLst/>
          </a:prstGeom>
          <a:solidFill>
            <a:srgbClr val="FFFFFF"/>
          </a:solidFill>
          <a:ln w="635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Nedostatek zdrojů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31795" y="371784"/>
            <a:ext cx="93879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Typologie českých zákazníků dle životního stylu</a:t>
            </a: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3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144" y="361486"/>
            <a:ext cx="8933597" cy="12316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Typologie českých zákazníků dle životního stylu – orientace na činy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25" y="17041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98166" y="1972382"/>
            <a:ext cx="7489392" cy="3970318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● </a:t>
            </a:r>
            <a:r>
              <a:rPr lang="cs-CZ" sz="2800" b="1" dirty="0">
                <a:solidFill>
                  <a:srgbClr val="FF0000"/>
                </a:solidFill>
              </a:rPr>
              <a:t>hledající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– aktivní lidé, milují změnu, mají elán, entuziasmus, zdravě riskují a projevují své názory, hledají optimální životní hodnoty, nakupují zábavné produkty,</a:t>
            </a:r>
          </a:p>
          <a:p>
            <a:r>
              <a:rPr lang="cs-CZ" sz="2800" dirty="0">
                <a:solidFill>
                  <a:srgbClr val="FF0000"/>
                </a:solidFill>
              </a:rPr>
              <a:t>● </a:t>
            </a:r>
            <a:r>
              <a:rPr lang="cs-CZ" sz="2800" b="1" dirty="0">
                <a:solidFill>
                  <a:srgbClr val="FF0000"/>
                </a:solidFill>
              </a:rPr>
              <a:t>praktici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-  energičtí, samostatní, umí si poradit, soběstační, s nižšími příjmy, orientují se na rodinu, výchovu dětí, práci na zahradě a fyzickou práci, nelpí na materiálních statcích, výrobky funkční a praktické.</a:t>
            </a:r>
          </a:p>
        </p:txBody>
      </p:sp>
      <p:pic>
        <p:nvPicPr>
          <p:cNvPr id="5122" name="Picture 2" descr="7 Způsobů, Jak Motivovat Návštěvníka k Nákupu | Propagace na internetu">
            <a:extLst>
              <a:ext uri="{FF2B5EF4-FFF2-40B4-BE49-F238E27FC236}">
                <a16:creationId xmlns:a16="http://schemas.microsoft.com/office/drawing/2014/main" id="{670E0BF0-CC93-432E-B639-424823432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32" y="2135496"/>
            <a:ext cx="2707609" cy="32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28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144" y="170417"/>
            <a:ext cx="8933597" cy="12316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Typologie českých zákazníků dle životního stylu – orientace na stav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25" y="17041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27144" y="1783819"/>
            <a:ext cx="6287245" cy="3970318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● </a:t>
            </a:r>
            <a:r>
              <a:rPr lang="cs-CZ" sz="2800" b="1" dirty="0">
                <a:solidFill>
                  <a:srgbClr val="FF0000"/>
                </a:solidFill>
              </a:rPr>
              <a:t>úspěšní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– záleží jim na určitém postavení a na kariéře,  mají bohaté zdroje, preferují </a:t>
            </a:r>
            <a:r>
              <a:rPr lang="cs-CZ" sz="2800" i="1" dirty="0">
                <a:solidFill>
                  <a:srgbClr val="008080"/>
                </a:solidFill>
              </a:rPr>
              <a:t>drahé výrobky</a:t>
            </a:r>
            <a:r>
              <a:rPr lang="cs-CZ" sz="2800" dirty="0">
                <a:solidFill>
                  <a:srgbClr val="008080"/>
                </a:solidFill>
              </a:rPr>
              <a:t> - deklarují úspěch a postavení, </a:t>
            </a:r>
          </a:p>
          <a:p>
            <a:r>
              <a:rPr lang="cs-CZ" sz="2800" dirty="0">
                <a:solidFill>
                  <a:srgbClr val="FF0000"/>
                </a:solidFill>
              </a:rPr>
              <a:t>●</a:t>
            </a:r>
            <a:r>
              <a:rPr lang="cs-CZ" sz="2800" b="1" dirty="0">
                <a:solidFill>
                  <a:srgbClr val="FF0000"/>
                </a:solidFill>
              </a:rPr>
              <a:t>dříči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– menší zdroje, mnoho energie věnují práci, zabezpečují rodinu, myslí na zadní kolečka, levné imitace luxusního zboží.</a:t>
            </a:r>
          </a:p>
          <a:p>
            <a:endParaRPr lang="cs-CZ" sz="2800" dirty="0">
              <a:solidFill>
                <a:srgbClr val="008080"/>
              </a:solidFill>
            </a:endParaRPr>
          </a:p>
        </p:txBody>
      </p:sp>
      <p:pic>
        <p:nvPicPr>
          <p:cNvPr id="6146" name="Picture 2" descr="6 věcí, které úspěšní lidé NEDĚLAJÍ | Business Animals">
            <a:extLst>
              <a:ext uri="{FF2B5EF4-FFF2-40B4-BE49-F238E27FC236}">
                <a16:creationId xmlns:a16="http://schemas.microsoft.com/office/drawing/2014/main" id="{F6060A60-B4E8-4A2A-8973-ECC1D9DE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15" y="2223906"/>
            <a:ext cx="2827625" cy="26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47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144" y="170417"/>
            <a:ext cx="8933597" cy="12316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Typologie českých zákazníků dle životního stylu – orientace na principy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25" y="17041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27144" y="1632900"/>
            <a:ext cx="7320716" cy="4832092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● </a:t>
            </a:r>
            <a:r>
              <a:rPr lang="cs-CZ" sz="2800" b="1" dirty="0">
                <a:solidFill>
                  <a:srgbClr val="FF0000"/>
                </a:solidFill>
              </a:rPr>
              <a:t>zralí </a:t>
            </a:r>
            <a:r>
              <a:rPr lang="cs-CZ" sz="2800" dirty="0">
                <a:solidFill>
                  <a:srgbClr val="008080"/>
                </a:solidFill>
              </a:rPr>
              <a:t>– řídí se principy, dostatek zdrojů,  spokojení, vyrovnání, vzdělaní, smysl pro odpovědnost, dobré zaměstnání, vyšší příjmy,  </a:t>
            </a:r>
            <a:r>
              <a:rPr lang="cs-CZ" sz="2800" i="1" dirty="0">
                <a:solidFill>
                  <a:srgbClr val="008080"/>
                </a:solidFill>
              </a:rPr>
              <a:t>hodnotné a trvanlivé výrobky,</a:t>
            </a:r>
          </a:p>
          <a:p>
            <a:r>
              <a:rPr lang="cs-CZ" sz="2800" dirty="0">
                <a:solidFill>
                  <a:srgbClr val="FF0000"/>
                </a:solidFill>
              </a:rPr>
              <a:t>● </a:t>
            </a:r>
            <a:r>
              <a:rPr lang="cs-CZ" sz="2800" b="1" dirty="0">
                <a:solidFill>
                  <a:srgbClr val="FF0000"/>
                </a:solidFill>
              </a:rPr>
              <a:t>věřící </a:t>
            </a:r>
            <a:r>
              <a:rPr lang="cs-CZ" sz="2800" dirty="0">
                <a:solidFill>
                  <a:srgbClr val="008080"/>
                </a:solidFill>
              </a:rPr>
              <a:t>– řídí se principy,  omezené zdroje, konzervativní, potřebují něčemu věřit, smysl pro spravedlnost, uznávají tradiční hodnoty, jsou přátelští, společenští, orientují se na rodinu, </a:t>
            </a:r>
            <a:r>
              <a:rPr lang="cs-CZ" sz="2800" i="1" dirty="0">
                <a:solidFill>
                  <a:srgbClr val="008080"/>
                </a:solidFill>
              </a:rPr>
              <a:t>kupují domácí kvalitní výrobky a osvědčené značky.</a:t>
            </a:r>
          </a:p>
          <a:p>
            <a:endParaRPr lang="cs-CZ" sz="2800" dirty="0">
              <a:solidFill>
                <a:srgbClr val="008080"/>
              </a:solidFill>
            </a:endParaRPr>
          </a:p>
        </p:txBody>
      </p:sp>
      <p:pic>
        <p:nvPicPr>
          <p:cNvPr id="7170" name="Picture 2" descr="Jak být šťastný a úspěšný? Tady je 15 tipů od milionáře | Zprávy |  Tiscali.cz">
            <a:extLst>
              <a:ext uri="{FF2B5EF4-FFF2-40B4-BE49-F238E27FC236}">
                <a16:creationId xmlns:a16="http://schemas.microsoft.com/office/drawing/2014/main" id="{3C826684-E93B-43ED-B85B-42A73D46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67" y="1439605"/>
            <a:ext cx="3657600" cy="26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valitní produkty z našeho regionu. Mimořádná čtvrteční příloha Deníku -  Pražský deník">
            <a:extLst>
              <a:ext uri="{FF2B5EF4-FFF2-40B4-BE49-F238E27FC236}">
                <a16:creationId xmlns:a16="http://schemas.microsoft.com/office/drawing/2014/main" id="{6DC99E4B-6A32-47FC-BAAE-C55E97E1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917" y="442219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5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321" y="160939"/>
            <a:ext cx="8442279" cy="5936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Typologie zákazníků dle konzumace piva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7" y="72563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93704" y="754602"/>
            <a:ext cx="8845605" cy="6001643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●</a:t>
            </a:r>
            <a:r>
              <a:rPr lang="cs-CZ" sz="2400" b="1" dirty="0">
                <a:solidFill>
                  <a:srgbClr val="FF0000"/>
                </a:solidFill>
              </a:rPr>
              <a:t>štamgast </a:t>
            </a:r>
            <a:r>
              <a:rPr lang="cs-CZ" sz="2400" dirty="0">
                <a:solidFill>
                  <a:srgbClr val="008080"/>
                </a:solidFill>
              </a:rPr>
              <a:t>– jsou to hlavně muži středního věku, jejich společenský život je zúžen na restauraci a pivo, pijí téměř denně,</a:t>
            </a:r>
          </a:p>
          <a:p>
            <a:r>
              <a:rPr lang="cs-CZ" sz="2400" dirty="0">
                <a:solidFill>
                  <a:srgbClr val="FF000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loajální domácký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– jedná se o starší důchodce, kteří žijí v menších městech  a na venkově, žijí si v poklidu, pivo si popíjejí 2-3 týdně, a to většinou v domácím prostředí, mají oblíbenou značku,</a:t>
            </a:r>
          </a:p>
          <a:p>
            <a:r>
              <a:rPr lang="cs-CZ" sz="2400" dirty="0">
                <a:solidFill>
                  <a:srgbClr val="FF0000"/>
                </a:solidFill>
              </a:rPr>
              <a:t>●</a:t>
            </a:r>
            <a:r>
              <a:rPr lang="cs-CZ" sz="2400" b="1" dirty="0">
                <a:solidFill>
                  <a:srgbClr val="FF0000"/>
                </a:solidFill>
              </a:rPr>
              <a:t> parťák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– parta mladých lidí, kteří jsou společensky aktivní (koncerty, sportovní akce), věk kolem 25 let, jedná se buď o studenty nebo o dělníky  s malými kompetencemi, ale finančně dobře zajištění, pivo je pro ně symbolem zábavy a přátelství,</a:t>
            </a:r>
          </a:p>
          <a:p>
            <a:r>
              <a:rPr lang="cs-CZ" sz="2400" dirty="0">
                <a:solidFill>
                  <a:srgbClr val="FF0000"/>
                </a:solidFill>
              </a:rPr>
              <a:t>●</a:t>
            </a:r>
            <a:r>
              <a:rPr lang="cs-CZ" sz="2400" b="1" dirty="0">
                <a:solidFill>
                  <a:srgbClr val="FF0000"/>
                </a:solidFill>
              </a:rPr>
              <a:t> sportovec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– je aktivní a dynamický, typický třicátník, je výborně finančně zajištěný s náročným povoláním, zajímá se o různé sporty  a přírodu, pivo bere jako dobrou příležitost k občerstvení a součást soutěživých akcí,</a:t>
            </a:r>
          </a:p>
          <a:p>
            <a:r>
              <a:rPr lang="cs-CZ" sz="2400" dirty="0">
                <a:solidFill>
                  <a:srgbClr val="FF000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muž středního věku</a:t>
            </a:r>
            <a:r>
              <a:rPr lang="cs-CZ" sz="2400" dirty="0">
                <a:solidFill>
                  <a:srgbClr val="008080"/>
                </a:solidFill>
              </a:rPr>
              <a:t>, nemá vyhraněné hodnoty ani aktivity, má rád klidný život, sem tam společnost, sem tam také pije pivo, na značce mu nezáleží.</a:t>
            </a:r>
            <a:endParaRPr lang="cs-CZ" dirty="0"/>
          </a:p>
        </p:txBody>
      </p:sp>
      <p:pic>
        <p:nvPicPr>
          <p:cNvPr id="8194" name="Picture 2" descr="Pivo">
            <a:extLst>
              <a:ext uri="{FF2B5EF4-FFF2-40B4-BE49-F238E27FC236}">
                <a16:creationId xmlns:a16="http://schemas.microsoft.com/office/drawing/2014/main" id="{9D60590B-CCDC-4CDA-9695-BB1DC251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375" y="1536946"/>
            <a:ext cx="24946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adegast Ratar je na čepu. Zdravotníci mají první pivo na nás, vzkazuje  pivovar Radegast | Prazdroj">
            <a:extLst>
              <a:ext uri="{FF2B5EF4-FFF2-40B4-BE49-F238E27FC236}">
                <a16:creationId xmlns:a16="http://schemas.microsoft.com/office/drawing/2014/main" id="{CC54FE9C-C4E0-418E-B1C0-C54EA51EA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760" y="3730809"/>
            <a:ext cx="238883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091149" cy="835331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Typologie zákazníků - cyklistů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289231"/>
              </p:ext>
            </p:extLst>
          </p:nvPr>
        </p:nvGraphicFramePr>
        <p:xfrm>
          <a:off x="633483" y="1200456"/>
          <a:ext cx="9608024" cy="4904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2006">
                  <a:extLst>
                    <a:ext uri="{9D8B030D-6E8A-4147-A177-3AD203B41FA5}">
                      <a16:colId xmlns:a16="http://schemas.microsoft.com/office/drawing/2014/main" val="3433039537"/>
                    </a:ext>
                  </a:extLst>
                </a:gridCol>
                <a:gridCol w="2402006">
                  <a:extLst>
                    <a:ext uri="{9D8B030D-6E8A-4147-A177-3AD203B41FA5}">
                      <a16:colId xmlns:a16="http://schemas.microsoft.com/office/drawing/2014/main" val="3658962375"/>
                    </a:ext>
                  </a:extLst>
                </a:gridCol>
                <a:gridCol w="1986887">
                  <a:extLst>
                    <a:ext uri="{9D8B030D-6E8A-4147-A177-3AD203B41FA5}">
                      <a16:colId xmlns:a16="http://schemas.microsoft.com/office/drawing/2014/main" val="86145216"/>
                    </a:ext>
                  </a:extLst>
                </a:gridCol>
                <a:gridCol w="2817125">
                  <a:extLst>
                    <a:ext uri="{9D8B030D-6E8A-4147-A177-3AD203B41FA5}">
                      <a16:colId xmlns:a16="http://schemas.microsoft.com/office/drawing/2014/main" val="3730629340"/>
                    </a:ext>
                  </a:extLst>
                </a:gridCol>
              </a:tblGrid>
              <a:tr h="72585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Typ cyklisty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Trasa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Délka trasy cca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Charakter trasy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1209"/>
                  </a:ext>
                </a:extLst>
              </a:tr>
              <a:tr h="53280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Rodiny s dětmi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Kratší a bezpečné trasy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-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Převážně kvalitní zpevněný povrch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343066"/>
                  </a:ext>
                </a:extLst>
              </a:tr>
              <a:tr h="53280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Méně zdatní rekreační cyklisté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Nenáročné kratší trasy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8080"/>
                          </a:solidFill>
                          <a:effectLst/>
                        </a:rPr>
                        <a:t>Do 30 km</a:t>
                      </a:r>
                      <a:endParaRPr lang="cs-CZ" sz="200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8080"/>
                          </a:solidFill>
                          <a:effectLst/>
                        </a:rPr>
                        <a:t>Převážně kvalitní zpevněný povrch</a:t>
                      </a:r>
                      <a:endParaRPr lang="cs-CZ" sz="200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0079169"/>
                  </a:ext>
                </a:extLst>
              </a:tr>
              <a:tr h="53280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Zdatnější rekreační cyklisté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Okružní trasy 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40-80 km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Zpevněný povrch i nenáročné přírodní cesty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441074"/>
                  </a:ext>
                </a:extLst>
              </a:tr>
              <a:tr h="2664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Dálkoví cyklisté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Převážně páteřní trasy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50-100 km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8080"/>
                          </a:solidFill>
                          <a:effectLst/>
                        </a:rPr>
                        <a:t>Zdrží se na jednu noc</a:t>
                      </a:r>
                      <a:endParaRPr lang="cs-CZ" sz="200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908414"/>
                  </a:ext>
                </a:extLst>
              </a:tr>
              <a:tr h="49896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Terénní cyklisté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Úzká stezka v terénu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Přírodě blízké cesty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573919"/>
                  </a:ext>
                </a:extLst>
              </a:tr>
              <a:tr h="53280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Sportovně rekreační cyklisté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Masové akce sportovního typu 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Maratóny 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Silnice 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370755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7" y="72563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9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lvl="0"/>
            <a:r>
              <a:rPr lang="cs-CZ" sz="4000" b="1" cap="all" dirty="0"/>
              <a:t>Základní přístupy k typologii zákazníků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54553" y="2356671"/>
            <a:ext cx="3744290" cy="21847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008080"/>
                </a:solidFill>
              </a:rPr>
              <a:t>Základní pojmy a definice typologie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8080"/>
                </a:solidFill>
              </a:rPr>
              <a:t>Kritéria typologie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8080"/>
                </a:solidFill>
              </a:rPr>
              <a:t>Praktické přístupy k typologii dle současných studií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139519" cy="84952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Generační typologie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043" y="225942"/>
            <a:ext cx="1464833" cy="1127893"/>
          </a:xfrm>
          <a:prstGeom prst="rect">
            <a:avLst/>
          </a:prstGeom>
        </p:spPr>
      </p:pic>
      <p:sp>
        <p:nvSpPr>
          <p:cNvPr id="4" name="Textové pole 83"/>
          <p:cNvSpPr txBox="1">
            <a:spLocks noChangeArrowheads="1"/>
          </p:cNvSpPr>
          <p:nvPr/>
        </p:nvSpPr>
        <p:spPr bwMode="auto">
          <a:xfrm>
            <a:off x="1152683" y="3135272"/>
            <a:ext cx="1595082" cy="2046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Silent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Tichá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generace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1925-1945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ové pole 84"/>
          <p:cNvSpPr txBox="1">
            <a:spLocks noChangeArrowheads="1"/>
          </p:cNvSpPr>
          <p:nvPr/>
        </p:nvSpPr>
        <p:spPr bwMode="auto">
          <a:xfrm>
            <a:off x="3402856" y="3139353"/>
            <a:ext cx="1360498" cy="20737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Baby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boomers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1946-1964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ové pole 86"/>
          <p:cNvSpPr txBox="1">
            <a:spLocks noChangeArrowheads="1"/>
          </p:cNvSpPr>
          <p:nvPr/>
        </p:nvSpPr>
        <p:spPr bwMode="auto">
          <a:xfrm>
            <a:off x="5418445" y="3139353"/>
            <a:ext cx="1732982" cy="21228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Generace X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Ztracená generace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1964-1978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ové pole 134"/>
          <p:cNvSpPr txBox="1">
            <a:spLocks noChangeArrowheads="1"/>
          </p:cNvSpPr>
          <p:nvPr/>
        </p:nvSpPr>
        <p:spPr bwMode="auto">
          <a:xfrm>
            <a:off x="7511528" y="3135272"/>
            <a:ext cx="1646120" cy="2077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Generace Y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1979-1994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ové pole 199"/>
          <p:cNvSpPr txBox="1">
            <a:spLocks noChangeArrowheads="1"/>
          </p:cNvSpPr>
          <p:nvPr/>
        </p:nvSpPr>
        <p:spPr bwMode="auto">
          <a:xfrm>
            <a:off x="9630925" y="3135272"/>
            <a:ext cx="2065206" cy="2077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Generace Z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 roku 1995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ové pole 80"/>
          <p:cNvSpPr txBox="1"/>
          <p:nvPr/>
        </p:nvSpPr>
        <p:spPr>
          <a:xfrm>
            <a:off x="1049689" y="1143652"/>
            <a:ext cx="3041815" cy="600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Generační typy</a:t>
            </a:r>
            <a:endParaRPr lang="cs-CZ" sz="28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ŽENA-IN - „Jsem typická generace Y a děti rozhodně nejsou mojí prioritou,“  přiznává Adéla (30)">
            <a:extLst>
              <a:ext uri="{FF2B5EF4-FFF2-40B4-BE49-F238E27FC236}">
                <a16:creationId xmlns:a16="http://schemas.microsoft.com/office/drawing/2014/main" id="{C47320B1-7A26-46FF-AB04-90D44107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37" y="954325"/>
            <a:ext cx="5131381" cy="187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19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991901" cy="917765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Silent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generation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(Tichá generace)</a:t>
            </a:r>
          </a:p>
        </p:txBody>
      </p:sp>
      <p:sp>
        <p:nvSpPr>
          <p:cNvPr id="3" name="Obdélník 2"/>
          <p:cNvSpPr/>
          <p:nvPr/>
        </p:nvSpPr>
        <p:spPr>
          <a:xfrm>
            <a:off x="696159" y="1960577"/>
            <a:ext cx="6619042" cy="3539430"/>
          </a:xfrm>
          <a:prstGeom prst="rect">
            <a:avLst/>
          </a:prstGeom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narodili v letech 1925-1945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generace změnila definici výrazu „vyšší věk“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mnozí se ani za staré nepovažují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vedou poměrně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aktivní život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dobře je přijímána jejich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role prarodičů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rádi jsou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 vnuky,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nakupují pro ně oblečení, hračky, v podstatě, co potřebují a dárky.</a:t>
            </a:r>
            <a:endParaRPr lang="cs-CZ" sz="2800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987" y="154997"/>
            <a:ext cx="1464833" cy="1127893"/>
          </a:xfrm>
          <a:prstGeom prst="rect">
            <a:avLst/>
          </a:prstGeom>
        </p:spPr>
      </p:pic>
      <p:pic>
        <p:nvPicPr>
          <p:cNvPr id="1026" name="Picture 2" descr="Podobenství: Dědeček a vnuk - pokec24">
            <a:extLst>
              <a:ext uri="{FF2B5EF4-FFF2-40B4-BE49-F238E27FC236}">
                <a16:creationId xmlns:a16="http://schemas.microsoft.com/office/drawing/2014/main" id="{B760707F-BB3A-4781-B2BA-CE1FBCFF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53" y="2370338"/>
            <a:ext cx="4499067" cy="29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24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75997" cy="109518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Generace Baby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boomers</a:t>
            </a: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353834"/>
            <a:ext cx="8039470" cy="4832092"/>
          </a:xfrm>
          <a:prstGeom prst="rect">
            <a:avLst/>
          </a:prstGeom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lidé narozeni v letech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1946-1964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významná část z nich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bojuje se stárnutím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jejich boj má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vliv na prodej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barev na vlasy, členství ve fitness centrech, domácích posilovacích strojů, kosmetických krémů doplňků stravy apod.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pokud žijí ještě se svými dětmi, pak reflektují i na výrobky určené pro ně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milují nakupování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ale nesnášejí, když jim je něco vnucováno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odchod do důchodu není vnímán jako začátek konce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ale jako další kapitolu svého života.</a:t>
            </a:r>
            <a:endParaRPr lang="cs-CZ" sz="2800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043" y="225942"/>
            <a:ext cx="1464833" cy="1127893"/>
          </a:xfrm>
          <a:prstGeom prst="rect">
            <a:avLst/>
          </a:prstGeom>
        </p:spPr>
      </p:pic>
      <p:pic>
        <p:nvPicPr>
          <p:cNvPr id="2050" name="Picture 2" descr="Fun Facts About the Baby Boomer Generation | Euro-American Homecare">
            <a:extLst>
              <a:ext uri="{FF2B5EF4-FFF2-40B4-BE49-F238E27FC236}">
                <a16:creationId xmlns:a16="http://schemas.microsoft.com/office/drawing/2014/main" id="{BD75D09F-632E-4E05-8598-933A63FB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31" y="2076958"/>
            <a:ext cx="3407637" cy="243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61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4123" y="87029"/>
            <a:ext cx="3986072" cy="884567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Generace X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043" y="225942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27989" y="971596"/>
            <a:ext cx="5731274" cy="5970865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cs-CZ" sz="2800" dirty="0">
                <a:solidFill>
                  <a:srgbClr val="FF0000"/>
                </a:solidFill>
              </a:rPr>
              <a:t>● </a:t>
            </a:r>
            <a:r>
              <a:rPr lang="cs-CZ" sz="2800" b="1" dirty="0">
                <a:solidFill>
                  <a:srgbClr val="FF0000"/>
                </a:solidFill>
              </a:rPr>
              <a:t>lidé v pohybu </a:t>
            </a:r>
            <a:r>
              <a:rPr lang="cs-CZ" sz="2800" dirty="0">
                <a:solidFill>
                  <a:srgbClr val="008080"/>
                </a:solidFill>
              </a:rPr>
              <a:t>– cestují, baví se, mají hodně přátel, kritizují globalizaci, chtějí být svobodní, nemají rádi závazky, nakupují atraktivní značky, </a:t>
            </a:r>
          </a:p>
          <a:p>
            <a:pPr lvl="0"/>
            <a:r>
              <a:rPr lang="cs-CZ" sz="2800" dirty="0">
                <a:solidFill>
                  <a:srgbClr val="FF0000"/>
                </a:solidFill>
              </a:rPr>
              <a:t>● </a:t>
            </a:r>
            <a:r>
              <a:rPr lang="cs-CZ" sz="2800" b="1" dirty="0">
                <a:solidFill>
                  <a:srgbClr val="FF0000"/>
                </a:solidFill>
              </a:rPr>
              <a:t>usedlí</a:t>
            </a:r>
            <a:r>
              <a:rPr lang="cs-CZ" sz="2800" dirty="0">
                <a:solidFill>
                  <a:srgbClr val="008080"/>
                </a:solidFill>
              </a:rPr>
              <a:t> – většinou si budují hezký domov, mají méně přátel, důraz kladou na vlastní životní styl, raději žijí ve městě, nakupují </a:t>
            </a:r>
            <a:r>
              <a:rPr lang="cs-CZ" sz="2800" dirty="0" err="1">
                <a:solidFill>
                  <a:srgbClr val="008080"/>
                </a:solidFill>
              </a:rPr>
              <a:t>aspirativní</a:t>
            </a:r>
            <a:r>
              <a:rPr lang="cs-CZ" sz="2800" dirty="0">
                <a:solidFill>
                  <a:srgbClr val="008080"/>
                </a:solidFill>
              </a:rPr>
              <a:t> značky,</a:t>
            </a:r>
          </a:p>
          <a:p>
            <a:pPr lvl="0"/>
            <a:r>
              <a:rPr lang="cs-CZ" sz="2800" dirty="0">
                <a:solidFill>
                  <a:srgbClr val="FF0000"/>
                </a:solidFill>
              </a:rPr>
              <a:t>● </a:t>
            </a:r>
            <a:r>
              <a:rPr lang="cs-CZ" sz="2800" b="1" dirty="0">
                <a:solidFill>
                  <a:srgbClr val="FF0000"/>
                </a:solidFill>
              </a:rPr>
              <a:t>super rodiče </a:t>
            </a:r>
            <a:r>
              <a:rPr lang="cs-CZ" sz="2800" dirty="0">
                <a:solidFill>
                  <a:srgbClr val="008080"/>
                </a:solidFill>
              </a:rPr>
              <a:t>– mají v centru pozornosti dítě, pro které dělají maximum, preferují bio výrobky, čerstvé potraviny, zelené a recyklovatelné výrobky.  </a:t>
            </a:r>
          </a:p>
          <a:p>
            <a:endParaRPr lang="cs-CZ" dirty="0"/>
          </a:p>
        </p:txBody>
      </p:sp>
      <p:pic>
        <p:nvPicPr>
          <p:cNvPr id="3076" name="Picture 4" descr="Značka Audi připravila pro všechny řidiče vozů s logem čtyř kruhů atraktivní  zimní nabídku | Autoperiskop.cz – Výjimečný pohled na auta">
            <a:extLst>
              <a:ext uri="{FF2B5EF4-FFF2-40B4-BE49-F238E27FC236}">
                <a16:creationId xmlns:a16="http://schemas.microsoft.com/office/drawing/2014/main" id="{B66F9022-A31C-49C0-8053-92BF60BF8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27" y="420385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ding atraktivní pánská osobitý design značky pohodlné tr90 půl rám  čtvercový sportovní brýle rám oculos de grau dd1117 koupit \ Pánské Brýle -  www.borsukup.cz">
            <a:extLst>
              <a:ext uri="{FF2B5EF4-FFF2-40B4-BE49-F238E27FC236}">
                <a16:creationId xmlns:a16="http://schemas.microsoft.com/office/drawing/2014/main" id="{B11BB773-A566-406B-9ACD-7F664F86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93" y="3829966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rásný dům, pronájem chaty Přední Výtoň - ubytování Šumava">
            <a:extLst>
              <a:ext uri="{FF2B5EF4-FFF2-40B4-BE49-F238E27FC236}">
                <a16:creationId xmlns:a16="http://schemas.microsoft.com/office/drawing/2014/main" id="{D57D2C2D-E257-4BCF-80D1-C23A29F6D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77" y="25050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atka a dcera v objetí - Taška malá | MyShirt.cz">
            <a:extLst>
              <a:ext uri="{FF2B5EF4-FFF2-40B4-BE49-F238E27FC236}">
                <a16:creationId xmlns:a16="http://schemas.microsoft.com/office/drawing/2014/main" id="{2E58AB9D-3C42-4F2D-860E-3A17D5F7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84" y="43923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59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81716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Generace Y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043" y="225942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1353" y="1357766"/>
            <a:ext cx="8421210" cy="5170646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● </a:t>
            </a:r>
            <a:r>
              <a:rPr lang="cs-CZ" sz="2400" dirty="0">
                <a:solidFill>
                  <a:srgbClr val="008080"/>
                </a:solidFill>
              </a:rPr>
              <a:t>vyrůstají </a:t>
            </a:r>
            <a:r>
              <a:rPr lang="cs-CZ" sz="2400" b="1" dirty="0">
                <a:solidFill>
                  <a:srgbClr val="FF0000"/>
                </a:solidFill>
              </a:rPr>
              <a:t>v prostředí moderních technologií</a:t>
            </a:r>
            <a:r>
              <a:rPr lang="cs-CZ" sz="2400" dirty="0">
                <a:solidFill>
                  <a:srgbClr val="008080"/>
                </a:solidFill>
              </a:rPr>
              <a:t>, děti hýčkané svými rodiči, narodili se v klidných dobách,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jedná se o </a:t>
            </a:r>
            <a:r>
              <a:rPr lang="cs-CZ" sz="2400" b="1" dirty="0">
                <a:solidFill>
                  <a:srgbClr val="FF0000"/>
                </a:solidFill>
              </a:rPr>
              <a:t>sebevědomé jedince</a:t>
            </a:r>
            <a:r>
              <a:rPr lang="cs-CZ" sz="2400" dirty="0">
                <a:solidFill>
                  <a:srgbClr val="008080"/>
                </a:solidFill>
              </a:rPr>
              <a:t>, kteří vyjadřují svůj názor, diskutují na různých internetových fórech,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●jsou </a:t>
            </a:r>
            <a:r>
              <a:rPr lang="cs-CZ" sz="2400" dirty="0">
                <a:solidFill>
                  <a:srgbClr val="FF0000"/>
                </a:solidFill>
              </a:rPr>
              <a:t>flexibilní, </a:t>
            </a:r>
            <a:r>
              <a:rPr lang="cs-CZ" sz="2400" dirty="0">
                <a:solidFill>
                  <a:srgbClr val="008080"/>
                </a:solidFill>
              </a:rPr>
              <a:t>(dělají  více věcí najednou, např. poslouchají hudbu, surfují na internetu a současně mluví s přáteli, preferují komplexní informace a vnímají vizuální podněty)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důležité jsou pro ně </a:t>
            </a:r>
            <a:r>
              <a:rPr lang="cs-CZ" sz="2400" b="1" dirty="0">
                <a:solidFill>
                  <a:srgbClr val="FF0000"/>
                </a:solidFill>
              </a:rPr>
              <a:t>sociální vazby a příslušnost k určité komunitě</a:t>
            </a:r>
            <a:r>
              <a:rPr lang="cs-CZ" sz="2400" dirty="0">
                <a:solidFill>
                  <a:srgbClr val="008080"/>
                </a:solidFill>
              </a:rPr>
              <a:t>, udržují kontakty díky internetu a sociálním sítím,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nákupy produktů:  </a:t>
            </a:r>
            <a:r>
              <a:rPr lang="cs-CZ" sz="2400" dirty="0">
                <a:solidFill>
                  <a:srgbClr val="008080"/>
                </a:solidFill>
              </a:rPr>
              <a:t>jsou nároční, akceptují názory vrstevníků na produkty a komunikaci WOM (Word-</a:t>
            </a:r>
            <a:r>
              <a:rPr lang="cs-CZ" sz="2400" dirty="0" err="1">
                <a:solidFill>
                  <a:srgbClr val="008080"/>
                </a:solidFill>
              </a:rPr>
              <a:t>of</a:t>
            </a:r>
            <a:r>
              <a:rPr lang="cs-CZ" sz="2400" dirty="0">
                <a:solidFill>
                  <a:srgbClr val="008080"/>
                </a:solidFill>
              </a:rPr>
              <a:t>-</a:t>
            </a:r>
            <a:r>
              <a:rPr lang="cs-CZ" sz="2400" dirty="0" err="1">
                <a:solidFill>
                  <a:srgbClr val="008080"/>
                </a:solidFill>
              </a:rPr>
              <a:t>Mouth</a:t>
            </a:r>
            <a:r>
              <a:rPr lang="cs-CZ" sz="2400" dirty="0">
                <a:solidFill>
                  <a:srgbClr val="008080"/>
                </a:solidFill>
              </a:rPr>
              <a:t>), typická je vyšší loajalita ke značkám, které se svými vrstevníky sdílejí, značku spojují s celkovou image firmy.</a:t>
            </a:r>
          </a:p>
          <a:p>
            <a:endParaRPr lang="cs-CZ" dirty="0"/>
          </a:p>
        </p:txBody>
      </p:sp>
      <p:pic>
        <p:nvPicPr>
          <p:cNvPr id="5122" name="Picture 2" descr="Generace X vs. Y aneb jak mileniálové mění pracovní trh | PwC Česká  republika - News">
            <a:extLst>
              <a:ext uri="{FF2B5EF4-FFF2-40B4-BE49-F238E27FC236}">
                <a16:creationId xmlns:a16="http://schemas.microsoft.com/office/drawing/2014/main" id="{ED920219-CA12-4C77-8F59-F8C4F89DF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30" y="3083603"/>
            <a:ext cx="29527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3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81716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Generace Z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043" y="225942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51769" y="1351282"/>
            <a:ext cx="9406631" cy="2308324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●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8080"/>
                </a:solidFill>
              </a:rPr>
              <a:t>tráví spoustu času v online prostředí, sdílí své novinky ze života na sociálních sítích, nečekají, všechno chtějí mít rychle,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preference zážitků než hmotných produktů, nemají rádi agresivní reklamy, pravděpodobně to bude nejvzdělanější generace,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marketing by se měl zaměřit na emoce, více dbají na módu a estetiku než na jídlo. </a:t>
            </a:r>
            <a:endParaRPr lang="cs-CZ" dirty="0"/>
          </a:p>
        </p:txBody>
      </p:sp>
      <p:pic>
        <p:nvPicPr>
          <p:cNvPr id="9218" name="Picture 2" descr="Generace Z vs. generace Y">
            <a:extLst>
              <a:ext uri="{FF2B5EF4-FFF2-40B4-BE49-F238E27FC236}">
                <a16:creationId xmlns:a16="http://schemas.microsoft.com/office/drawing/2014/main" id="{380ABBC8-A100-4587-96BD-5C7C1BB7F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84" y="3858267"/>
            <a:ext cx="5993908" cy="261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BC00381-ABCF-41EB-912F-2F595166F491}"/>
              </a:ext>
            </a:extLst>
          </p:cNvPr>
          <p:cNvSpPr/>
          <p:nvPr/>
        </p:nvSpPr>
        <p:spPr>
          <a:xfrm>
            <a:off x="920140" y="5762130"/>
            <a:ext cx="33855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https://blog.aira.cz/generace-z-jaka-je-jak-na-ni-zapusobit</a:t>
            </a:r>
          </a:p>
        </p:txBody>
      </p:sp>
    </p:spTree>
    <p:extLst>
      <p:ext uri="{BB962C8B-B14F-4D97-AF65-F5344CB8AC3E}">
        <p14:creationId xmlns:p14="http://schemas.microsoft.com/office/powerpoint/2010/main" val="197623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2266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Samotní a svobodní (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singles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043" y="225942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12455" y="1353835"/>
            <a:ext cx="6974150" cy="5228932"/>
          </a:xfrm>
          <a:prstGeom prst="rect">
            <a:avLst/>
          </a:prstGeom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dobrovolní dočasní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mladí lidé, dosud svobodní, odkládají sňatek, hledání partnera není pro ně důležité,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dobrovolní stabilní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spokojení se svým stavem, nemají zájem o sňatek, patří sem také homosexuálové a kněží,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nedobrovolní dočasní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dosud svobodní, ale hledají partnera, starší, kteří teprve později začali hledat partnera,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nedobrovolní stabilní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starší rozvedení, ovdovělí, doposud svobodní, protože nenašli partnera.</a:t>
            </a:r>
          </a:p>
        </p:txBody>
      </p:sp>
      <p:pic>
        <p:nvPicPr>
          <p:cNvPr id="6146" name="Picture 2" descr="PŘÍPLATEK &quot;DOSPĚLÁ OSOBA&quot; K PRONÁJMU STATKU &quot;NAD 50 OSOB&quot; - KOVÁRNA CATERING">
            <a:extLst>
              <a:ext uri="{FF2B5EF4-FFF2-40B4-BE49-F238E27FC236}">
                <a16:creationId xmlns:a16="http://schemas.microsoft.com/office/drawing/2014/main" id="{D4E00D11-8BCA-48E9-8211-B971DF8E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10" y="2277539"/>
            <a:ext cx="3222594" cy="34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26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6606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Znaky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singles</a:t>
            </a: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043" y="225942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12864" y="1353835"/>
            <a:ext cx="8164806" cy="4893647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● většina </a:t>
            </a:r>
            <a:r>
              <a:rPr lang="cs-CZ" sz="2400" dirty="0" err="1">
                <a:solidFill>
                  <a:srgbClr val="008080"/>
                </a:solidFill>
              </a:rPr>
              <a:t>singles</a:t>
            </a:r>
            <a:r>
              <a:rPr lang="cs-CZ" sz="2400" dirty="0">
                <a:solidFill>
                  <a:srgbClr val="008080"/>
                </a:solidFill>
              </a:rPr>
              <a:t> má </a:t>
            </a:r>
            <a:r>
              <a:rPr lang="cs-CZ" sz="2400" b="1" dirty="0">
                <a:solidFill>
                  <a:srgbClr val="008080"/>
                </a:solidFill>
              </a:rPr>
              <a:t>vysokoškolské vzdělání </a:t>
            </a:r>
            <a:r>
              <a:rPr lang="cs-CZ" sz="2400" dirty="0">
                <a:solidFill>
                  <a:srgbClr val="008080"/>
                </a:solidFill>
              </a:rPr>
              <a:t>a dále se vzdělává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významná je </a:t>
            </a:r>
            <a:r>
              <a:rPr lang="cs-CZ" sz="2400" b="1" dirty="0">
                <a:solidFill>
                  <a:srgbClr val="008080"/>
                </a:solidFill>
              </a:rPr>
              <a:t>jazyková vybavenost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nedostatek volného času je vede k </a:t>
            </a:r>
            <a:r>
              <a:rPr lang="cs-CZ" sz="2400" b="1" dirty="0">
                <a:solidFill>
                  <a:srgbClr val="008080"/>
                </a:solidFill>
              </a:rPr>
              <a:t>akčnímu trávení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dovolených a víkendů.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preferují značkové zboží </a:t>
            </a:r>
            <a:r>
              <a:rPr lang="cs-CZ" sz="2400" dirty="0">
                <a:solidFill>
                  <a:srgbClr val="008080"/>
                </a:solidFill>
              </a:rPr>
              <a:t>(kosmetika, oblečení a sportovní potřeby), konkrétní značky jsou využívány i u domácích spotřebičů a vybavení domácností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nákupům věnují méně času</a:t>
            </a:r>
            <a:r>
              <a:rPr lang="cs-CZ" sz="2400" dirty="0">
                <a:solidFill>
                  <a:srgbClr val="008080"/>
                </a:solidFill>
              </a:rPr>
              <a:t>, nejraději o víkendech v supermarketech a hypermarketech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často se </a:t>
            </a:r>
            <a:r>
              <a:rPr lang="cs-CZ" sz="2400" b="1" dirty="0">
                <a:solidFill>
                  <a:srgbClr val="008080"/>
                </a:solidFill>
              </a:rPr>
              <a:t>stravují mimo domov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uvedené znaky se neprojevují v plném rozsahu u všech skupin </a:t>
            </a:r>
            <a:r>
              <a:rPr lang="cs-CZ" sz="2400" dirty="0" err="1">
                <a:solidFill>
                  <a:srgbClr val="008080"/>
                </a:solidFill>
              </a:rPr>
              <a:t>singles</a:t>
            </a:r>
            <a:r>
              <a:rPr lang="cs-CZ" sz="2400" dirty="0">
                <a:solidFill>
                  <a:srgbClr val="008080"/>
                </a:solidFill>
              </a:rPr>
              <a:t>, ale u těch s dobrou prací a vyšším postavením, ustálený životní styl mají věkové kategorie nad 35 let </a:t>
            </a:r>
          </a:p>
        </p:txBody>
      </p:sp>
      <p:pic>
        <p:nvPicPr>
          <p:cNvPr id="7170" name="Picture 2" descr="Vektorová grafika Kreslená postava Žena Žena stojan s uvítací gesto  #167028700 | fotobanka Fotky&amp;Foto">
            <a:extLst>
              <a:ext uri="{FF2B5EF4-FFF2-40B4-BE49-F238E27FC236}">
                <a16:creationId xmlns:a16="http://schemas.microsoft.com/office/drawing/2014/main" id="{332F0D31-4C5F-4491-820F-5D17C3E47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286" y="2075340"/>
            <a:ext cx="1847850" cy="325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45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1197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Děti jako zákazníci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59293" y="1455618"/>
            <a:ext cx="6974271" cy="4832092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Proč jsou dnešní děti jiné?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Současné děti se poměrně brzo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orientují ve značkách 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dokonce lze říci, že jsou jim věrné.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Navštěvují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supermarkety,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mají přístup k masovým médiím a TV.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Děti tak dříve „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spotřebně dospívají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.“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Mají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pozitivní vztah k novinkám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Jsou samostatnější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protože mají i vyšší kapesné.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 rodině často mají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aktivní pozici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cs-CZ" sz="2800" dirty="0">
              <a:solidFill>
                <a:srgbClr val="008080"/>
              </a:solidFill>
            </a:endParaRPr>
          </a:p>
        </p:txBody>
      </p:sp>
      <p:pic>
        <p:nvPicPr>
          <p:cNvPr id="6" name="Picture 2" descr="Chlapec, DÄvÄe, Ruku V Ruce, DÄti, Å ko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93" y="2444630"/>
            <a:ext cx="4221707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04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977" y="274187"/>
            <a:ext cx="6231340" cy="6994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Děti jako zákazníci</a:t>
            </a:r>
            <a:endParaRPr lang="cs-CZ" sz="3600" b="1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6067" y="1648290"/>
            <a:ext cx="8679974" cy="4893647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Výzkumy sledují: </a:t>
            </a:r>
          </a:p>
          <a:p>
            <a:pPr marL="457200" indent="-457200" algn="just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trávení volného času, přátelé, kapesné, technologie, stravování, značky, reklamu a význam rodiny. </a:t>
            </a:r>
          </a:p>
          <a:p>
            <a:pPr marL="457200" indent="-457200" algn="just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mezi jednotlivými věkovými kategoriemi byly zjištěny zajímavé diference, taktéž mezi dívkami a chlapci.  </a:t>
            </a:r>
          </a:p>
          <a:p>
            <a:pPr marL="457200" indent="-457200" algn="just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děvčata mají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potřebu bezpečí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 ohledu na věk. </a:t>
            </a:r>
          </a:p>
          <a:p>
            <a:pPr marL="457200" indent="-457200" algn="just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hoši více inklinují k 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materialismu a přikládají význam penězům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dívky i chlapci hodnotí pozitivně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přátelské kontakty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svými vrstevníky. Kontakty jsou často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zprostředkované mobilními telefony a sociálními sítěmi.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Velký význam mají v životě dětí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média.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průměru české děti tráví u TV 2 hodiny, což je odborně uznávaný limit.</a:t>
            </a:r>
          </a:p>
        </p:txBody>
      </p:sp>
      <p:pic>
        <p:nvPicPr>
          <p:cNvPr id="6" name="Picture 2" descr="DÄti, VÃ½kres, KlikyhÃ¡ky, ÄÃ¡ry, DÄvÄe, Chlapec, DÃ­tÄ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817" y="2576045"/>
            <a:ext cx="2689651" cy="20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1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93" y="110709"/>
            <a:ext cx="1464833" cy="112789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59576" y="923217"/>
            <a:ext cx="6282762" cy="5503301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Každý zákazník je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jedinečnou osobností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Ke každému zákazníkovi je třeba volit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odlišný způsob jednání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abychom byli úspěšní. Při samotném prodejním rozhovoru není mnoho času na dlouhé pozorování zákazníka. Prodejce musí reagovat rychle a pružně. Tato skutečnost byla příčinou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vytvoření řady typologií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které usnadňují prodejcům připravenost na jednání se zákazníkem (Filipová, 2011).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71695" y="191802"/>
            <a:ext cx="715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Typologie zákazníků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4FB3392-18A4-4733-B894-A4E2979841B1}"/>
              </a:ext>
            </a:extLst>
          </p:cNvPr>
          <p:cNvSpPr txBox="1"/>
          <p:nvPr/>
        </p:nvSpPr>
        <p:spPr>
          <a:xfrm>
            <a:off x="7528264" y="1437456"/>
            <a:ext cx="427015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Rozdělení zákazníků do skupin podle stejných znaků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5EBE240B-C7EB-40AB-BF5A-9FBEB029F25D}"/>
              </a:ext>
            </a:extLst>
          </p:cNvPr>
          <p:cNvSpPr/>
          <p:nvPr/>
        </p:nvSpPr>
        <p:spPr>
          <a:xfrm rot="1114963">
            <a:off x="6538759" y="554828"/>
            <a:ext cx="2418810" cy="516751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2C617D9-67C8-44AF-88C4-A565F698156E}"/>
              </a:ext>
            </a:extLst>
          </p:cNvPr>
          <p:cNvSpPr txBox="1"/>
          <p:nvPr/>
        </p:nvSpPr>
        <p:spPr>
          <a:xfrm>
            <a:off x="7590407" y="2431838"/>
            <a:ext cx="4208015" cy="369331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400" dirty="0">
                <a:solidFill>
                  <a:srgbClr val="FF0000"/>
                </a:solidFill>
              </a:rPr>
              <a:t>Typologie podle temperamentu</a:t>
            </a:r>
          </a:p>
          <a:p>
            <a:pPr marL="342900" indent="-342900">
              <a:buAutoNum type="arabicPeriod"/>
            </a:pPr>
            <a:r>
              <a:rPr lang="cs-CZ" sz="2400" dirty="0">
                <a:solidFill>
                  <a:srgbClr val="FF0000"/>
                </a:solidFill>
              </a:rPr>
              <a:t>Typologie dle nákupního chování</a:t>
            </a:r>
          </a:p>
          <a:p>
            <a:pPr marL="342900" indent="-342900">
              <a:buAutoNum type="arabicPeriod"/>
            </a:pPr>
            <a:r>
              <a:rPr lang="cs-CZ" sz="2400" dirty="0">
                <a:solidFill>
                  <a:srgbClr val="FF0000"/>
                </a:solidFill>
              </a:rPr>
              <a:t>Typologie dle životního stylu</a:t>
            </a:r>
          </a:p>
          <a:p>
            <a:pPr marL="342900" indent="-342900">
              <a:buAutoNum type="arabicPeriod"/>
            </a:pPr>
            <a:r>
              <a:rPr lang="cs-CZ" sz="2400" dirty="0">
                <a:solidFill>
                  <a:srgbClr val="FF0000"/>
                </a:solidFill>
              </a:rPr>
              <a:t>Generační typologie</a:t>
            </a:r>
          </a:p>
          <a:p>
            <a:pPr marL="342900" indent="-342900">
              <a:buAutoNum type="arabicPeriod"/>
            </a:pPr>
            <a:r>
              <a:rPr lang="cs-CZ" sz="2400" dirty="0">
                <a:solidFill>
                  <a:srgbClr val="FF0000"/>
                </a:solidFill>
              </a:rPr>
              <a:t>Singles</a:t>
            </a:r>
          </a:p>
          <a:p>
            <a:pPr marL="342900" indent="-342900">
              <a:buAutoNum type="arabicPeriod"/>
            </a:pPr>
            <a:r>
              <a:rPr lang="cs-CZ" sz="2400" dirty="0">
                <a:solidFill>
                  <a:srgbClr val="FF0000"/>
                </a:solidFill>
              </a:rPr>
              <a:t>Zvláštní tržní segmenty – děti, 50+, ženy a muži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144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3134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Generace 50+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48358" y="1402080"/>
            <a:ext cx="7653485" cy="3785652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nejrychleji rostoucí skupinou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 demografická skupina 50 +.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obyvatelstvo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stárne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 veřejném prostoru to klade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vyšší nároky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zdravotnictví, sociální služby a důchody.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 druhé straně je tento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segment velmi zajímavý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 obchodníky a jejich značky.</a:t>
            </a:r>
          </a:p>
          <a:p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  ve všech vyspělých zemích světa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roste podíl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této věkové populace. </a:t>
            </a:r>
          </a:p>
          <a:p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finance hrají velkou roli v životě této skupiny </a:t>
            </a:r>
            <a:endParaRPr lang="cs-CZ" sz="2400" dirty="0">
              <a:solidFill>
                <a:srgbClr val="008080"/>
              </a:solidFill>
            </a:endParaRPr>
          </a:p>
        </p:txBody>
      </p:sp>
      <p:pic>
        <p:nvPicPr>
          <p:cNvPr id="1026" name="Picture 2" descr="Retired / elderly couple sitting on euro 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752" y="1537403"/>
            <a:ext cx="343189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D4F8D5-55E7-4D59-8F07-C710AA582C28}"/>
              </a:ext>
            </a:extLst>
          </p:cNvPr>
          <p:cNvSpPr txBox="1"/>
          <p:nvPr/>
        </p:nvSpPr>
        <p:spPr>
          <a:xfrm>
            <a:off x="363985" y="5344357"/>
            <a:ext cx="765348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Finanční svoboda je diferencovaná. Podívejte se na příklad z VB (s. 175). Sociální struktura je v různých zemích odlišná. Záleží na celkové životní úrovni.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A62AA75-5AAA-4EFB-8CAD-E8BCF9E5CD78}"/>
              </a:ext>
            </a:extLst>
          </p:cNvPr>
          <p:cNvSpPr txBox="1"/>
          <p:nvPr/>
        </p:nvSpPr>
        <p:spPr>
          <a:xfrm>
            <a:off x="448358" y="6224687"/>
            <a:ext cx="786339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Praxe: Případová studie – nabídky produktů a služeb skupině 50+ (s. 177)</a:t>
            </a:r>
          </a:p>
        </p:txBody>
      </p:sp>
    </p:spTree>
    <p:extLst>
      <p:ext uri="{BB962C8B-B14F-4D97-AF65-F5344CB8AC3E}">
        <p14:creationId xmlns:p14="http://schemas.microsoft.com/office/powerpoint/2010/main" val="3090352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6056" y="577096"/>
            <a:ext cx="623134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Ženy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34014" y="2116816"/>
            <a:ext cx="6669206" cy="3046988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nepředstavují homogenní cílovou skupinu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je to ovlivněno flexibilitou života ženy i rozmanitým životním stylem a to v rámci i jedné kultury.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marketingové aktivity i strategie se v kulturách mohou odlišovat i specifickými menšinami, které mohou ženy představovat.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změny, ke kterým v životě žen dochází jsou ovlivněny i jejich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postavením ve společnosti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cs-CZ" sz="2400" dirty="0">
              <a:solidFill>
                <a:srgbClr val="008080"/>
              </a:solidFill>
            </a:endParaRPr>
          </a:p>
        </p:txBody>
      </p:sp>
      <p:pic>
        <p:nvPicPr>
          <p:cNvPr id="2050" name="Picture 2" descr="Online, Obchod, MÃ³da, Koupit, Internet, 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73" y="1880973"/>
            <a:ext cx="3785879" cy="293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43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231340" cy="508332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Ženy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074" name="Picture 2" descr="Zeptejte Se, OtÃ¡zka, DÃ¡ma, PlnÃ©, HospodÃ¡ÅstvÃ­,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927" y="1645443"/>
            <a:ext cx="3001132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97244" y="963238"/>
            <a:ext cx="8196380" cy="4524315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pokud se marketing speciálně soustřeďuje na cílové skupiny podle pohlaví, je hovořeno o tzv.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gender marketingu.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mají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jiné priority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než muži.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narůstá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úroveň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jejich vzdělání.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aktivněji se projevují na trhu.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mají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odlišný způsob rozhodování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než muži, hledají dokonalý výrobek a nespokojí se s kompromisem.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 rozhodnutí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potřebují více času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interakci s prodávajícím i okolím.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častěji nakupují pro širší rodinu.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jsou komunikativnější v oblasti svých zkušeností s nákupem, a to jak se zkušenostmi pozitivními i negativními. </a:t>
            </a:r>
            <a:endParaRPr lang="cs-CZ" sz="2400" dirty="0">
              <a:solidFill>
                <a:srgbClr val="00808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8699" y="5717572"/>
            <a:ext cx="10372298" cy="707886"/>
          </a:xfrm>
          <a:prstGeom prst="rect">
            <a:avLst/>
          </a:prstGeom>
          <a:solidFill>
            <a:srgbClr val="FFFFCC"/>
          </a:solidFill>
          <a:ln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 je jejich spokojenost velmi důležitá a podnikům se určitě vyplácí, neboť jsou poměrně levnou reklamou.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51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231340" cy="508332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Ženy a muži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2C31618-5E49-4CC7-9062-791DCF9F9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616560"/>
              </p:ext>
            </p:extLst>
          </p:nvPr>
        </p:nvGraphicFramePr>
        <p:xfrm>
          <a:off x="722791" y="805462"/>
          <a:ext cx="9415508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754">
                  <a:extLst>
                    <a:ext uri="{9D8B030D-6E8A-4147-A177-3AD203B41FA5}">
                      <a16:colId xmlns:a16="http://schemas.microsoft.com/office/drawing/2014/main" val="1229052593"/>
                    </a:ext>
                  </a:extLst>
                </a:gridCol>
                <a:gridCol w="4707754">
                  <a:extLst>
                    <a:ext uri="{9D8B030D-6E8A-4147-A177-3AD203B41FA5}">
                      <a16:colId xmlns:a16="http://schemas.microsoft.com/office/drawing/2014/main" val="1561073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bg1"/>
                          </a:solidFill>
                        </a:rPr>
                        <a:t>Ženy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bg1"/>
                          </a:solidFill>
                        </a:rPr>
                        <a:t>Muži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753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008080"/>
                          </a:solidFill>
                        </a:rPr>
                        <a:t>Potřebují více času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008080"/>
                          </a:solidFill>
                        </a:rPr>
                        <a:t>Nakupují rychle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3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008080"/>
                          </a:solidFill>
                        </a:rPr>
                        <a:t>Často nakupují s dětmi či kamarádkami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008080"/>
                          </a:solidFill>
                        </a:rPr>
                        <a:t>Nakupují často sami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2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008080"/>
                          </a:solidFill>
                        </a:rPr>
                        <a:t>Věnují energii i čas porovnávání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008080"/>
                          </a:solidFill>
                        </a:rPr>
                        <a:t>Příliš nerozmýšlí a nakupují menší množství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417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008080"/>
                          </a:solidFill>
                        </a:rPr>
                        <a:t>Jsou ovlivňovány emocemi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008080"/>
                          </a:solidFill>
                        </a:rPr>
                        <a:t>Vybírají logicky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05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008080"/>
                          </a:solidFill>
                        </a:rPr>
                        <a:t>Více sledují slevy a akční nabídky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008080"/>
                          </a:solidFill>
                        </a:rPr>
                        <a:t>Málokdy porovnávají ceny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08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008080"/>
                          </a:solidFill>
                        </a:rPr>
                        <a:t>Dbají na svůj vkus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008080"/>
                          </a:solidFill>
                        </a:rPr>
                        <a:t>Hledí na technické vlastnosti zboží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15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209529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1F7B6339-0BF4-4009-AFD6-2C0C3F24B208}"/>
              </a:ext>
            </a:extLst>
          </p:cNvPr>
          <p:cNvSpPr txBox="1"/>
          <p:nvPr/>
        </p:nvSpPr>
        <p:spPr>
          <a:xfrm>
            <a:off x="914400" y="5655076"/>
            <a:ext cx="8806649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Praxe: Seznamte se ženami v praxi (s. 178)</a:t>
            </a:r>
          </a:p>
        </p:txBody>
      </p:sp>
    </p:spTree>
    <p:extLst>
      <p:ext uri="{BB962C8B-B14F-4D97-AF65-F5344CB8AC3E}">
        <p14:creationId xmlns:p14="http://schemas.microsoft.com/office/powerpoint/2010/main" val="3647827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27234" y="576523"/>
            <a:ext cx="307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3458" y="1603302"/>
            <a:ext cx="8284976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Typologie zákazníků dle temperamentu </a:t>
            </a:r>
            <a:r>
              <a:rPr lang="cs-CZ" sz="2400" b="1" dirty="0">
                <a:solidFill>
                  <a:srgbClr val="008080"/>
                </a:solidFill>
              </a:rPr>
              <a:t>– vůdčí přátelský, vůdčí nepřátelský, podřízený přátelský a podřízený nepřátelský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Typologie dle nákupního chování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Typologie dle životního stylu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Generační typologie – </a:t>
            </a:r>
            <a:r>
              <a:rPr lang="cs-CZ" sz="2400" b="1" dirty="0" err="1">
                <a:solidFill>
                  <a:srgbClr val="008080"/>
                </a:solidFill>
              </a:rPr>
              <a:t>silvent</a:t>
            </a:r>
            <a:r>
              <a:rPr lang="cs-CZ" sz="2400" b="1" dirty="0">
                <a:solidFill>
                  <a:srgbClr val="008080"/>
                </a:solidFill>
              </a:rPr>
              <a:t> generace, baby </a:t>
            </a:r>
            <a:r>
              <a:rPr lang="cs-CZ" sz="2400" b="1" dirty="0" err="1">
                <a:solidFill>
                  <a:srgbClr val="008080"/>
                </a:solidFill>
              </a:rPr>
              <a:t>boomers</a:t>
            </a:r>
            <a:r>
              <a:rPr lang="cs-CZ" sz="2400" b="1" dirty="0">
                <a:solidFill>
                  <a:srgbClr val="008080"/>
                </a:solidFill>
              </a:rPr>
              <a:t>, generace X, generace Y, generace Z</a:t>
            </a:r>
          </a:p>
          <a:p>
            <a:r>
              <a:rPr lang="cs-CZ" sz="2400" b="1" dirty="0" err="1">
                <a:solidFill>
                  <a:srgbClr val="008080"/>
                </a:solidFill>
              </a:rPr>
              <a:t>Singles</a:t>
            </a:r>
            <a:r>
              <a:rPr lang="cs-CZ" sz="2400" b="1" dirty="0">
                <a:solidFill>
                  <a:srgbClr val="008080"/>
                </a:solidFill>
              </a:rPr>
              <a:t> a jejich chování a potřeby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Skupina 50+ - typologie dle finančního zajištění a preferencí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Děti </a:t>
            </a:r>
            <a:r>
              <a:rPr lang="cs-CZ" sz="2400" b="1">
                <a:solidFill>
                  <a:srgbClr val="008080"/>
                </a:solidFill>
              </a:rPr>
              <a:t>jako zákazníci -  </a:t>
            </a:r>
            <a:r>
              <a:rPr lang="cs-CZ" sz="2400" b="1" dirty="0">
                <a:solidFill>
                  <a:srgbClr val="008080"/>
                </a:solidFill>
              </a:rPr>
              <a:t>rozdíly dle pohlaví a dle věku, trávení volného času, kapesné …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Ženy  a genderový marketing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11722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Přístupy k typologii</a:t>
            </a:r>
          </a:p>
        </p:txBody>
      </p:sp>
      <p:sp>
        <p:nvSpPr>
          <p:cNvPr id="3" name="Obdélník 2"/>
          <p:cNvSpPr/>
          <p:nvPr/>
        </p:nvSpPr>
        <p:spPr>
          <a:xfrm>
            <a:off x="838200" y="2066583"/>
            <a:ext cx="60960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Existují typologie:</a:t>
            </a:r>
          </a:p>
          <a:p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●● pro všechny trhy  </a:t>
            </a:r>
          </a:p>
          <a:p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●● pro konkrétní země </a:t>
            </a:r>
          </a:p>
          <a:p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●● pro určité produkty </a:t>
            </a:r>
          </a:p>
          <a:p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●● typologie zákazníků určité firmy</a:t>
            </a:r>
          </a:p>
          <a:p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●● generací. </a:t>
            </a:r>
            <a:endParaRPr lang="cs-CZ" sz="3200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026" name="Picture 2" descr="ZÃ¡kaznÃ­k, Rodina, ZvÄtÅ¡ovacÃ­ Sklo, AnalÃ½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39" y="2066583"/>
            <a:ext cx="3915770" cy="24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3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92736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1. </a:t>
            </a:r>
            <a:r>
              <a:rPr lang="cs-CZ" sz="3200" b="1" dirty="0">
                <a:solidFill>
                  <a:srgbClr val="008080"/>
                </a:solidFill>
                <a:latin typeface="+mn-lt"/>
              </a:rPr>
              <a:t>Typologie dle typů temperamentů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 pole 175"/>
          <p:cNvSpPr txBox="1"/>
          <p:nvPr/>
        </p:nvSpPr>
        <p:spPr>
          <a:xfrm>
            <a:off x="4853769" y="1976865"/>
            <a:ext cx="1638300" cy="447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4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Vůdčí typ</a:t>
            </a:r>
          </a:p>
        </p:txBody>
      </p:sp>
      <p:sp>
        <p:nvSpPr>
          <p:cNvPr id="5" name="Textové pole 176"/>
          <p:cNvSpPr txBox="1"/>
          <p:nvPr/>
        </p:nvSpPr>
        <p:spPr>
          <a:xfrm>
            <a:off x="1501254" y="3194642"/>
            <a:ext cx="2120947" cy="995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řátelský typ</a:t>
            </a:r>
          </a:p>
        </p:txBody>
      </p:sp>
      <p:sp>
        <p:nvSpPr>
          <p:cNvPr id="6" name="Textové pole 176"/>
          <p:cNvSpPr txBox="1"/>
          <p:nvPr/>
        </p:nvSpPr>
        <p:spPr>
          <a:xfrm>
            <a:off x="7833815" y="3303825"/>
            <a:ext cx="1978637" cy="8860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4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Nepřátelský typ</a:t>
            </a:r>
          </a:p>
        </p:txBody>
      </p:sp>
      <p:sp>
        <p:nvSpPr>
          <p:cNvPr id="7" name="Textové pole 174"/>
          <p:cNvSpPr txBox="1"/>
          <p:nvPr/>
        </p:nvSpPr>
        <p:spPr>
          <a:xfrm>
            <a:off x="5031190" y="4815598"/>
            <a:ext cx="1638300" cy="834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4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Podřízený typ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663821" y="2593075"/>
            <a:ext cx="27295" cy="20062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3835021" y="3671248"/>
            <a:ext cx="3616657" cy="136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Psychologie - TEMPERAMENT: Flegmatik Cholerik Sangvinik Melancholik |  Facebook">
            <a:extLst>
              <a:ext uri="{FF2B5EF4-FFF2-40B4-BE49-F238E27FC236}">
                <a16:creationId xmlns:a16="http://schemas.microsoft.com/office/drawing/2014/main" id="{D241D1BD-59E7-4BAA-A72C-4E6A987E7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26" y="449950"/>
            <a:ext cx="230928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7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357884" cy="125895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Typy vůdčích zákazníků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15371" y="1514901"/>
            <a:ext cx="6264322" cy="4678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cap="small" dirty="0">
                <a:solidFill>
                  <a:srgbClr val="FF0000"/>
                </a:solidFill>
              </a:rPr>
              <a:t>Vůdčí, přátelský typ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je společenský, zdvořilý, respektuje pocity druhých, dobře se s ním komunikuje.</a:t>
            </a:r>
          </a:p>
          <a:p>
            <a:endParaRPr lang="cs-CZ" sz="2800" dirty="0">
              <a:solidFill>
                <a:srgbClr val="008080"/>
              </a:solidFill>
            </a:endParaRPr>
          </a:p>
          <a:p>
            <a:r>
              <a:rPr lang="cs-CZ" sz="2800" b="1" cap="small" dirty="0">
                <a:solidFill>
                  <a:srgbClr val="FF0000"/>
                </a:solidFill>
              </a:rPr>
              <a:t>Vůdčí nepřátelský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typ bývá někdy označován jako "diktátor" (v extrémních případech). Je agresivní. Vždy má pravdu, je hádavý a velmi rád se předvádí. Jeho osoba je často spojována s konfliktními situacemi na prodejnách.</a:t>
            </a:r>
          </a:p>
          <a:p>
            <a:endParaRPr lang="cs-CZ" dirty="0"/>
          </a:p>
        </p:txBody>
      </p:sp>
      <p:pic>
        <p:nvPicPr>
          <p:cNvPr id="1028" name="Picture 4" descr="Kdo je to Sangvinik? Co znamená slovo, jaký má význam? Psychologie">
            <a:extLst>
              <a:ext uri="{FF2B5EF4-FFF2-40B4-BE49-F238E27FC236}">
                <a16:creationId xmlns:a16="http://schemas.microsoft.com/office/drawing/2014/main" id="{8A0EA169-CC4A-4C64-B32B-7FCD0604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558" y="1402080"/>
            <a:ext cx="1837678" cy="194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do je to Cholerik? Co znamená slovo, jaký má význam? Psychologie">
            <a:extLst>
              <a:ext uri="{FF2B5EF4-FFF2-40B4-BE49-F238E27FC236}">
                <a16:creationId xmlns:a16="http://schemas.microsoft.com/office/drawing/2014/main" id="{0793F72E-7A97-4DF8-9A06-74B5368A8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648" y="3978291"/>
            <a:ext cx="1847850" cy="186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: doleva 5">
            <a:extLst>
              <a:ext uri="{FF2B5EF4-FFF2-40B4-BE49-F238E27FC236}">
                <a16:creationId xmlns:a16="http://schemas.microsoft.com/office/drawing/2014/main" id="{0F7C2C97-23E7-406C-B24E-4A1EF714AE3B}"/>
              </a:ext>
            </a:extLst>
          </p:cNvPr>
          <p:cNvSpPr/>
          <p:nvPr/>
        </p:nvSpPr>
        <p:spPr>
          <a:xfrm>
            <a:off x="7386221" y="2485748"/>
            <a:ext cx="377080" cy="239697"/>
          </a:xfrm>
          <a:prstGeom prst="lef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eva 10">
            <a:extLst>
              <a:ext uri="{FF2B5EF4-FFF2-40B4-BE49-F238E27FC236}">
                <a16:creationId xmlns:a16="http://schemas.microsoft.com/office/drawing/2014/main" id="{A5ADD272-8CAC-4FFD-B514-41697BBEE9E7}"/>
              </a:ext>
            </a:extLst>
          </p:cNvPr>
          <p:cNvSpPr/>
          <p:nvPr/>
        </p:nvSpPr>
        <p:spPr>
          <a:xfrm>
            <a:off x="7386221" y="4792493"/>
            <a:ext cx="377080" cy="239697"/>
          </a:xfrm>
          <a:prstGeom prst="lef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89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76517"/>
            <a:ext cx="64770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Typy podřízených zákazníků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67116" y="1105469"/>
            <a:ext cx="6619165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cap="small" dirty="0">
                <a:solidFill>
                  <a:srgbClr val="FF0000"/>
                </a:solidFill>
              </a:rPr>
              <a:t>Podřízený, přátelský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je tzv. sociabilní typ. "Jde s davem." Je upovídaný, ale nerozhodný. Často se podřizuje při nákupech právě probíhajícím trendům v oblasti módy, stravování, resp. životního stylu.</a:t>
            </a:r>
          </a:p>
          <a:p>
            <a:endParaRPr lang="cs-CZ" sz="2800" dirty="0">
              <a:solidFill>
                <a:srgbClr val="FF0000"/>
              </a:solidFill>
            </a:endParaRPr>
          </a:p>
          <a:p>
            <a:r>
              <a:rPr lang="cs-CZ" sz="2800" b="1" cap="small" dirty="0">
                <a:solidFill>
                  <a:srgbClr val="FF0000"/>
                </a:solidFill>
              </a:rPr>
              <a:t>Podřízený, nepřátelský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bývá považován za tzv. byrokrata, který vždy postupuje dle předpisů. Neriskuje, nevybočuje z řady, ale reptá. Je nedůvěřivý, nerozhodný, ale spíše málomluvný.</a:t>
            </a:r>
            <a:endParaRPr lang="cs-CZ" dirty="0">
              <a:solidFill>
                <a:srgbClr val="008080"/>
              </a:solidFill>
            </a:endParaRPr>
          </a:p>
        </p:txBody>
      </p:sp>
      <p:pic>
        <p:nvPicPr>
          <p:cNvPr id="2050" name="Picture 2" descr="Kdo je to Melancholik? Co znamená slovo, jaký má význam? Psychologie">
            <a:extLst>
              <a:ext uri="{FF2B5EF4-FFF2-40B4-BE49-F238E27FC236}">
                <a16:creationId xmlns:a16="http://schemas.microsoft.com/office/drawing/2014/main" id="{32B7B9AB-DE50-4B41-91A7-7222C622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128" y="4184111"/>
            <a:ext cx="1847850" cy="20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ACFF78DC-5F66-44C0-8195-A3DEC0680197}"/>
              </a:ext>
            </a:extLst>
          </p:cNvPr>
          <p:cNvSpPr/>
          <p:nvPr/>
        </p:nvSpPr>
        <p:spPr>
          <a:xfrm>
            <a:off x="8048164" y="4918294"/>
            <a:ext cx="377080" cy="213973"/>
          </a:xfrm>
          <a:prstGeom prst="lef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F014FAA8-1A17-4C44-B055-1666B4EB1332}"/>
              </a:ext>
            </a:extLst>
          </p:cNvPr>
          <p:cNvSpPr/>
          <p:nvPr/>
        </p:nvSpPr>
        <p:spPr>
          <a:xfrm>
            <a:off x="8000260" y="2210571"/>
            <a:ext cx="377080" cy="239697"/>
          </a:xfrm>
          <a:prstGeom prst="lef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 descr="Kdo je to Flegmatik? Co znamená slovo, jaký má význam? Psychologie">
            <a:extLst>
              <a:ext uri="{FF2B5EF4-FFF2-40B4-BE49-F238E27FC236}">
                <a16:creationId xmlns:a16="http://schemas.microsoft.com/office/drawing/2014/main" id="{08456416-A306-49F0-9A33-4EDF79F7E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735" y="1563900"/>
            <a:ext cx="1847850" cy="22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5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62963" cy="1325563"/>
          </a:xfrm>
        </p:spPr>
        <p:txBody>
          <a:bodyPr>
            <a:normAutofit/>
          </a:bodyPr>
          <a:lstStyle/>
          <a:p>
            <a:r>
              <a:rPr lang="cs-CZ" sz="3200" b="1" cap="small" dirty="0">
                <a:solidFill>
                  <a:srgbClr val="008080"/>
                </a:solidFill>
                <a:latin typeface="+mn-lt"/>
              </a:rPr>
              <a:t>Typologie kombinující osobnostní vlastnosti a obecný postoj ke světu a k nákupu</a:t>
            </a:r>
          </a:p>
        </p:txBody>
      </p:sp>
      <p:sp>
        <p:nvSpPr>
          <p:cNvPr id="3" name="Textové pole 113"/>
          <p:cNvSpPr txBox="1">
            <a:spLocks noChangeArrowheads="1"/>
          </p:cNvSpPr>
          <p:nvPr/>
        </p:nvSpPr>
        <p:spPr bwMode="auto">
          <a:xfrm>
            <a:off x="2014538" y="2821874"/>
            <a:ext cx="2326019" cy="1021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 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zákazníci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ové pole 170"/>
          <p:cNvSpPr txBox="1">
            <a:spLocks noChangeArrowheads="1"/>
          </p:cNvSpPr>
          <p:nvPr/>
        </p:nvSpPr>
        <p:spPr bwMode="auto">
          <a:xfrm>
            <a:off x="2014538" y="4596094"/>
            <a:ext cx="2351751" cy="9760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Vizionářští 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zákazníci 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ové pole 172"/>
          <p:cNvSpPr txBox="1">
            <a:spLocks noChangeArrowheads="1"/>
          </p:cNvSpPr>
          <p:nvPr/>
        </p:nvSpPr>
        <p:spPr bwMode="auto">
          <a:xfrm>
            <a:off x="6313191" y="2846502"/>
            <a:ext cx="2512681" cy="972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Hedonističtí 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zákazníci 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ové pole 179"/>
          <p:cNvSpPr txBox="1">
            <a:spLocks noChangeArrowheads="1"/>
          </p:cNvSpPr>
          <p:nvPr/>
        </p:nvSpPr>
        <p:spPr bwMode="auto">
          <a:xfrm>
            <a:off x="6313190" y="4572563"/>
            <a:ext cx="2512681" cy="999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Zákazníci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představivostí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43" y="175351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2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971" y="-20735"/>
            <a:ext cx="7063854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Typologie dle nákupního chování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3717" y="838133"/>
            <a:ext cx="8126655" cy="4524315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cap="small" dirty="0">
                <a:solidFill>
                  <a:srgbClr val="008080"/>
                </a:solidFill>
              </a:rPr>
              <a:t>Typologie kombinující osobnostní vlastnosti a obecný postoj ke světu a k nákupu</a:t>
            </a:r>
          </a:p>
          <a:p>
            <a:r>
              <a:rPr lang="cs-CZ" sz="2400" dirty="0">
                <a:solidFill>
                  <a:srgbClr val="FF0000"/>
                </a:solidFill>
              </a:rPr>
              <a:t>●</a:t>
            </a:r>
            <a:r>
              <a:rPr lang="cs-CZ" sz="2400" b="1" dirty="0">
                <a:solidFill>
                  <a:srgbClr val="FF0000"/>
                </a:solidFill>
              </a:rPr>
              <a:t>bio zákazníci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– zákazníci preferující vše, co je </a:t>
            </a:r>
            <a:r>
              <a:rPr lang="cs-CZ" sz="2400" b="1" dirty="0">
                <a:solidFill>
                  <a:srgbClr val="FF0000"/>
                </a:solidFill>
              </a:rPr>
              <a:t>přírodní</a:t>
            </a:r>
            <a:r>
              <a:rPr lang="cs-CZ" sz="2400" dirty="0">
                <a:solidFill>
                  <a:srgbClr val="008080"/>
                </a:solidFill>
              </a:rPr>
              <a:t> nebo </a:t>
            </a:r>
            <a:r>
              <a:rPr lang="cs-CZ" sz="2400" b="1" dirty="0">
                <a:solidFill>
                  <a:srgbClr val="FF0000"/>
                </a:solidFill>
              </a:rPr>
              <a:t>ekologické</a:t>
            </a:r>
            <a:r>
              <a:rPr lang="cs-CZ" sz="2400" dirty="0">
                <a:solidFill>
                  <a:srgbClr val="008080"/>
                </a:solidFill>
              </a:rPr>
              <a:t>, bio produkty, bio obaly, trápí je neustále se opakující potravinářské nákazy</a:t>
            </a:r>
          </a:p>
          <a:p>
            <a:r>
              <a:rPr lang="cs-CZ" sz="2400" dirty="0">
                <a:solidFill>
                  <a:srgbClr val="FF0000"/>
                </a:solidFill>
              </a:rPr>
              <a:t>●</a:t>
            </a:r>
            <a:r>
              <a:rPr lang="cs-CZ" sz="2400" b="1" dirty="0">
                <a:solidFill>
                  <a:srgbClr val="FF0000"/>
                </a:solidFill>
              </a:rPr>
              <a:t>vizionářští zákazníci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– stále zkoušejí </a:t>
            </a:r>
            <a:r>
              <a:rPr lang="cs-CZ" sz="2400" b="1" dirty="0">
                <a:solidFill>
                  <a:srgbClr val="FF0000"/>
                </a:solidFill>
              </a:rPr>
              <a:t>něco nového</a:t>
            </a:r>
            <a:r>
              <a:rPr lang="cs-CZ" sz="2400" dirty="0">
                <a:solidFill>
                  <a:srgbClr val="008080"/>
                </a:solidFill>
              </a:rPr>
              <a:t>, nové technologie a mají rádi světlo a světelné technologie</a:t>
            </a:r>
          </a:p>
          <a:p>
            <a:r>
              <a:rPr lang="cs-CZ" sz="2400" dirty="0">
                <a:solidFill>
                  <a:srgbClr val="FF0000"/>
                </a:solidFill>
              </a:rPr>
              <a:t>●</a:t>
            </a:r>
            <a:r>
              <a:rPr lang="cs-CZ" sz="2400" b="1" dirty="0">
                <a:solidFill>
                  <a:srgbClr val="FF0000"/>
                </a:solidFill>
              </a:rPr>
              <a:t>hedonističtí zákazníci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– rádi prožívají </a:t>
            </a:r>
            <a:r>
              <a:rPr lang="cs-CZ" sz="2400" dirty="0">
                <a:solidFill>
                  <a:srgbClr val="FF0000"/>
                </a:solidFill>
              </a:rPr>
              <a:t>příjemné zážitky </a:t>
            </a:r>
            <a:r>
              <a:rPr lang="cs-CZ" sz="2400" dirty="0">
                <a:solidFill>
                  <a:srgbClr val="008080"/>
                </a:solidFill>
              </a:rPr>
              <a:t>se zapojením všech smyslů, milují sebe a flexibilní svět, svobodní a něžní,</a:t>
            </a:r>
          </a:p>
          <a:p>
            <a:r>
              <a:rPr lang="cs-CZ" sz="2400" dirty="0">
                <a:solidFill>
                  <a:srgbClr val="FF000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zákazníci s představivostí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-  zákazníci spojující každý výrobek s nějakým</a:t>
            </a:r>
            <a:r>
              <a:rPr lang="cs-CZ" sz="2400" b="1" dirty="0">
                <a:solidFill>
                  <a:srgbClr val="008080"/>
                </a:solidFill>
              </a:rPr>
              <a:t> příběhem </a:t>
            </a:r>
            <a:r>
              <a:rPr lang="cs-CZ" sz="2400" dirty="0">
                <a:solidFill>
                  <a:srgbClr val="008080"/>
                </a:solidFill>
              </a:rPr>
              <a:t>(</a:t>
            </a:r>
            <a:r>
              <a:rPr lang="cs-CZ" sz="2400" dirty="0">
                <a:solidFill>
                  <a:srgbClr val="FF0000"/>
                </a:solidFill>
              </a:rPr>
              <a:t>viz epika) </a:t>
            </a:r>
            <a:r>
              <a:rPr lang="cs-CZ" sz="2400" dirty="0">
                <a:solidFill>
                  <a:srgbClr val="008080"/>
                </a:solidFill>
              </a:rPr>
              <a:t>a životem.</a:t>
            </a:r>
            <a:endParaRPr lang="cs-CZ" dirty="0"/>
          </a:p>
        </p:txBody>
      </p:sp>
      <p:pic>
        <p:nvPicPr>
          <p:cNvPr id="3076" name="Picture 4" descr="BIO - produkt ekologického zemědělství - Soucitně">
            <a:extLst>
              <a:ext uri="{FF2B5EF4-FFF2-40B4-BE49-F238E27FC236}">
                <a16:creationId xmlns:a16="http://schemas.microsoft.com/office/drawing/2014/main" id="{2205D210-F3D3-4012-B277-AA4C080C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67" y="838133"/>
            <a:ext cx="2202326" cy="11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ědci vyrobili novou formu světla, může sloužit uvnitř kvantových počítačů  | Nedd.cz">
            <a:extLst>
              <a:ext uri="{FF2B5EF4-FFF2-40B4-BE49-F238E27FC236}">
                <a16:creationId xmlns:a16="http://schemas.microsoft.com/office/drawing/2014/main" id="{56CB5E4A-3372-4472-A824-53B99621F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122" y="2148398"/>
            <a:ext cx="2476870" cy="172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BAF107E-FD7A-4799-81E8-C695F8A0A4F7}"/>
              </a:ext>
            </a:extLst>
          </p:cNvPr>
          <p:cNvSpPr txBox="1"/>
          <p:nvPr/>
        </p:nvSpPr>
        <p:spPr>
          <a:xfrm>
            <a:off x="8637973" y="3947259"/>
            <a:ext cx="2698812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Nová forma světla do kvantových PC</a:t>
            </a:r>
          </a:p>
        </p:txBody>
      </p:sp>
      <p:pic>
        <p:nvPicPr>
          <p:cNvPr id="3080" name="Picture 8" descr="Více než 10 obrázků na téma Hedonismus a Design zdarma - Pixabay">
            <a:extLst>
              <a:ext uri="{FF2B5EF4-FFF2-40B4-BE49-F238E27FC236}">
                <a16:creationId xmlns:a16="http://schemas.microsoft.com/office/drawing/2014/main" id="{31BA1DF8-638D-4F83-960B-4D5CDE58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685" y="4798498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620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2672</Words>
  <Application>Microsoft Office PowerPoint</Application>
  <PresentationFormat>Širokoúhlá obrazovka</PresentationFormat>
  <Paragraphs>282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Přístupy k typologii</vt:lpstr>
      <vt:lpstr>1. Typologie dle typů temperamentů</vt:lpstr>
      <vt:lpstr>Typy vůdčích zákazníků</vt:lpstr>
      <vt:lpstr>Typy podřízených zákazníků</vt:lpstr>
      <vt:lpstr>Typologie kombinující osobnostní vlastnosti a obecný postoj ke světu a k nákupu</vt:lpstr>
      <vt:lpstr>Typologie dle nákupního chování</vt:lpstr>
      <vt:lpstr>Typologie českých zákazníků dle nákupního chování  spojená s životním stylem a psychikou člověka.</vt:lpstr>
      <vt:lpstr>Typologie českých zákazníků dle nákupního chování  spojená s životním stylem a psychikou člověka</vt:lpstr>
      <vt:lpstr>Typologie českých zákazníků dle nákupního chování  spojená s životním stylem a psychikou člověka</vt:lpstr>
      <vt:lpstr>Typologie dle životního stylu – způsobu života</vt:lpstr>
      <vt:lpstr>Prezentace aplikace PowerPoint</vt:lpstr>
      <vt:lpstr>Typologie českých zákazníků dle životního stylu – orientace na činy</vt:lpstr>
      <vt:lpstr>Typologie českých zákazníků dle životního stylu – orientace na stav</vt:lpstr>
      <vt:lpstr>Typologie českých zákazníků dle životního stylu – orientace na principy</vt:lpstr>
      <vt:lpstr>Typologie zákazníků dle konzumace piva</vt:lpstr>
      <vt:lpstr>Typologie zákazníků - cyklistů </vt:lpstr>
      <vt:lpstr>Generační typologie</vt:lpstr>
      <vt:lpstr>Silent generation (Tichá generace)</vt:lpstr>
      <vt:lpstr>Generace Baby boomers</vt:lpstr>
      <vt:lpstr>Generace X</vt:lpstr>
      <vt:lpstr>Generace Y </vt:lpstr>
      <vt:lpstr>Generace Z</vt:lpstr>
      <vt:lpstr>Samotní a svobodní (singles)</vt:lpstr>
      <vt:lpstr>Znaky singles</vt:lpstr>
      <vt:lpstr>Děti jako zákazníci</vt:lpstr>
      <vt:lpstr>Děti jako zákazníci</vt:lpstr>
      <vt:lpstr>Generace 50+</vt:lpstr>
      <vt:lpstr>Ženy</vt:lpstr>
      <vt:lpstr>Ženy</vt:lpstr>
      <vt:lpstr>Ženy a muži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164</cp:revision>
  <dcterms:created xsi:type="dcterms:W3CDTF">2016-11-25T20:36:16Z</dcterms:created>
  <dcterms:modified xsi:type="dcterms:W3CDTF">2021-11-01T18:23:08Z</dcterms:modified>
</cp:coreProperties>
</file>