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38"/>
  </p:handoutMasterIdLst>
  <p:sldIdLst>
    <p:sldId id="256" r:id="rId2"/>
    <p:sldId id="285" r:id="rId3"/>
    <p:sldId id="300" r:id="rId4"/>
    <p:sldId id="286" r:id="rId5"/>
    <p:sldId id="351" r:id="rId6"/>
    <p:sldId id="291" r:id="rId7"/>
    <p:sldId id="290" r:id="rId8"/>
    <p:sldId id="341" r:id="rId9"/>
    <p:sldId id="342" r:id="rId10"/>
    <p:sldId id="293" r:id="rId11"/>
    <p:sldId id="296" r:id="rId12"/>
    <p:sldId id="297" r:id="rId13"/>
    <p:sldId id="315" r:id="rId14"/>
    <p:sldId id="316" r:id="rId15"/>
    <p:sldId id="317" r:id="rId16"/>
    <p:sldId id="318" r:id="rId17"/>
    <p:sldId id="320" r:id="rId18"/>
    <p:sldId id="321" r:id="rId19"/>
    <p:sldId id="322" r:id="rId20"/>
    <p:sldId id="323" r:id="rId21"/>
    <p:sldId id="325" r:id="rId22"/>
    <p:sldId id="326" r:id="rId23"/>
    <p:sldId id="344" r:id="rId24"/>
    <p:sldId id="349" r:id="rId25"/>
    <p:sldId id="345" r:id="rId26"/>
    <p:sldId id="329" r:id="rId27"/>
    <p:sldId id="333" r:id="rId28"/>
    <p:sldId id="346" r:id="rId29"/>
    <p:sldId id="347" r:id="rId30"/>
    <p:sldId id="348" r:id="rId31"/>
    <p:sldId id="352" r:id="rId32"/>
    <p:sldId id="335" r:id="rId33"/>
    <p:sldId id="350" r:id="rId34"/>
    <p:sldId id="336" r:id="rId35"/>
    <p:sldId id="353" r:id="rId36"/>
    <p:sldId id="313" r:id="rId37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0" d="100"/>
          <a:sy n="90" d="100"/>
        </p:scale>
        <p:origin x="11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03.09.2021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558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dirty="0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dirty="0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 dirty="0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b="1" dirty="0" smtClean="0">
                <a:solidFill>
                  <a:srgbClr val="7030A0"/>
                </a:solidFill>
                <a:latin typeface="Times New Roman" pitchFamily="18" charset="0"/>
              </a:rPr>
              <a:t>Školství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85800" y="152401"/>
            <a:ext cx="6870700" cy="1188367"/>
          </a:xfrm>
        </p:spPr>
        <p:txBody>
          <a:bodyPr/>
          <a:lstStyle/>
          <a:p>
            <a:r>
              <a:rPr lang="cs-CZ" b="1" dirty="0" smtClean="0"/>
              <a:t>Právní formy škol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9"/>
            <a:ext cx="7696200" cy="4145632"/>
          </a:xfrm>
        </p:spPr>
        <p:txBody>
          <a:bodyPr/>
          <a:lstStyle/>
          <a:p>
            <a:r>
              <a:rPr lang="cs-CZ" sz="2800" dirty="0" smtClean="0"/>
              <a:t>ve formě </a:t>
            </a:r>
            <a:r>
              <a:rPr lang="cs-CZ" sz="2800" b="1" dirty="0" smtClean="0"/>
              <a:t>příspěvkových organizací </a:t>
            </a:r>
            <a:r>
              <a:rPr lang="cs-CZ" sz="2800" dirty="0" smtClean="0"/>
              <a:t>(PO) mají v kompetenci zřizovat jen MŠMT, kraje a územně samosprávné celky.</a:t>
            </a:r>
          </a:p>
          <a:p>
            <a:r>
              <a:rPr lang="cs-CZ" sz="2800" dirty="0" smtClean="0"/>
              <a:t>Ostatní právnické a fyzické osoby, registrované církve a náboženské společnosti, kterým bylo přiznáno oprávnění zřizovat církevní školy, zřizují školy a školská zařízení jako </a:t>
            </a:r>
            <a:r>
              <a:rPr lang="cs-CZ" sz="2800" b="1" dirty="0" smtClean="0"/>
              <a:t>školské právnické osoby </a:t>
            </a:r>
            <a:r>
              <a:rPr lang="cs-CZ" sz="2800" dirty="0" smtClean="0"/>
              <a:t>(ŠPO).</a:t>
            </a:r>
          </a:p>
          <a:p>
            <a:endParaRPr lang="cs-CZ" sz="2800" dirty="0" smtClean="0"/>
          </a:p>
          <a:p>
            <a:r>
              <a:rPr lang="cs-CZ" b="1" dirty="0" smtClean="0"/>
              <a:t>Školský rejstřík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Školství a veřejná správa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14500"/>
            <a:ext cx="7696200" cy="4429125"/>
          </a:xfrm>
        </p:spPr>
        <p:txBody>
          <a:bodyPr/>
          <a:lstStyle/>
          <a:p>
            <a:r>
              <a:rPr lang="cs-CZ" dirty="0" smtClean="0"/>
              <a:t>Ředitel školy (předškolního nebo školního zařízení).</a:t>
            </a:r>
          </a:p>
          <a:p>
            <a:r>
              <a:rPr lang="cs-CZ" dirty="0" smtClean="0"/>
              <a:t>Školská rada</a:t>
            </a:r>
          </a:p>
          <a:p>
            <a:r>
              <a:rPr lang="cs-CZ" dirty="0" smtClean="0"/>
              <a:t>MŠMT</a:t>
            </a:r>
          </a:p>
          <a:p>
            <a:r>
              <a:rPr lang="cs-CZ" dirty="0" smtClean="0"/>
              <a:t>Česká školní inspekce</a:t>
            </a:r>
          </a:p>
          <a:p>
            <a:r>
              <a:rPr lang="cs-CZ" dirty="0" smtClean="0"/>
              <a:t>Obce</a:t>
            </a:r>
          </a:p>
          <a:p>
            <a:r>
              <a:rPr lang="cs-CZ" dirty="0" smtClean="0"/>
              <a:t>Kraje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846640" cy="1404392"/>
          </a:xfrm>
        </p:spPr>
        <p:txBody>
          <a:bodyPr/>
          <a:lstStyle/>
          <a:p>
            <a:r>
              <a:rPr lang="cs-CZ" b="1" smtClean="0"/>
              <a:t>Ředitel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14422"/>
            <a:ext cx="7696200" cy="4271978"/>
          </a:xfrm>
        </p:spPr>
        <p:txBody>
          <a:bodyPr/>
          <a:lstStyle/>
          <a:p>
            <a:pPr lvl="1">
              <a:buNone/>
              <a:defRPr/>
            </a:pPr>
            <a:endParaRPr lang="cs-CZ" sz="2000" dirty="0" smtClean="0"/>
          </a:p>
          <a:p>
            <a:pPr lvl="1">
              <a:defRPr/>
            </a:pPr>
            <a:r>
              <a:rPr lang="cs-CZ" sz="2000" dirty="0" smtClean="0"/>
              <a:t>Odpovídá za odbornou a pedagogickou úroveň.</a:t>
            </a:r>
          </a:p>
          <a:p>
            <a:pPr lvl="1">
              <a:defRPr/>
            </a:pPr>
            <a:r>
              <a:rPr lang="cs-CZ" sz="2000" dirty="0" smtClean="0"/>
              <a:t>Odpovědnost za zajištění dohledu nad dětmi a nezletilými žáky ve škole.</a:t>
            </a:r>
          </a:p>
          <a:p>
            <a:pPr lvl="1">
              <a:defRPr/>
            </a:pPr>
            <a:r>
              <a:rPr lang="cs-CZ" sz="2000" dirty="0" smtClean="0"/>
              <a:t>Stanovuje organizaci a podmínky provozu školy.</a:t>
            </a:r>
          </a:p>
          <a:p>
            <a:pPr lvl="1">
              <a:defRPr/>
            </a:pPr>
            <a:r>
              <a:rPr lang="cs-CZ" sz="2000" dirty="0" smtClean="0"/>
              <a:t>Odpovídá za použití finančních prostředků SR.</a:t>
            </a:r>
          </a:p>
          <a:p>
            <a:pPr lvl="1">
              <a:defRPr/>
            </a:pPr>
            <a:r>
              <a:rPr lang="cs-CZ" sz="2000" dirty="0" smtClean="0"/>
              <a:t>Předkládá rozbor hospodaření.</a:t>
            </a:r>
          </a:p>
          <a:p>
            <a:pPr lvl="1">
              <a:defRPr/>
            </a:pPr>
            <a:r>
              <a:rPr lang="cs-CZ" sz="2000" dirty="0" smtClean="0"/>
              <a:t>Zpracovává školní vzdělávací programy</a:t>
            </a:r>
          </a:p>
          <a:p>
            <a:pPr lvl="1">
              <a:defRPr/>
            </a:pPr>
            <a:r>
              <a:rPr lang="cs-CZ" sz="2000" dirty="0" smtClean="0"/>
              <a:t>Přijímá ke vzdělávání, povoluje individuální vzdělávací plán</a:t>
            </a:r>
          </a:p>
          <a:p>
            <a:pPr lvl="1">
              <a:defRPr/>
            </a:pPr>
            <a:r>
              <a:rPr lang="cs-CZ" sz="2000" dirty="0" smtClean="0"/>
              <a:t>Vydává školní řád, stipendijní řád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cs-CZ" sz="2400" dirty="0" smtClean="0"/>
              <a:t>Zřizuje se při ZŠ, SŠ a VOŠ</a:t>
            </a:r>
          </a:p>
          <a:p>
            <a:pPr marL="342900" lvl="1" indent="-342900">
              <a:buFontTx/>
              <a:buChar char="•"/>
            </a:pPr>
            <a:r>
              <a:rPr lang="cs-CZ" sz="2400" dirty="0" smtClean="0"/>
              <a:t>Umožňuje zákonným zástupcům nezletilých žáků, zletilým žákům a studentům, pedagogickým pracovníkům, zřizovateli a dalším osobám podílet se na správě školy.</a:t>
            </a:r>
          </a:p>
          <a:p>
            <a:pPr marL="342900" lvl="1" indent="-342900">
              <a:buFontTx/>
              <a:buChar char="•"/>
            </a:pPr>
            <a:r>
              <a:rPr lang="cs-CZ" sz="2400" dirty="0" smtClean="0"/>
              <a:t>Zřizuje ji zřizovatel</a:t>
            </a:r>
          </a:p>
          <a:p>
            <a:pPr marL="342900" lvl="1" indent="-342900">
              <a:buFontTx/>
              <a:buChar char="•"/>
            </a:pPr>
            <a:r>
              <a:rPr lang="cs-CZ" sz="2400" dirty="0" smtClean="0"/>
              <a:t>Třetinu členů jmenuje zřizovatel, třetinu volí zákonní zástupci nezletilých žáků a zletilí žáci a studenti a třetinu pedagogičtí pracovníci.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2344"/>
          </a:xfrm>
        </p:spPr>
        <p:txBody>
          <a:bodyPr/>
          <a:lstStyle/>
          <a:p>
            <a:r>
              <a:rPr lang="cs-CZ" b="1" dirty="0" smtClean="0"/>
              <a:t>Úkoly ŠR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8"/>
            <a:ext cx="7696200" cy="4145632"/>
          </a:xfrm>
        </p:spPr>
        <p:txBody>
          <a:bodyPr/>
          <a:lstStyle/>
          <a:p>
            <a:r>
              <a:rPr lang="cs-CZ" sz="2400" dirty="0" smtClean="0"/>
              <a:t>Vyjadřuje se k návrhům školních vzdělávacích programů.</a:t>
            </a:r>
          </a:p>
          <a:p>
            <a:r>
              <a:rPr lang="cs-CZ" sz="2400" dirty="0" smtClean="0"/>
              <a:t>Schvaluje výroční zprávu o činnosti školy.</a:t>
            </a:r>
          </a:p>
          <a:p>
            <a:r>
              <a:rPr lang="cs-CZ" sz="2400" dirty="0" smtClean="0"/>
              <a:t>Schvaluje školní řád, ve SŠ a VOŠ stipendijní řád.</a:t>
            </a:r>
          </a:p>
          <a:p>
            <a:r>
              <a:rPr lang="cs-CZ" sz="2400" dirty="0" smtClean="0"/>
              <a:t>Podílí se na zpracování koncepčních záměrů rozvoje školy.</a:t>
            </a:r>
          </a:p>
          <a:p>
            <a:r>
              <a:rPr lang="cs-CZ" sz="2400" dirty="0" smtClean="0"/>
              <a:t>Projednává návrh rozpočtu na další rok.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260376"/>
          </a:xfrm>
        </p:spPr>
        <p:txBody>
          <a:bodyPr/>
          <a:lstStyle/>
          <a:p>
            <a:r>
              <a:rPr lang="cs-CZ" b="1" dirty="0" smtClean="0"/>
              <a:t>MŠMT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073624"/>
          </a:xfrm>
        </p:spPr>
        <p:txBody>
          <a:bodyPr/>
          <a:lstStyle/>
          <a:p>
            <a:r>
              <a:rPr lang="cs-CZ" sz="2800" dirty="0" smtClean="0"/>
              <a:t>Stav, koncepce a rozvoj vzdělávací soustavy.</a:t>
            </a:r>
          </a:p>
          <a:p>
            <a:r>
              <a:rPr lang="cs-CZ" sz="2800" dirty="0" smtClean="0"/>
              <a:t>Vydává Národní program vzdělávání</a:t>
            </a:r>
          </a:p>
          <a:p>
            <a:r>
              <a:rPr lang="cs-CZ" sz="2800" dirty="0" smtClean="0"/>
              <a:t>Zřizování a rušení MŠ, ZŠ a SŠ s vyučovacím jazykem národnostní menšiny.</a:t>
            </a:r>
          </a:p>
          <a:p>
            <a:r>
              <a:rPr lang="cs-CZ" sz="2800" dirty="0" smtClean="0"/>
              <a:t>Vydává výroční zprávu ke vzdělávací soustavě.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332384"/>
          </a:xfrm>
        </p:spPr>
        <p:txBody>
          <a:bodyPr/>
          <a:lstStyle/>
          <a:p>
            <a:r>
              <a:rPr lang="cs-CZ" b="1" dirty="0" smtClean="0"/>
              <a:t>Česká školní inspekce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56792"/>
            <a:ext cx="7696200" cy="3929608"/>
          </a:xfrm>
        </p:spPr>
        <p:txBody>
          <a:bodyPr/>
          <a:lstStyle/>
          <a:p>
            <a:r>
              <a:rPr lang="cs-CZ" sz="2400" dirty="0" smtClean="0"/>
              <a:t>Dohlíží na kvalitní poskytování vzdělávání</a:t>
            </a:r>
          </a:p>
          <a:p>
            <a:r>
              <a:rPr lang="cs-CZ" sz="2400" dirty="0" smtClean="0"/>
              <a:t>Tvorba koncepce inspekční činnosti a systému hodnocení vzdělávací soustavy.</a:t>
            </a:r>
          </a:p>
          <a:p>
            <a:r>
              <a:rPr lang="cs-CZ" sz="2400" dirty="0" smtClean="0"/>
              <a:t>Analýza informací o vzdělávání, o činnosti škol a efektivnosti vzdělávací soustavy.</a:t>
            </a:r>
          </a:p>
          <a:p>
            <a:r>
              <a:rPr lang="cs-CZ" sz="2400" dirty="0" smtClean="0"/>
              <a:t>Hodnocení naplňování školního vzdělávacího programu</a:t>
            </a:r>
            <a:r>
              <a:rPr lang="cs-CZ" sz="2400" dirty="0"/>
              <a:t>.</a:t>
            </a:r>
            <a:endParaRPr lang="cs-CZ" sz="2400" dirty="0" smtClean="0"/>
          </a:p>
          <a:p>
            <a:r>
              <a:rPr lang="cs-CZ" sz="2400" dirty="0" smtClean="0"/>
              <a:t>Výroční zprávy o výsledcích kontrol.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Je povinna zajistit podmínky pro předškolní vzdělávání a pro plnění PŠD – za tímto účelem obec zřídí MŠ a ZŠ (Školské obvody spádové školy)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Kraj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Zajišťuje podmínky pro uskutečňování středního, vyššího odborného vzdělávání, </a:t>
            </a:r>
            <a:r>
              <a:rPr lang="cs-CZ" dirty="0" err="1" smtClean="0"/>
              <a:t>vzdělávání</a:t>
            </a:r>
            <a:r>
              <a:rPr lang="cs-CZ" dirty="0" smtClean="0"/>
              <a:t> žáků a studentů se zdravotním postižením, jazykové, základní umělecké a zájmové vzdělávání a výkonu ústavní výchovy.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Regionální školství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Nepatří tam </a:t>
            </a:r>
            <a:r>
              <a:rPr lang="cs-CZ" smtClean="0"/>
              <a:t>vysoké školy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Vzdělání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 slova vzdělání – „edukace“ z latinského </a:t>
            </a:r>
            <a:r>
              <a:rPr lang="cs-CZ" dirty="0" err="1" smtClean="0"/>
              <a:t>educare</a:t>
            </a:r>
            <a:r>
              <a:rPr lang="cs-CZ" dirty="0" smtClean="0"/>
              <a:t>.</a:t>
            </a:r>
          </a:p>
          <a:p>
            <a:r>
              <a:rPr lang="cs-CZ" dirty="0" smtClean="0"/>
              <a:t>Znamená „vedení ven“ nebo „vedení vpřed“ 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program vzdělávání</a:t>
            </a:r>
          </a:p>
          <a:p>
            <a:r>
              <a:rPr lang="cs-CZ" dirty="0" smtClean="0"/>
              <a:t>Rámcové vzdělávací programy</a:t>
            </a:r>
          </a:p>
          <a:p>
            <a:r>
              <a:rPr lang="cs-CZ" dirty="0" smtClean="0"/>
              <a:t>Školní vzdělávací programy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Rámcové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Vydává je MŠMT.</a:t>
            </a:r>
          </a:p>
          <a:p>
            <a:r>
              <a:rPr lang="cs-CZ" dirty="0" smtClean="0"/>
              <a:t>Vydávají se pro každý obor</a:t>
            </a:r>
          </a:p>
          <a:p>
            <a:r>
              <a:rPr lang="cs-CZ" dirty="0" smtClean="0"/>
              <a:t>Konkrétní cíle, formy, délka a povinný obsah vzdělávání.</a:t>
            </a:r>
          </a:p>
          <a:p>
            <a:r>
              <a:rPr lang="cs-CZ" dirty="0" smtClean="0"/>
              <a:t>Profesní profil, podmínky průběhu a ukončování vzdělávání.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Školní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Zpracovává ředitel školy</a:t>
            </a:r>
          </a:p>
          <a:p>
            <a:r>
              <a:rPr lang="cs-CZ" dirty="0" smtClean="0"/>
              <a:t>Podle nich se uskutečňuje vzdělávání v jednotlivé škole a školském zařízení.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dodržovat rámcové vzdělávací programy ( školní vzdělávací program - učební plán, učební osnovy).</a:t>
            </a:r>
          </a:p>
          <a:p>
            <a:r>
              <a:rPr lang="cs-CZ" dirty="0" smtClean="0"/>
              <a:t>Síť základních škol v ČR dostatečně hustá, od roku 2006 počet klesá.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6870700" cy="1203920"/>
          </a:xfrm>
        </p:spPr>
        <p:txBody>
          <a:bodyPr/>
          <a:lstStyle/>
          <a:p>
            <a:r>
              <a:rPr lang="cs-CZ" sz="4000" b="1" dirty="0" smtClean="0"/>
              <a:t>Zřizovatelé základních škol v Moravskoslezském kraji</a:t>
            </a:r>
            <a:endParaRPr lang="cs-CZ" sz="40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1988840"/>
            <a:ext cx="712879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Střední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Druhy: gymnázia, střední odborné školy, střední odborná učiliště.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486600" cy="972344"/>
          </a:xfrm>
        </p:spPr>
        <p:txBody>
          <a:bodyPr/>
          <a:lstStyle/>
          <a:p>
            <a:r>
              <a:rPr lang="cs-CZ" b="1" dirty="0" smtClean="0"/>
              <a:t>Středoškolské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052736"/>
            <a:ext cx="7696200" cy="4433664"/>
          </a:xfrm>
        </p:spPr>
        <p:txBody>
          <a:bodyPr/>
          <a:lstStyle/>
          <a:p>
            <a:endParaRPr lang="cs-CZ" sz="2400" smtClean="0"/>
          </a:p>
          <a:p>
            <a:r>
              <a:rPr lang="cs-CZ" sz="2400" smtClean="0"/>
              <a:t>Všeobecné </a:t>
            </a:r>
            <a:r>
              <a:rPr lang="cs-CZ" sz="2400" dirty="0" smtClean="0"/>
              <a:t>(gymnázia), odborné vzdělání (střední odborné školy n. učiliště).</a:t>
            </a:r>
          </a:p>
          <a:p>
            <a:r>
              <a:rPr lang="cs-CZ" sz="2400" dirty="0" smtClean="0"/>
              <a:t>Ukončení studia – maturitní zkouška nebo výuční list.</a:t>
            </a:r>
          </a:p>
          <a:p>
            <a:r>
              <a:rPr lang="cs-CZ" sz="2400" dirty="0" smtClean="0"/>
              <a:t>SŠ mohou organizovat také programy nástavbového studia, které je určeno pro absolventy učebních oborů.</a:t>
            </a:r>
          </a:p>
          <a:p>
            <a:r>
              <a:rPr lang="cs-CZ" sz="2400" dirty="0" smtClean="0"/>
              <a:t>Dáno rámcovými vzdělávacími programy.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Vyšší odborné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 české vzdělávací soustavy patří od roku 1995.</a:t>
            </a:r>
          </a:p>
          <a:p>
            <a:r>
              <a:rPr lang="cs-CZ" sz="2400" dirty="0"/>
              <a:t>U</a:t>
            </a:r>
            <a:r>
              <a:rPr lang="cs-CZ" sz="2400" dirty="0" smtClean="0"/>
              <a:t>rčeno absolventům středních škol.</a:t>
            </a:r>
          </a:p>
          <a:p>
            <a:r>
              <a:rPr lang="cs-CZ" sz="2400" dirty="0" smtClean="0"/>
              <a:t>Obory zaměřeny na praktickou profesní orientaci.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pravidla dvouleté nebo tříleté.</a:t>
            </a:r>
          </a:p>
          <a:p>
            <a:r>
              <a:rPr lang="cs-CZ" sz="2400" dirty="0" smtClean="0"/>
              <a:t>Existují jako jeden právní subjekt se SOŠ.</a:t>
            </a:r>
          </a:p>
          <a:p>
            <a:r>
              <a:rPr lang="cs-CZ" sz="2400" dirty="0" smtClean="0"/>
              <a:t>Absolventi získávají titul diplomovaný specialista (Dis.)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okračuje-li absolvent ve studiu na VŠ, může mu být (ale nemusí) podle vysokoškolského zákona část vyššího odborného studia uznána.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Vysoké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Terciární vzdělávání, má právo udělovat akademické tituly</a:t>
            </a:r>
          </a:p>
          <a:p>
            <a:r>
              <a:rPr lang="cs-CZ" sz="2400" dirty="0" smtClean="0"/>
              <a:t>Vymezeno z. č. 111/1998 Sb., o vysokých školách</a:t>
            </a:r>
          </a:p>
          <a:p>
            <a:r>
              <a:rPr lang="cs-CZ" sz="2400" dirty="0" smtClean="0"/>
              <a:t>Univerzitní a neuniverzitní</a:t>
            </a:r>
          </a:p>
          <a:p>
            <a:r>
              <a:rPr lang="cs-CZ" sz="2400" dirty="0" smtClean="0"/>
              <a:t>Akreditační komise České republiky – hodnotí kvalitu VŠ, přiděluje akreditace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Vysoké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Univerzitní </a:t>
            </a:r>
            <a:r>
              <a:rPr lang="cs-CZ" sz="2800" dirty="0" smtClean="0"/>
              <a:t>- Uskutečňují všechny typy studijních programů (bakalářský, magisterský a doktorský). Provozují činnosti pedagogické, ale také vědecké, výzkumné, vývojové a umělecké. Člení se na jednotlivé fakulty.</a:t>
            </a:r>
          </a:p>
          <a:p>
            <a:r>
              <a:rPr lang="cs-CZ" sz="2800" b="1" dirty="0" smtClean="0"/>
              <a:t>Neuniverzitní</a:t>
            </a:r>
            <a:r>
              <a:rPr lang="cs-CZ" sz="2800" dirty="0" smtClean="0"/>
              <a:t> – uskutečňují především bakalářské studijní programy, mohou též uskutečňovat magisterské studijní programy, nečlení se na fakulty.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Výchova</a:t>
            </a:r>
            <a:r>
              <a:rPr lang="cs-CZ" sz="2800" dirty="0" smtClean="0"/>
              <a:t> – proces záměrného působení na osobnost člověka s cílem dosáhnout pozitivních změn v jejím vývoji.</a:t>
            </a:r>
          </a:p>
          <a:p>
            <a:r>
              <a:rPr lang="cs-CZ" sz="2800" b="1" dirty="0" smtClean="0"/>
              <a:t>Vzdělávání</a:t>
            </a:r>
            <a:r>
              <a:rPr lang="cs-CZ" sz="2800" dirty="0" smtClean="0"/>
              <a:t> – proces, ve kterém si žáci a studenti osvojují poznatky a činnosti, vytvářejí vědomosti a dovednosti, rozvíjejí tělesné a duševní schopnosti a zájmy.</a:t>
            </a:r>
          </a:p>
          <a:p>
            <a:r>
              <a:rPr lang="cs-CZ" sz="2800" b="1" dirty="0" smtClean="0"/>
              <a:t>Vzdělání</a:t>
            </a:r>
            <a:r>
              <a:rPr lang="cs-CZ" sz="2800" dirty="0" smtClean="0"/>
              <a:t> – výsledný efekt procesu výchovy a vzdělávání.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486600" cy="1600200"/>
          </a:xfrm>
        </p:spPr>
        <p:txBody>
          <a:bodyPr/>
          <a:lstStyle/>
          <a:p>
            <a:r>
              <a:rPr lang="cs-CZ" sz="4000" b="1" dirty="0" smtClean="0"/>
              <a:t>Toky finančních prostředků ve školství v ČR</a:t>
            </a:r>
            <a:endParaRPr lang="cs-CZ" sz="4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28800"/>
            <a:ext cx="7272808" cy="42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 kapitola 333</a:t>
            </a:r>
          </a:p>
          <a:p>
            <a:r>
              <a:rPr lang="cs-CZ" dirty="0" smtClean="0"/>
              <a:t>Největší objem do regionálního školství</a:t>
            </a:r>
          </a:p>
          <a:p>
            <a:r>
              <a:rPr lang="cs-CZ" dirty="0" smtClean="0"/>
              <a:t>Dotace pro vysoké školy</a:t>
            </a:r>
          </a:p>
          <a:p>
            <a:r>
              <a:rPr lang="cs-CZ" dirty="0" smtClean="0"/>
              <a:t>Financování dle republikových a </a:t>
            </a:r>
            <a:r>
              <a:rPr lang="cs-CZ" smtClean="0"/>
              <a:t>krajských normativů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00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Rozpočet MŠMT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Kapitola 333 zabezpečuje financování jednotlivých školských úseků.</a:t>
            </a:r>
          </a:p>
          <a:p>
            <a:r>
              <a:rPr lang="cs-CZ" sz="2400" dirty="0" smtClean="0"/>
              <a:t>Poskytovatelem účelových a institucionálních prostředků na výzkum a vývoj.</a:t>
            </a:r>
          </a:p>
          <a:p>
            <a:r>
              <a:rPr lang="cs-CZ" sz="2400" dirty="0" smtClean="0"/>
              <a:t>Podporuje činnost v oblasti mládeže, tělovýchovy a sportovní reprezentace.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Krajský úřad (odbor školství)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 přenesené působnosti rozepisuje a poskytuje prostředky přidělené ze SR přímo:</a:t>
            </a:r>
          </a:p>
          <a:p>
            <a:pPr>
              <a:buFontTx/>
              <a:buChar char="-"/>
            </a:pPr>
            <a:r>
              <a:rPr lang="cs-CZ" sz="2800" dirty="0" smtClean="0"/>
              <a:t>Školským organizacím zřizovaných krajem.</a:t>
            </a:r>
          </a:p>
          <a:p>
            <a:pPr>
              <a:buFontTx/>
              <a:buChar char="-"/>
            </a:pPr>
            <a:r>
              <a:rPr lang="cs-CZ" sz="2800" dirty="0" smtClean="0"/>
              <a:t>Školským organizacím zřizovaných obcemi nebo svazky obcí.</a:t>
            </a:r>
          </a:p>
          <a:p>
            <a:pPr>
              <a:buNone/>
            </a:pPr>
            <a:r>
              <a:rPr lang="cs-CZ" sz="2800" dirty="0" smtClean="0"/>
              <a:t>Krajský úřad poskytuje dotaci také soukromým školám, předškolním a školským zařízením.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Financování normativy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Republikové normativy </a:t>
            </a:r>
            <a:r>
              <a:rPr lang="cs-CZ" dirty="0" smtClean="0"/>
              <a:t>– stanoví MŠMT částku připadající na jednoho žáka příslušné věkové kategorie.</a:t>
            </a:r>
          </a:p>
          <a:p>
            <a:r>
              <a:rPr lang="cs-CZ" b="1" dirty="0" smtClean="0"/>
              <a:t>Krajské normativy </a:t>
            </a:r>
            <a:r>
              <a:rPr lang="cs-CZ" dirty="0" smtClean="0"/>
              <a:t>– stanoví krajský úřad, jejich součástí jsou příplatky na speciální vzdělávací potřeby žáků.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Vícezdrojové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Dotace ze státního rozpočtu</a:t>
            </a:r>
          </a:p>
          <a:p>
            <a:r>
              <a:rPr lang="cs-CZ" dirty="0" smtClean="0"/>
              <a:t>Příspěvky od svého zřizovatele</a:t>
            </a:r>
          </a:p>
          <a:p>
            <a:r>
              <a:rPr lang="cs-CZ" dirty="0" smtClean="0"/>
              <a:t>Vlastní doplňková činnost</a:t>
            </a:r>
          </a:p>
          <a:p>
            <a:r>
              <a:rPr lang="cs-CZ" dirty="0" smtClean="0"/>
              <a:t>Peněžní fondy</a:t>
            </a:r>
          </a:p>
          <a:p>
            <a:r>
              <a:rPr lang="cs-CZ" dirty="0" smtClean="0"/>
              <a:t>Ostatní zdroje (z </a:t>
            </a:r>
            <a:r>
              <a:rPr lang="cs-CZ" smtClean="0"/>
              <a:t>programů EU)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71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Děkuji za pozornost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352"/>
          </a:xfrm>
        </p:spPr>
        <p:txBody>
          <a:bodyPr/>
          <a:lstStyle/>
          <a:p>
            <a:r>
              <a:rPr lang="cs-CZ" b="1" dirty="0" smtClean="0"/>
              <a:t>Zásady vzdělávání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8"/>
            <a:ext cx="7696200" cy="4145632"/>
          </a:xfrm>
        </p:spPr>
        <p:txBody>
          <a:bodyPr/>
          <a:lstStyle/>
          <a:p>
            <a:r>
              <a:rPr lang="cs-CZ" sz="2400" dirty="0" smtClean="0"/>
              <a:t>Rovný přístup bez diskriminace.</a:t>
            </a:r>
          </a:p>
          <a:p>
            <a:r>
              <a:rPr lang="cs-CZ" sz="2400" dirty="0" smtClean="0"/>
              <a:t>Zohledňování vzdělávacích potřeb jednotlivce.</a:t>
            </a:r>
          </a:p>
          <a:p>
            <a:r>
              <a:rPr lang="cs-CZ" sz="2400" dirty="0" smtClean="0"/>
              <a:t>Bezplatné základní a střední vzdělávání.</a:t>
            </a:r>
          </a:p>
          <a:p>
            <a:r>
              <a:rPr lang="cs-CZ" sz="2400" dirty="0" smtClean="0"/>
              <a:t>Svobodné šíření poznatků.</a:t>
            </a:r>
          </a:p>
          <a:p>
            <a:r>
              <a:rPr lang="cs-CZ" sz="2400" dirty="0" smtClean="0"/>
              <a:t>Zdokonalování procesu vzdělávání na základě výsledků dosažených ve vědě, výzkumu a vývoji. </a:t>
            </a:r>
          </a:p>
          <a:p>
            <a:r>
              <a:rPr lang="cs-CZ" sz="2400" dirty="0" smtClean="0"/>
              <a:t>Hodnocení výsledků vzdělávání dle školského zákona.</a:t>
            </a:r>
          </a:p>
          <a:p>
            <a:r>
              <a:rPr lang="cs-CZ" sz="2400" dirty="0" smtClean="0"/>
              <a:t>Celoživotní vzdělávání.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program rozvoje vzdělávací soustavy (Bílá kniha)</a:t>
            </a:r>
          </a:p>
          <a:p>
            <a:r>
              <a:rPr lang="cs-CZ" dirty="0" smtClean="0"/>
              <a:t>Strategie vzdělávací politiky České republiky</a:t>
            </a:r>
          </a:p>
          <a:p>
            <a:r>
              <a:rPr lang="cs-CZ" dirty="0" smtClean="0"/>
              <a:t>Strategie digitálního vzdělávání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školství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Vzdělávání podmiňuje rozvoj vědy =&gt; aplikace vědeckých poznatků zvyšuje vzdělanost pracovníků =&gt; věda a její objevy následně obohacují obsah vzdělávání.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Školství tvoří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171950"/>
          </a:xfrm>
        </p:spPr>
        <p:txBody>
          <a:bodyPr/>
          <a:lstStyle/>
          <a:p>
            <a:r>
              <a:rPr lang="cs-CZ" sz="2800" dirty="0" smtClean="0"/>
              <a:t>Školský systém = uspořádaný systém vzdělávání</a:t>
            </a:r>
          </a:p>
          <a:p>
            <a:r>
              <a:rPr lang="cs-CZ" sz="2800" dirty="0" smtClean="0"/>
              <a:t>Školská soustava = soubor výchovně – vzdělávacích zařízení</a:t>
            </a:r>
          </a:p>
          <a:p>
            <a:endParaRPr lang="cs-CZ" sz="2800" dirty="0" smtClean="0"/>
          </a:p>
          <a:p>
            <a:r>
              <a:rPr lang="cs-CZ" sz="2800" dirty="0" smtClean="0"/>
              <a:t>Struktura vzdělávací soustavy dána z. č. 561/2004 Sb., školský zákon,  z. č. 111/1998 Sb., o vysokých školách, z. č. 179/2006 Sb., o dalším vzdělávání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260376"/>
          </a:xfrm>
        </p:spPr>
        <p:txBody>
          <a:bodyPr/>
          <a:lstStyle/>
          <a:p>
            <a:r>
              <a:rPr lang="cs-CZ" b="1" dirty="0" smtClean="0"/>
              <a:t>Vzdělávací soustava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696200" cy="3857600"/>
          </a:xfrm>
        </p:spPr>
        <p:txBody>
          <a:bodyPr/>
          <a:lstStyle/>
          <a:p>
            <a:r>
              <a:rPr lang="cs-CZ" dirty="0" smtClean="0"/>
              <a:t>Mateřské školy</a:t>
            </a:r>
          </a:p>
          <a:p>
            <a:r>
              <a:rPr lang="cs-CZ" dirty="0" smtClean="0"/>
              <a:t>Základní školy</a:t>
            </a:r>
          </a:p>
          <a:p>
            <a:r>
              <a:rPr lang="cs-CZ" dirty="0" smtClean="0"/>
              <a:t>Střední školy</a:t>
            </a:r>
          </a:p>
          <a:p>
            <a:r>
              <a:rPr lang="cs-CZ" dirty="0" smtClean="0"/>
              <a:t>Vyšší odborné školy</a:t>
            </a:r>
          </a:p>
          <a:p>
            <a:r>
              <a:rPr lang="cs-CZ" dirty="0" smtClean="0"/>
              <a:t>Vysoké školy</a:t>
            </a:r>
          </a:p>
          <a:p>
            <a:r>
              <a:rPr lang="cs-CZ" dirty="0" smtClean="0"/>
              <a:t>Speciální školy (např. pro zdravotně postižené – předškolní, základní, střední)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Vzdělávací soustava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umělecké školy</a:t>
            </a:r>
          </a:p>
          <a:p>
            <a:r>
              <a:rPr lang="cs-CZ" dirty="0" smtClean="0"/>
              <a:t>Státní jazykové školy</a:t>
            </a:r>
          </a:p>
          <a:p>
            <a:r>
              <a:rPr lang="cs-CZ" dirty="0" smtClean="0"/>
              <a:t>Školská zařízení (pro výkon ústavní výchovy, ochranné výchovy a preventivní výchovné péče, zařízení </a:t>
            </a:r>
            <a:r>
              <a:rPr lang="cs-CZ" smtClean="0"/>
              <a:t>školního stravování).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2204</TotalTime>
  <Words>1127</Words>
  <Application>Microsoft Office PowerPoint</Application>
  <PresentationFormat>Předvádění na obrazovce (4:3)</PresentationFormat>
  <Paragraphs>153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Comic Sans MS</vt:lpstr>
      <vt:lpstr>Times New Roman</vt:lpstr>
      <vt:lpstr>Pastelové tužky</vt:lpstr>
      <vt:lpstr>Školství</vt:lpstr>
      <vt:lpstr>Vzdělání</vt:lpstr>
      <vt:lpstr>Základní pojmy</vt:lpstr>
      <vt:lpstr>Zásady vzdělávání</vt:lpstr>
      <vt:lpstr>Dokumenty</vt:lpstr>
      <vt:lpstr>Význam školství</vt:lpstr>
      <vt:lpstr>Školství tvoří</vt:lpstr>
      <vt:lpstr>Vzdělávací soustava ČR</vt:lpstr>
      <vt:lpstr>Vzdělávací soustava ČR</vt:lpstr>
      <vt:lpstr>Právní formy škol</vt:lpstr>
      <vt:lpstr>Školství a veřejná správa</vt:lpstr>
      <vt:lpstr>Ředitel</vt:lpstr>
      <vt:lpstr>Školská rada</vt:lpstr>
      <vt:lpstr>Úkoly ŠR</vt:lpstr>
      <vt:lpstr>MŠMT</vt:lpstr>
      <vt:lpstr>Česká školní inspekce</vt:lpstr>
      <vt:lpstr>Obec</vt:lpstr>
      <vt:lpstr>Kraj</vt:lpstr>
      <vt:lpstr>Regionální školství</vt:lpstr>
      <vt:lpstr>Vzdělávací programy</vt:lpstr>
      <vt:lpstr>Rámcové vzdělávací programy</vt:lpstr>
      <vt:lpstr>Školní vzdělávací programy</vt:lpstr>
      <vt:lpstr>Základní školy</vt:lpstr>
      <vt:lpstr>Zřizovatelé základních škol v Moravskoslezském kraji</vt:lpstr>
      <vt:lpstr>Střední školy</vt:lpstr>
      <vt:lpstr>Středoškolské vzdělávání</vt:lpstr>
      <vt:lpstr>Vyšší odborné školy</vt:lpstr>
      <vt:lpstr>Vysoké školy</vt:lpstr>
      <vt:lpstr>Vysoké školy</vt:lpstr>
      <vt:lpstr>Toky finančních prostředků ve školství v ČR</vt:lpstr>
      <vt:lpstr>Financování</vt:lpstr>
      <vt:lpstr>Rozpočet MŠMT</vt:lpstr>
      <vt:lpstr>Krajský úřad (odbor školství)</vt:lpstr>
      <vt:lpstr>Financování normativy</vt:lpstr>
      <vt:lpstr>Vícezdrojové financování</vt:lpstr>
      <vt:lpstr>Děkuji za pozornost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ryl0001</cp:lastModifiedBy>
  <cp:revision>269</cp:revision>
  <cp:lastPrinted>2018-10-31T10:23:32Z</cp:lastPrinted>
  <dcterms:created xsi:type="dcterms:W3CDTF">2006-02-22T11:03:38Z</dcterms:created>
  <dcterms:modified xsi:type="dcterms:W3CDTF">2021-09-03T08:32:31Z</dcterms:modified>
</cp:coreProperties>
</file>