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8" r:id="rId5"/>
    <p:sldId id="288" r:id="rId6"/>
    <p:sldId id="289" r:id="rId7"/>
    <p:sldId id="290" r:id="rId8"/>
    <p:sldId id="330" r:id="rId9"/>
    <p:sldId id="291" r:id="rId10"/>
    <p:sldId id="292" r:id="rId11"/>
    <p:sldId id="310" r:id="rId12"/>
    <p:sldId id="311" r:id="rId13"/>
    <p:sldId id="317" r:id="rId14"/>
    <p:sldId id="325" r:id="rId15"/>
    <p:sldId id="327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369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68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71450"/>
            <a:ext cx="7772400" cy="9715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4305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D3B743B-C290-4C85-93D7-D4172FAAADCE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0062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EKONOMICKÁ EFEKTIVNOST A HODNOCENÍ VÝKONNOSTI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podstatu efektivnosti podniku a jeho základních funkcí (činností).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Objasnit jednotlivé ukazatele efektivnosti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Rentabilita</a:t>
            </a:r>
            <a:endParaRPr lang="cs-CZ" alt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43050"/>
            <a:ext cx="7772400" cy="3086100"/>
          </a:xfrm>
          <a:prstGeom prst="rect">
            <a:avLst/>
          </a:prstGeom>
        </p:spPr>
        <p:txBody>
          <a:bodyPr/>
          <a:lstStyle/>
          <a:p>
            <a:pPr lvl="2" algn="just"/>
            <a:r>
              <a:rPr lang="cs-CZ" altLang="cs-CZ"/>
              <a:t>Ukazatele rentability poměřují zisk s jinými veličinami. Používáme je pro hodnocení a posouzení celkové efektivnosti a výkonnosti firmy. Ukazatelé rentability mají mít obecně rostoucí tendenci. </a:t>
            </a:r>
          </a:p>
        </p:txBody>
      </p:sp>
    </p:spTree>
    <p:extLst>
      <p:ext uri="{BB962C8B-B14F-4D97-AF65-F5344CB8AC3E}">
        <p14:creationId xmlns:p14="http://schemas.microsoft.com/office/powerpoint/2010/main" val="386764084"/>
      </p:ext>
    </p:extLst>
  </p:cSld>
  <p:clrMapOvr>
    <a:masterClrMapping/>
  </p:clrMapOvr>
  <p:transition advTm="816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Ukazatelé aktivity</a:t>
            </a:r>
            <a:endParaRPr lang="cs-CZ" alt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2870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500" dirty="0"/>
              <a:t>Když rentabilita celkového kapitálu před úhradou úroků a daní přesahuje úrokovou míru z cizího kapitálu, znamená to pro firmu příznivou situaci.</a:t>
            </a:r>
          </a:p>
          <a:p>
            <a:pPr algn="just"/>
            <a:r>
              <a:rPr lang="cs-CZ" altLang="cs-CZ" sz="2500" dirty="0">
                <a:ea typeface="MS Mincho" pitchFamily="49" charset="-128"/>
              </a:rPr>
              <a:t>Ukazateli aktivity m</a:t>
            </a:r>
            <a:r>
              <a:rPr lang="cs-CZ" altLang="cs-CZ" sz="2500" dirty="0"/>
              <a:t>ěř</a:t>
            </a:r>
            <a:r>
              <a:rPr lang="cs-CZ" altLang="cs-CZ" sz="2500" dirty="0">
                <a:ea typeface="MS Mincho" pitchFamily="49" charset="-128"/>
              </a:rPr>
              <a:t>íme, jak efektivn</a:t>
            </a:r>
            <a:r>
              <a:rPr lang="cs-CZ" altLang="cs-CZ" sz="2500" dirty="0"/>
              <a:t>ě</a:t>
            </a:r>
            <a:r>
              <a:rPr lang="cs-CZ" altLang="cs-CZ" sz="2500" dirty="0">
                <a:ea typeface="MS Mincho" pitchFamily="49" charset="-128"/>
              </a:rPr>
              <a:t> firma hospoda</a:t>
            </a:r>
            <a:r>
              <a:rPr lang="cs-CZ" altLang="cs-CZ" sz="2500" dirty="0"/>
              <a:t>ř</a:t>
            </a:r>
            <a:r>
              <a:rPr lang="cs-CZ" altLang="cs-CZ" sz="2500" dirty="0">
                <a:ea typeface="MS Mincho" pitchFamily="49" charset="-128"/>
              </a:rPr>
              <a:t>í se svým majetkem. Po</a:t>
            </a:r>
            <a:r>
              <a:rPr lang="cs-CZ" altLang="cs-CZ" sz="2500" dirty="0"/>
              <a:t>č</a:t>
            </a:r>
            <a:r>
              <a:rPr lang="cs-CZ" altLang="cs-CZ" sz="2500" dirty="0">
                <a:ea typeface="MS Mincho" pitchFamily="49" charset="-128"/>
              </a:rPr>
              <a:t>ítají se pro jednotlivé skupiny aktiv: zásoby, pohledávky, fixní, oběžná a celková aktiva. </a:t>
            </a:r>
          </a:p>
        </p:txBody>
      </p:sp>
    </p:spTree>
    <p:extLst>
      <p:ext uri="{BB962C8B-B14F-4D97-AF65-F5344CB8AC3E}">
        <p14:creationId xmlns:p14="http://schemas.microsoft.com/office/powerpoint/2010/main" val="128390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Likvidita</a:t>
            </a:r>
            <a:endParaRPr lang="cs-CZ" alt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504" y="987574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Vyjadřuje schopnost firmy uhrazovat běžné závazky (splatné do 1 roku) převedením libovolného aktiva na peníze. </a:t>
            </a:r>
          </a:p>
          <a:p>
            <a:pPr algn="just"/>
            <a:r>
              <a:rPr lang="cs-CZ" altLang="cs-CZ" sz="2500" dirty="0"/>
              <a:t>Likvidita určitého majetku je tím větší, čím kratší je doba jeho přeměny na peněžní formu. Rozlišujeme tři stupně likvidity v závislosti na tom, jak rychle jsme schopni změnit jednotlivé druhy oběžných aktiv na peněžní prostředky.  </a:t>
            </a:r>
          </a:p>
        </p:txBody>
      </p:sp>
    </p:spTree>
    <p:extLst>
      <p:ext uri="{BB962C8B-B14F-4D97-AF65-F5344CB8AC3E}">
        <p14:creationId xmlns:p14="http://schemas.microsoft.com/office/powerpoint/2010/main" val="172991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altLang="cs-CZ" sz="2500" dirty="0"/>
              <a:t>Ekonomická efektivnost a hodnocení výkonnosti podniku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131590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500" dirty="0"/>
              <a:t>Ekonomická efektivnost je abstraktní kategorií, pokud nemáme určení jejího nositele- hospodářský proces  v podniku.</a:t>
            </a:r>
          </a:p>
          <a:p>
            <a:pPr marL="0" indent="0">
              <a:buNone/>
            </a:pPr>
            <a:r>
              <a:rPr lang="cs-CZ" altLang="cs-CZ" sz="2500" dirty="0"/>
              <a:t>Má 2 stránky : </a:t>
            </a:r>
          </a:p>
          <a:p>
            <a:r>
              <a:rPr lang="cs-CZ" altLang="cs-CZ" sz="2500" dirty="0"/>
              <a:t>účelnost ( potřebné výstupy, výrobky trh potřebuje - uzná) </a:t>
            </a:r>
          </a:p>
          <a:p>
            <a:r>
              <a:rPr lang="cs-CZ" altLang="cs-CZ" sz="2500" dirty="0"/>
              <a:t>účinnost ( hospodárnost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5851541"/>
      </p:ext>
    </p:extLst>
  </p:cSld>
  <p:clrMapOvr>
    <a:masterClrMapping/>
  </p:clrMapOvr>
  <p:transition advTm="3008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Hospodárnost</a:t>
            </a:r>
            <a:endParaRPr lang="cs-CZ" alt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275606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Hospodárností rozumíme takové vynakládání prostředků, kdy se snažíme o udržení nákladů na nejnižší možné úrovni při zachování kvality, technických parametrů a funkčnosti výrobku a chceme dosáhnout stavu - optimum hodnot při maximalizaci zisku. K min. nákladů nám napomáhá jejich sledování, členění a ovlivňování.</a:t>
            </a:r>
          </a:p>
        </p:txBody>
      </p:sp>
    </p:spTree>
    <p:extLst>
      <p:ext uri="{BB962C8B-B14F-4D97-AF65-F5344CB8AC3E}">
        <p14:creationId xmlns:p14="http://schemas.microsoft.com/office/powerpoint/2010/main" val="2184231182"/>
      </p:ext>
    </p:extLst>
  </p:cSld>
  <p:clrMapOvr>
    <a:masterClrMapping/>
  </p:clrMapOvr>
  <p:transition advTm="1456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Analýza nákladů</a:t>
            </a:r>
            <a:endParaRPr lang="cs-CZ" alt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491630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Oblast analýzy nákladů vychází z potřeb řízení uvnitř podniku</a:t>
            </a:r>
          </a:p>
          <a:p>
            <a:pPr algn="just"/>
            <a:r>
              <a:rPr lang="cs-CZ" altLang="cs-CZ" sz="2500" dirty="0"/>
              <a:t>základem je otázka výrobních nákladů, které jsou vynakládány </a:t>
            </a:r>
          </a:p>
          <a:p>
            <a:pPr algn="just"/>
            <a:r>
              <a:rPr lang="cs-CZ" altLang="cs-CZ" sz="2500" dirty="0"/>
              <a:t>na příslušné výkony v konkrétním čase.</a:t>
            </a:r>
          </a:p>
        </p:txBody>
      </p:sp>
    </p:spTree>
    <p:extLst>
      <p:ext uri="{BB962C8B-B14F-4D97-AF65-F5344CB8AC3E}">
        <p14:creationId xmlns:p14="http://schemas.microsoft.com/office/powerpoint/2010/main" val="600467685"/>
      </p:ext>
    </p:extLst>
  </p:cSld>
  <p:clrMapOvr>
    <a:masterClrMapping/>
  </p:clrMapOvr>
  <p:transition advTm="2048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Analýza nákladů 2</a:t>
            </a:r>
            <a:endParaRPr lang="cs-CZ" altLang="cs-CZ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491630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altLang="cs-CZ" sz="2500" dirty="0"/>
              <a:t>Oblast nákladových analýz bývá soustředěna na jednotlivé skupiny činností a výrobků, </a:t>
            </a:r>
          </a:p>
          <a:p>
            <a:pPr algn="just"/>
            <a:r>
              <a:rPr lang="cs-CZ" altLang="cs-CZ" sz="2500" dirty="0"/>
              <a:t>kalkulační jednice </a:t>
            </a:r>
          </a:p>
          <a:p>
            <a:pPr algn="just"/>
            <a:r>
              <a:rPr lang="cs-CZ" altLang="cs-CZ" sz="2500" dirty="0"/>
              <a:t>je nutným doplňkem finanční analýzy.</a:t>
            </a:r>
          </a:p>
        </p:txBody>
      </p:sp>
    </p:spTree>
    <p:extLst>
      <p:ext uri="{BB962C8B-B14F-4D97-AF65-F5344CB8AC3E}">
        <p14:creationId xmlns:p14="http://schemas.microsoft.com/office/powerpoint/2010/main" val="1956336010"/>
      </p:ext>
    </p:extLst>
  </p:cSld>
  <p:clrMapOvr>
    <a:masterClrMapping/>
  </p:clrMapOvr>
  <p:transition advTm="204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Význam a oblasti analýzy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275606"/>
            <a:ext cx="7772400" cy="3086100"/>
          </a:xfrm>
          <a:prstGeom prst="rect">
            <a:avLst/>
          </a:prstGeom>
        </p:spPr>
        <p:txBody>
          <a:bodyPr/>
          <a:lstStyle/>
          <a:p>
            <a:pPr marL="0" indent="0" algn="just"/>
            <a:r>
              <a:rPr lang="cs-CZ" altLang="cs-CZ" sz="2500" dirty="0">
                <a:latin typeface="+mj-lt"/>
              </a:rPr>
              <a:t>Analýza hospodaření firmy umožňuje poznávat složitou strukturu podnikového procesu jako celku nebo jednotlivých (dílčích) částí. </a:t>
            </a:r>
          </a:p>
          <a:p>
            <a:pPr marL="0" indent="0" algn="just"/>
            <a:r>
              <a:rPr lang="cs-CZ" altLang="cs-CZ" sz="2500" dirty="0">
                <a:latin typeface="+mj-lt"/>
              </a:rPr>
              <a:t>Proto hovoříme o dílčích analýzách (rozborech), jako jsou:</a:t>
            </a:r>
          </a:p>
          <a:p>
            <a:pPr algn="just"/>
            <a:r>
              <a:rPr lang="cs-CZ" altLang="cs-CZ" sz="2500" i="1" dirty="0">
                <a:latin typeface="+mj-lt"/>
              </a:rPr>
              <a:t>rozbor nákladů,</a:t>
            </a:r>
          </a:p>
          <a:p>
            <a:pPr marL="0" indent="0"/>
            <a:r>
              <a:rPr lang="cs-CZ" altLang="cs-CZ" sz="2500" i="1" dirty="0">
                <a:latin typeface="+mj-lt"/>
                <a:cs typeface="Times New Roman" pitchFamily="18" charset="0"/>
              </a:rPr>
              <a:t>  </a:t>
            </a:r>
            <a:r>
              <a:rPr lang="cs-CZ" altLang="cs-CZ" sz="2500" i="1" dirty="0">
                <a:latin typeface="+mj-lt"/>
              </a:rPr>
              <a:t>rozbor dlouhodobého ( investičního) majetku</a:t>
            </a:r>
            <a:endParaRPr lang="cs-CZ" altLang="cs-CZ" sz="2500" dirty="0">
              <a:latin typeface="+mj-lt"/>
            </a:endParaRPr>
          </a:p>
          <a:p>
            <a:pPr marL="0" indent="0" algn="just"/>
            <a:endParaRPr lang="cs-CZ" altLang="cs-CZ" sz="2500" dirty="0">
              <a:latin typeface="+mj-lt"/>
            </a:endParaRPr>
          </a:p>
          <a:p>
            <a:pPr marL="0" indent="0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8127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Další oblasti analýzy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059582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500" dirty="0">
                <a:latin typeface="+mj-lt"/>
              </a:rPr>
              <a:t>rozbor oběžného majetku,</a:t>
            </a:r>
          </a:p>
          <a:p>
            <a:r>
              <a:rPr lang="cs-CZ" altLang="cs-CZ" sz="2500" dirty="0">
                <a:latin typeface="+mj-lt"/>
              </a:rPr>
              <a:t>rozbor plnění plánu výroby,</a:t>
            </a:r>
          </a:p>
          <a:p>
            <a:r>
              <a:rPr lang="cs-CZ" altLang="cs-CZ" sz="2500" dirty="0">
                <a:latin typeface="+mj-lt"/>
              </a:rPr>
              <a:t>rozbor práce a mezd,</a:t>
            </a:r>
          </a:p>
          <a:p>
            <a:r>
              <a:rPr lang="cs-CZ" altLang="cs-CZ" sz="2500" dirty="0">
                <a:latin typeface="+mj-lt"/>
              </a:rPr>
              <a:t>rozbor růstu a hodnocení ekonomické efektivnosti,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885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Analýza </a:t>
            </a:r>
            <a:endParaRPr lang="cs-CZ" alt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059582"/>
            <a:ext cx="7772400" cy="3086100"/>
          </a:xfrm>
          <a:prstGeom prst="rect">
            <a:avLst/>
          </a:prstGeom>
        </p:spPr>
        <p:txBody>
          <a:bodyPr/>
          <a:lstStyle/>
          <a:p>
            <a:pPr marL="0" lvl="2" indent="-19050" algn="just">
              <a:spcBef>
                <a:spcPts val="0"/>
              </a:spcBef>
              <a:buFont typeface="Symbol" pitchFamily="18" charset="2"/>
              <a:buNone/>
              <a:tabLst>
                <a:tab pos="0" algn="l"/>
              </a:tabLst>
            </a:pPr>
            <a:r>
              <a:rPr lang="cs-CZ" altLang="cs-CZ" sz="2200" b="1" dirty="0">
                <a:ea typeface="MS Mincho" pitchFamily="49" charset="-128"/>
              </a:rPr>
              <a:t>Analýza stavových ukazatel</a:t>
            </a:r>
            <a:r>
              <a:rPr lang="cs-CZ" altLang="cs-CZ" sz="2200" b="1" dirty="0"/>
              <a:t>ů</a:t>
            </a:r>
            <a:r>
              <a:rPr lang="cs-CZ" altLang="cs-CZ" sz="2200" b="1" dirty="0">
                <a:ea typeface="MS Mincho" pitchFamily="49" charset="-128"/>
              </a:rPr>
              <a:t> :</a:t>
            </a:r>
          </a:p>
          <a:p>
            <a:pPr marL="342900" lvl="3" indent="-342900">
              <a:spcBef>
                <a:spcPts val="0"/>
              </a:spcBef>
              <a:tabLst>
                <a:tab pos="0" algn="l"/>
              </a:tabLst>
            </a:pPr>
            <a:r>
              <a:rPr lang="cs-CZ" altLang="cs-CZ" sz="2200" dirty="0">
                <a:ea typeface="MS Mincho" pitchFamily="49" charset="-128"/>
              </a:rPr>
              <a:t>analýza trend</a:t>
            </a:r>
            <a:r>
              <a:rPr lang="cs-CZ" altLang="cs-CZ" sz="2200" dirty="0"/>
              <a:t>ů</a:t>
            </a:r>
            <a:r>
              <a:rPr lang="cs-CZ" altLang="cs-CZ" sz="2200" dirty="0">
                <a:ea typeface="MS Mincho" pitchFamily="49" charset="-128"/>
              </a:rPr>
              <a:t> (horizontální analýza),</a:t>
            </a:r>
          </a:p>
          <a:p>
            <a:pPr marL="342900" lvl="3" indent="-342900">
              <a:spcBef>
                <a:spcPts val="0"/>
              </a:spcBef>
              <a:tabLst>
                <a:tab pos="0" algn="l"/>
              </a:tabLst>
            </a:pPr>
            <a:r>
              <a:rPr lang="cs-CZ" altLang="cs-CZ" sz="2200" dirty="0">
                <a:ea typeface="MS Mincho" pitchFamily="49" charset="-128"/>
              </a:rPr>
              <a:t>procentní rozbor (vertikální analýza).</a:t>
            </a:r>
          </a:p>
          <a:p>
            <a:pPr marL="0" indent="-152400" algn="just">
              <a:spcBef>
                <a:spcPts val="0"/>
              </a:spcBef>
              <a:buFontTx/>
              <a:buNone/>
              <a:tabLst>
                <a:tab pos="0" algn="l"/>
              </a:tabLst>
            </a:pPr>
            <a:r>
              <a:rPr lang="cs-CZ" altLang="cs-CZ" sz="2200" b="1" dirty="0">
                <a:ea typeface="MS Mincho" pitchFamily="49" charset="-128"/>
              </a:rPr>
              <a:t> </a:t>
            </a:r>
          </a:p>
          <a:p>
            <a:pPr marL="0" indent="-152400" algn="just">
              <a:spcBef>
                <a:spcPts val="0"/>
              </a:spcBef>
              <a:buFontTx/>
              <a:buNone/>
              <a:tabLst>
                <a:tab pos="0" algn="l"/>
              </a:tabLst>
            </a:pPr>
            <a:r>
              <a:rPr lang="cs-CZ" altLang="cs-CZ" sz="2200" b="1" dirty="0">
                <a:ea typeface="MS Mincho" pitchFamily="49" charset="-128"/>
              </a:rPr>
              <a:t>Analýza rozdílových a tokových ukazatel</a:t>
            </a:r>
            <a:r>
              <a:rPr lang="cs-CZ" altLang="cs-CZ" sz="2200" dirty="0"/>
              <a:t>ů</a:t>
            </a:r>
            <a:r>
              <a:rPr lang="cs-CZ" altLang="cs-CZ" sz="2200" b="1" dirty="0">
                <a:ea typeface="MS Mincho" pitchFamily="49" charset="-128"/>
              </a:rPr>
              <a:t>:</a:t>
            </a:r>
          </a:p>
          <a:p>
            <a:pPr marL="342900" lvl="3" indent="-342900" algn="just">
              <a:spcBef>
                <a:spcPts val="0"/>
              </a:spcBef>
              <a:tabLst>
                <a:tab pos="0" algn="l"/>
              </a:tabLst>
            </a:pPr>
            <a:r>
              <a:rPr lang="cs-CZ" altLang="cs-CZ" sz="2200" dirty="0">
                <a:ea typeface="MS Mincho" pitchFamily="49" charset="-128"/>
              </a:rPr>
              <a:t>analýza fondů finan</a:t>
            </a:r>
            <a:r>
              <a:rPr lang="cs-CZ" altLang="cs-CZ" sz="2200" dirty="0"/>
              <a:t>č</a:t>
            </a:r>
            <a:r>
              <a:rPr lang="cs-CZ" altLang="cs-CZ" sz="2200" dirty="0">
                <a:ea typeface="MS Mincho" pitchFamily="49" charset="-128"/>
              </a:rPr>
              <a:t>ních prost</a:t>
            </a:r>
            <a:r>
              <a:rPr lang="cs-CZ" altLang="cs-CZ" sz="2200" dirty="0"/>
              <a:t>ř</a:t>
            </a:r>
            <a:r>
              <a:rPr lang="cs-CZ" altLang="cs-CZ" sz="2200" dirty="0">
                <a:ea typeface="MS Mincho" pitchFamily="49" charset="-128"/>
              </a:rPr>
              <a:t>edk</a:t>
            </a:r>
            <a:r>
              <a:rPr lang="cs-CZ" altLang="cs-CZ" sz="2200" dirty="0"/>
              <a:t>ů</a:t>
            </a:r>
            <a:r>
              <a:rPr lang="cs-CZ" altLang="cs-CZ" sz="2200" dirty="0">
                <a:ea typeface="MS Mincho" pitchFamily="49" charset="-128"/>
              </a:rPr>
              <a:t>,</a:t>
            </a:r>
          </a:p>
          <a:p>
            <a:pPr marL="342900" lvl="3" indent="-342900" algn="just">
              <a:spcBef>
                <a:spcPts val="0"/>
              </a:spcBef>
              <a:tabLst>
                <a:tab pos="0" algn="l"/>
              </a:tabLst>
            </a:pPr>
            <a:r>
              <a:rPr lang="cs-CZ" altLang="cs-CZ" sz="2200" dirty="0">
                <a:ea typeface="MS Mincho" pitchFamily="49" charset="-128"/>
              </a:rPr>
              <a:t>analýza cash </a:t>
            </a:r>
            <a:r>
              <a:rPr lang="cs-CZ" altLang="cs-CZ" sz="2200" dirty="0" err="1">
                <a:ea typeface="MS Mincho" pitchFamily="49" charset="-128"/>
              </a:rPr>
              <a:t>flow</a:t>
            </a:r>
            <a:r>
              <a:rPr lang="cs-CZ" altLang="cs-CZ" sz="2200" dirty="0">
                <a:ea typeface="MS Mincho" pitchFamily="49" charset="-128"/>
              </a:rPr>
              <a:t>= peněžních toků.</a:t>
            </a:r>
          </a:p>
        </p:txBody>
      </p:sp>
    </p:spTree>
    <p:extLst>
      <p:ext uri="{BB962C8B-B14F-4D97-AF65-F5344CB8AC3E}">
        <p14:creationId xmlns:p14="http://schemas.microsoft.com/office/powerpoint/2010/main" val="3475787130"/>
      </p:ext>
    </p:extLst>
  </p:cSld>
  <p:clrMapOvr>
    <a:masterClrMapping/>
  </p:clrMapOvr>
  <p:transition advTm="256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altLang="cs-CZ" sz="3200" dirty="0"/>
              <a:t>Analýzy poměrových ukazatelů</a:t>
            </a:r>
            <a:endParaRPr lang="cs-CZ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347614"/>
            <a:ext cx="7772400" cy="3086100"/>
          </a:xfrm>
          <a:prstGeom prst="rect">
            <a:avLst/>
          </a:prstGeom>
        </p:spPr>
        <p:txBody>
          <a:bodyPr/>
          <a:lstStyle/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rentability, aktivity,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zadluženosti a finan</a:t>
            </a:r>
            <a:r>
              <a:rPr lang="cs-CZ" altLang="cs-CZ" dirty="0"/>
              <a:t>č</a:t>
            </a:r>
            <a:r>
              <a:rPr lang="cs-CZ" altLang="cs-CZ" dirty="0">
                <a:ea typeface="MS Mincho" pitchFamily="49" charset="-128"/>
              </a:rPr>
              <a:t>ní struktury,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 </a:t>
            </a:r>
            <a:r>
              <a:rPr lang="cs-CZ" altLang="cs-CZ" dirty="0">
                <a:ea typeface="MS Mincho" pitchFamily="49" charset="-128"/>
              </a:rPr>
              <a:t>likvidity, 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kapitálového trhu,</a:t>
            </a:r>
          </a:p>
          <a:p>
            <a:pPr lvl="3">
              <a:buFontTx/>
              <a:buChar char="-"/>
            </a:pPr>
            <a:r>
              <a:rPr lang="cs-CZ" altLang="cs-CZ" dirty="0">
                <a:ea typeface="MS Mincho" pitchFamily="49" charset="-128"/>
              </a:rPr>
              <a:t>analýza ukazatel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na bázi finan</a:t>
            </a:r>
            <a:r>
              <a:rPr lang="cs-CZ" altLang="cs-CZ" dirty="0"/>
              <a:t>č</a:t>
            </a:r>
            <a:r>
              <a:rPr lang="cs-CZ" altLang="cs-CZ" dirty="0">
                <a:ea typeface="MS Mincho" pitchFamily="49" charset="-128"/>
              </a:rPr>
              <a:t>ních fond</a:t>
            </a:r>
            <a:r>
              <a:rPr lang="cs-CZ" altLang="cs-CZ" dirty="0"/>
              <a:t>ů</a:t>
            </a:r>
            <a:r>
              <a:rPr lang="cs-CZ" altLang="cs-CZ" dirty="0">
                <a:ea typeface="MS Mincho" pitchFamily="49" charset="-128"/>
              </a:rPr>
              <a:t>  a cash </a:t>
            </a:r>
            <a:r>
              <a:rPr lang="cs-CZ" altLang="cs-CZ" dirty="0" err="1">
                <a:ea typeface="MS Mincho" pitchFamily="49" charset="-128"/>
              </a:rPr>
              <a:t>flow</a:t>
            </a:r>
            <a:r>
              <a:rPr lang="cs-CZ" altLang="cs-CZ" dirty="0">
                <a:ea typeface="MS Mincho" pitchFamily="49" charset="-128"/>
              </a:rPr>
              <a:t>.</a:t>
            </a:r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8618291"/>
      </p:ext>
    </p:extLst>
  </p:cSld>
  <p:clrMapOvr>
    <a:masterClrMapping/>
  </p:clrMapOvr>
  <p:transition advTm="528"/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E4A6B64FB75A419911486C12C67D1D" ma:contentTypeVersion="7" ma:contentTypeDescription="Vytvoří nový dokument" ma:contentTypeScope="" ma:versionID="cdd13d20e02ed5503171f87c748a5a3a">
  <xsd:schema xmlns:xsd="http://www.w3.org/2001/XMLSchema" xmlns:xs="http://www.w3.org/2001/XMLSchema" xmlns:p="http://schemas.microsoft.com/office/2006/metadata/properties" xmlns:ns2="f4479278-b1a8-4a92-a06d-ac777317b04e" targetNamespace="http://schemas.microsoft.com/office/2006/metadata/properties" ma:root="true" ma:fieldsID="fc5226b0a141629dc73a812da07cad9a" ns2:_="">
    <xsd:import namespace="f4479278-b1a8-4a92-a06d-ac777317b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79278-b1a8-4a92-a06d-ac777317b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7D77940-F74E-45BB-9544-C2AA374068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6F0B92-405F-4055-8EB1-8DE5DD146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479278-b1a8-4a92-a06d-ac777317b0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268BCD-C8AC-4962-89B9-501D55A7E116}">
  <ds:schemaRefs>
    <ds:schemaRef ds:uri="http://schemas.microsoft.com/office/2006/documentManagement/types"/>
    <ds:schemaRef ds:uri="http://purl.org/dc/dcmitype/"/>
    <ds:schemaRef ds:uri="http://purl.org/dc/elements/1.1/"/>
    <ds:schemaRef ds:uri="f4479278-b1a8-4a92-a06d-ac777317b04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453</Words>
  <Application>Microsoft Office PowerPoint</Application>
  <PresentationFormat>Předvádění na obrazovce (16:9)</PresentationFormat>
  <Paragraphs>61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MS Mincho</vt:lpstr>
      <vt:lpstr>Arial</vt:lpstr>
      <vt:lpstr>Calibri</vt:lpstr>
      <vt:lpstr>Symbol</vt:lpstr>
      <vt:lpstr>Times New Roman</vt:lpstr>
      <vt:lpstr>SLU</vt:lpstr>
      <vt:lpstr>Prezentace aplikace PowerPoint</vt:lpstr>
      <vt:lpstr>Ekonomická efektivnost a hodnocení výkonnosti podniku</vt:lpstr>
      <vt:lpstr>Hospodárnost</vt:lpstr>
      <vt:lpstr>Analýza nákladů</vt:lpstr>
      <vt:lpstr>Analýza nákladů 2</vt:lpstr>
      <vt:lpstr>Význam a oblasti analýzy</vt:lpstr>
      <vt:lpstr>Další oblasti analýzy</vt:lpstr>
      <vt:lpstr>Analýza </vt:lpstr>
      <vt:lpstr>Analýzy poměrových ukazatelů</vt:lpstr>
      <vt:lpstr>Rentabilita</vt:lpstr>
      <vt:lpstr>Ukazatelé aktivity</vt:lpstr>
      <vt:lpstr>Likvidita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seb0001</cp:lastModifiedBy>
  <cp:revision>53</cp:revision>
  <cp:lastPrinted>2018-03-27T09:30:31Z</cp:lastPrinted>
  <dcterms:created xsi:type="dcterms:W3CDTF">2016-07-06T15:42:34Z</dcterms:created>
  <dcterms:modified xsi:type="dcterms:W3CDTF">2022-12-12T12:34:04Z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0x0101004FE4A6B64FB75A419911486C12C67D1D</vt:lpwstr>
  </property>
</Properties>
</file>