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94" r:id="rId3"/>
    <p:sldId id="295" r:id="rId4"/>
    <p:sldId id="268" r:id="rId5"/>
    <p:sldId id="269" r:id="rId6"/>
    <p:sldId id="271" r:id="rId7"/>
    <p:sldId id="296" r:id="rId8"/>
    <p:sldId id="283" r:id="rId9"/>
    <p:sldId id="272" r:id="rId10"/>
    <p:sldId id="297" r:id="rId11"/>
    <p:sldId id="275" r:id="rId12"/>
    <p:sldId id="289" r:id="rId13"/>
    <p:sldId id="276" r:id="rId1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000" b="1" dirty="0">
                <a:solidFill>
                  <a:schemeClr val="bg1"/>
                </a:solidFill>
              </a:rPr>
              <a:t>Majetková a kapitálová struktura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800" b="1" dirty="0">
                <a:solidFill>
                  <a:srgbClr val="002060"/>
                </a:solidFill>
                <a:cs typeface="Arial" panose="020B0604020202020204" pitchFamily="34" charset="0"/>
              </a:rPr>
              <a:t>Majetková a kapitálová struktura podniku</a:t>
            </a:r>
          </a:p>
          <a:p>
            <a:pPr marL="0" indent="0">
              <a:buNone/>
            </a:pPr>
            <a:r>
              <a:rPr lang="pl-PL" sz="1800" b="1" dirty="0">
                <a:solidFill>
                  <a:srgbClr val="002060"/>
                </a:solidFill>
                <a:cs typeface="Arial" panose="020B0604020202020204" pitchFamily="34" charset="0"/>
              </a:rPr>
              <a:t>Hodnotové operace ve struktuře rozvahy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A87FD-B4FA-4922-BB5A-A891618F96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Zobrazení majetku a kapitálu v podniku - rozvaha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E33786-B113-455C-B7FA-461C14AFC3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480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44366" y="178072"/>
            <a:ext cx="7409793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b="1" dirty="0"/>
              <a:t>ROZVAHA JAKO KOMPLEXNÍ ÚČETNÍ VÝKAZ O MAJETKU PODNIKU A ZDROJÍCH JEHO KRYTÍ 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755084" y="987574"/>
            <a:ext cx="770534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Rozvaha je účetní výkaz, který se sestavuje vždy k určitému datu.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 závislosti na důvodu sestavení rozlišujeme řádnou (v obvyklých termínech) a mimořádnou (při prodeji podniku, likvidaci, živelných pohromách apod.).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Rozvaha má tvar T.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Levou stranu tvoří Aktiva – přehled majetku podle jeho druhů.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Pravou část tvoří Pasiva – přehled majetku podle zdrojů jeho krytí.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Vzhledem k tomu, že sledujeme majetek ze dvou pohledů, musí platit, že  Aktiva se rovnají Pasivům</a:t>
            </a:r>
          </a:p>
        </p:txBody>
      </p:sp>
    </p:spTree>
    <p:extLst>
      <p:ext uri="{BB962C8B-B14F-4D97-AF65-F5344CB8AC3E}">
        <p14:creationId xmlns:p14="http://schemas.microsoft.com/office/powerpoint/2010/main" val="2078246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44366" y="178072"/>
            <a:ext cx="7409793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b="1" dirty="0"/>
              <a:t>ROZVAHA JAKO KOMPLEXNÍ ÚČETNÍ VÝKAZ O MAJETKU PODNIKU A ZDROJÍCH JEHO KRYTÍ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166131"/>
              </p:ext>
            </p:extLst>
          </p:nvPr>
        </p:nvGraphicFramePr>
        <p:xfrm>
          <a:off x="683568" y="699542"/>
          <a:ext cx="6815116" cy="39534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{93296810-A885-4BE3-A3E7-6D5BEEA58F35}</a:tableStyleId>
              </a:tblPr>
              <a:tblGrid>
                <a:gridCol w="2675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0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7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Aktiva</a:t>
                      </a:r>
                      <a:r>
                        <a:rPr lang="en-US" sz="1500" dirty="0">
                          <a:effectLst/>
                        </a:rPr>
                        <a:t>[tis. </a:t>
                      </a:r>
                      <a:r>
                        <a:rPr lang="cs-CZ" sz="1500" dirty="0">
                          <a:effectLst/>
                        </a:rPr>
                        <a:t>Kč</a:t>
                      </a:r>
                      <a:r>
                        <a:rPr lang="en-US" sz="1500" dirty="0">
                          <a:effectLst/>
                        </a:rPr>
                        <a:t>]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Pasiva	</a:t>
                      </a:r>
                      <a:r>
                        <a:rPr lang="en-US" sz="1500">
                          <a:effectLst/>
                        </a:rPr>
                        <a:t>[tis. </a:t>
                      </a:r>
                      <a:r>
                        <a:rPr lang="cs-CZ" sz="1500">
                          <a:effectLst/>
                        </a:rPr>
                        <a:t>Kč</a:t>
                      </a:r>
                      <a:r>
                        <a:rPr lang="en-US" sz="1500">
                          <a:effectLst/>
                        </a:rPr>
                        <a:t>]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AKTIVA CELKEM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PASIVA CELKEM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Dlouhodobý majetek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Vlastní kapitál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Dlouhodobý hmotný majetek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Základní kapitál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Dlouhodobý finanční majetek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Kapitálové fondy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Rezervní fondy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Výsledek hospodaření (minul. let)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Výsledek </a:t>
                      </a:r>
                      <a:r>
                        <a:rPr lang="cs-CZ" sz="1500" dirty="0" err="1">
                          <a:effectLst/>
                        </a:rPr>
                        <a:t>hosp</a:t>
                      </a:r>
                      <a:r>
                        <a:rPr lang="cs-CZ" sz="1500" dirty="0">
                          <a:effectLst/>
                        </a:rPr>
                        <a:t>. (běžného účet. období)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Oběžná aktiva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Cizí zdroje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– Zásoby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Rezervy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– Dlouhodobé pohledávky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Dlouhodobé závazky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– Krátkodobé pohledávky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Krátkodobé závazky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– Krátkodobý finanční majetek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Bankovní úvěry a výpomoci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Časové rozlišení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Časové rozlišení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661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84943" y="388893"/>
            <a:ext cx="6347572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lvl="1"/>
            <a:r>
              <a:rPr lang="cs-CZ" b="1" dirty="0"/>
              <a:t>Hospodářské operace a jejich dopad na strukturu rozvahy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1233" y="1131590"/>
            <a:ext cx="7306154" cy="251607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Pokud se zvýší (sníží) hodnota jedné položky aktiv, potom se o stejnou částku zvýší (sníží) i příslušná položka pasiv. </a:t>
            </a:r>
            <a:r>
              <a:rPr lang="cs-CZ" sz="1700" dirty="0">
                <a:solidFill>
                  <a:srgbClr val="FF0000"/>
                </a:solidFill>
              </a:rPr>
              <a:t>(A-+ / P-+)</a:t>
            </a:r>
            <a:endParaRPr lang="cs-CZ" sz="1700" dirty="0"/>
          </a:p>
          <a:p>
            <a:pPr marL="214313" indent="-214313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Pokles (růst) jedné položky aktiv je vyvážen nárůstem (poklesem) jiné položky aktiv. </a:t>
            </a:r>
            <a:r>
              <a:rPr lang="cs-CZ" sz="1700" dirty="0">
                <a:solidFill>
                  <a:srgbClr val="FF0000"/>
                </a:solidFill>
              </a:rPr>
              <a:t>(A+- /A+-)</a:t>
            </a:r>
            <a:endParaRPr lang="cs-CZ" sz="1700" dirty="0"/>
          </a:p>
          <a:p>
            <a:pPr marL="214313" indent="-214313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Může rovněž nastat situace, že růst (pokles) jedné položky pasiv je vyvážen poklesem (nárůstem) jiné položky pasiv. </a:t>
            </a:r>
            <a:r>
              <a:rPr lang="cs-CZ" sz="1700" dirty="0">
                <a:solidFill>
                  <a:srgbClr val="FF0000"/>
                </a:solidFill>
              </a:rPr>
              <a:t>(P-+ / P+-)</a:t>
            </a:r>
            <a:endParaRPr lang="cs-CZ" sz="17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79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bude zajímat?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0359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Co podnik vlastní k činnosti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3968" y="120359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 jakých prostředků si podnik vlastnictví pořídil</a:t>
            </a:r>
            <a:endParaRPr lang="en-US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979712" y="1526763"/>
            <a:ext cx="0" cy="1044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5508104" y="1849929"/>
            <a:ext cx="0" cy="1009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81" y="2576650"/>
            <a:ext cx="2180861" cy="1635646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395536" y="444395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Majetek = Aktiva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860032" y="430564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Kapitál = Pasiva</a:t>
            </a:r>
            <a:endParaRPr lang="en-US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509" y="2859782"/>
            <a:ext cx="2714981" cy="13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00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AF8CC9-1476-4928-9573-45CFA3CF2E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Majetek podniku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FA8D06A1-FF75-415B-8E94-47551465E9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24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Majetková struktura podniku obecně</a:t>
            </a:r>
          </a:p>
        </p:txBody>
      </p:sp>
      <p:sp>
        <p:nvSpPr>
          <p:cNvPr id="3" name="Obdélník 2"/>
          <p:cNvSpPr/>
          <p:nvPr/>
        </p:nvSpPr>
        <p:spPr>
          <a:xfrm>
            <a:off x="483145" y="800884"/>
            <a:ext cx="7559996" cy="260840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00" i="1" dirty="0"/>
              <a:t>Soupis jednotlivých hospodářských prostředků  se označuje se jako majetek příslušného podniku</a:t>
            </a:r>
            <a:r>
              <a:rPr lang="cs-CZ" sz="1500" dirty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00" dirty="0"/>
              <a:t>Pro účely přehledné a systémové evidence se jednotlivé položky majetku zařazují do stejnorodých skupin.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00" dirty="0"/>
              <a:t>Výsledkem základního členění jsou dvě skupiny prostředků, které se odlišují dobou, po kterou se spotřebovávají v průběhu výrobního procesu: 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500" b="1" dirty="0"/>
              <a:t>majetek, který plní svou funkci dlouhodobě (déle než jeden rok), se označuje jako dlouhodobý majetek, 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500" b="1" dirty="0"/>
              <a:t>majetek, který se spotřebuje najednou, respektive, u něhož přeměna na peníze je kratší než jeden rok, se označuje jako oběžný majetek. </a:t>
            </a:r>
          </a:p>
          <a:p>
            <a:pPr algn="just"/>
            <a:endParaRPr lang="cs-CZ" sz="15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77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63772" y="250393"/>
            <a:ext cx="6368468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STRUKTURA MAJETKU PODNIKU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58"/>
          <a:stretch/>
        </p:blipFill>
        <p:spPr bwMode="auto">
          <a:xfrm>
            <a:off x="164755" y="1347614"/>
            <a:ext cx="3831181" cy="296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D9BCDF4-5983-479B-AABE-88887D7986CE}"/>
              </a:ext>
            </a:extLst>
          </p:cNvPr>
          <p:cNvSpPr/>
          <p:nvPr/>
        </p:nvSpPr>
        <p:spPr>
          <a:xfrm>
            <a:off x="4499992" y="596642"/>
            <a:ext cx="1656184" cy="822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8F04EC2-B48D-4D2D-8D7B-8996ABC81DA8}"/>
              </a:ext>
            </a:extLst>
          </p:cNvPr>
          <p:cNvSpPr/>
          <p:nvPr/>
        </p:nvSpPr>
        <p:spPr>
          <a:xfrm>
            <a:off x="4572000" y="1347614"/>
            <a:ext cx="216024" cy="304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CAEA643-9F97-4741-8D18-1E8014EB25F3}"/>
              </a:ext>
            </a:extLst>
          </p:cNvPr>
          <p:cNvSpPr/>
          <p:nvPr/>
        </p:nvSpPr>
        <p:spPr>
          <a:xfrm>
            <a:off x="4581590" y="1603429"/>
            <a:ext cx="3149171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1700" dirty="0"/>
              <a:t>Dlouhodobý majetek:</a:t>
            </a:r>
          </a:p>
          <a:p>
            <a:pPr marL="214313" indent="-214313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Minimální doba jejich setrvání ve výrobě činí jeden rok</a:t>
            </a:r>
          </a:p>
          <a:p>
            <a:pPr marL="214313" indent="-214313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U hmotného majetku je hodnotová hranice pro zařazení do hmotného majetku 80 000 Kč.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03A4D041-E309-45F4-92E1-7E83D8AC066C}"/>
              </a:ext>
            </a:extLst>
          </p:cNvPr>
          <p:cNvCxnSpPr/>
          <p:nvPr/>
        </p:nvCxnSpPr>
        <p:spPr>
          <a:xfrm flipV="1">
            <a:off x="2646966" y="1275606"/>
            <a:ext cx="216024" cy="373291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CBD44C7F-1FC7-4D7E-80DE-9020BB2D3120}"/>
              </a:ext>
            </a:extLst>
          </p:cNvPr>
          <p:cNvSpPr/>
          <p:nvPr/>
        </p:nvSpPr>
        <p:spPr>
          <a:xfrm>
            <a:off x="2673379" y="1203598"/>
            <a:ext cx="189611" cy="3732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7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88641" y="151976"/>
            <a:ext cx="528740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CHARAKTERISTIKA OBĚŽNÉHO MAJETKU  I.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88640" y="628600"/>
            <a:ext cx="3303240" cy="256224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Oběžný majetek </a:t>
            </a:r>
            <a:r>
              <a:rPr lang="cs-CZ" dirty="0"/>
              <a:t>– jde o tu část majetku, která v poměrně krátké době mění svou hmotnou podobu v cyklu: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materiál → rozpracovaná výroba → hotové výrobky → pohledávky → peníze → materiál →… 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1026" name="Picture 2" descr="Výsledek obrázku pro koloběh oběžného majetk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018" y="1059582"/>
            <a:ext cx="5050711" cy="345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72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AEDD5-3DEE-48D4-95A7-023BCB8B56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Kapitál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BCE7C3-4299-4620-A3BD-3D13AD24FF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692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Kapitálová struktura podniku obecně</a:t>
            </a:r>
          </a:p>
        </p:txBody>
      </p:sp>
      <p:sp>
        <p:nvSpPr>
          <p:cNvPr id="3" name="Obdélník 2"/>
          <p:cNvSpPr/>
          <p:nvPr/>
        </p:nvSpPr>
        <p:spPr>
          <a:xfrm>
            <a:off x="483145" y="800884"/>
            <a:ext cx="6609135" cy="222368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endParaRPr lang="cs-CZ" sz="150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dirty="0"/>
              <a:t>Pro potřeby hodnocení ekonomické situace jednotlivých podnikatelských subjektů se ukazuje, že kromě samotného majetku je nezbytné sledovat i zdroje jeho krytí (vlastnický původ majetku).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dirty="0"/>
              <a:t>Základním kritériem pro zařazení zdrojů krytí majetku je faktor vlastnictví: </a:t>
            </a:r>
          </a:p>
          <a:p>
            <a:pPr marL="671513" lvl="1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i="1" dirty="0"/>
              <a:t>vlastní zdroje, které jsou označovány jako vlastní kapitál, </a:t>
            </a:r>
          </a:p>
          <a:p>
            <a:pPr marL="671513" lvl="1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i="1" dirty="0"/>
              <a:t>cizí zdroje, které jsou označovány jako cizí kapitál.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274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29787" y="146615"/>
            <a:ext cx="7241341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pl-PL" b="1" dirty="0"/>
              <a:t>ZDROJE KRYTÍ MAJETKU – STRUKTURA KAPITÁLU PODNIKU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88" y="495355"/>
            <a:ext cx="5891488" cy="433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02562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2380</TotalTime>
  <Words>607</Words>
  <Application>Microsoft Office PowerPoint</Application>
  <PresentationFormat>Předvádění na obrazovce (16:9)</PresentationFormat>
  <Paragraphs>99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SLU</vt:lpstr>
      <vt:lpstr>Prezentace aplikace PowerPoint</vt:lpstr>
      <vt:lpstr>Co nás bude zajímat?</vt:lpstr>
      <vt:lpstr>Majetek podniku</vt:lpstr>
      <vt:lpstr>Prezentace aplikace PowerPoint</vt:lpstr>
      <vt:lpstr>Prezentace aplikace PowerPoint</vt:lpstr>
      <vt:lpstr>Prezentace aplikace PowerPoint</vt:lpstr>
      <vt:lpstr>Kapitál </vt:lpstr>
      <vt:lpstr>Prezentace aplikace PowerPoint</vt:lpstr>
      <vt:lpstr>Prezentace aplikace PowerPoint</vt:lpstr>
      <vt:lpstr>Zobrazení majetku a kapitálu v podniku - rozvaha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s2</cp:lastModifiedBy>
  <cp:revision>61</cp:revision>
  <cp:lastPrinted>2018-03-27T09:30:31Z</cp:lastPrinted>
  <dcterms:created xsi:type="dcterms:W3CDTF">2016-07-06T15:42:34Z</dcterms:created>
  <dcterms:modified xsi:type="dcterms:W3CDTF">2023-10-03T11:45:29Z</dcterms:modified>
</cp:coreProperties>
</file>