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308" r:id="rId3"/>
    <p:sldId id="309" r:id="rId4"/>
    <p:sldId id="307" r:id="rId5"/>
    <p:sldId id="310" r:id="rId6"/>
    <p:sldId id="305" r:id="rId7"/>
    <p:sldId id="280" r:id="rId8"/>
    <p:sldId id="283" r:id="rId9"/>
    <p:sldId id="286" r:id="rId10"/>
    <p:sldId id="304" r:id="rId11"/>
    <p:sldId id="302" r:id="rId12"/>
    <p:sldId id="303" r:id="rId13"/>
    <p:sldId id="299" r:id="rId14"/>
    <p:sldId id="300" r:id="rId15"/>
    <p:sldId id="294" r:id="rId16"/>
    <p:sldId id="301" r:id="rId17"/>
    <p:sldId id="306" r:id="rId18"/>
    <p:sldId id="261" r:id="rId19"/>
    <p:sldId id="289" r:id="rId20"/>
    <p:sldId id="311" r:id="rId21"/>
    <p:sldId id="262" r:id="rId22"/>
    <p:sldId id="293" r:id="rId23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72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68B7F9-7185-4884-BD82-3FAF9C6C9A2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E567CE3-D0BE-4B94-899C-B18FE6D1F2BF}">
      <dgm:prSet phldrT="[Text]"/>
      <dgm:spPr/>
      <dgm:t>
        <a:bodyPr/>
        <a:lstStyle/>
        <a:p>
          <a:r>
            <a:rPr lang="cs-CZ" dirty="0" smtClean="0"/>
            <a:t>Kladné</a:t>
          </a:r>
          <a:endParaRPr lang="cs-CZ" dirty="0"/>
        </a:p>
      </dgm:t>
    </dgm:pt>
    <dgm:pt modelId="{5E412F4A-A412-438F-B0B2-1AC662567A9B}" type="parTrans" cxnId="{85DE678E-DA2A-4013-9043-93C82E068A2D}">
      <dgm:prSet/>
      <dgm:spPr/>
      <dgm:t>
        <a:bodyPr/>
        <a:lstStyle/>
        <a:p>
          <a:endParaRPr lang="cs-CZ"/>
        </a:p>
      </dgm:t>
    </dgm:pt>
    <dgm:pt modelId="{969313FC-2384-4FAC-A9C1-5362DF81ABF3}" type="sibTrans" cxnId="{85DE678E-DA2A-4013-9043-93C82E068A2D}">
      <dgm:prSet/>
      <dgm:spPr/>
      <dgm:t>
        <a:bodyPr/>
        <a:lstStyle/>
        <a:p>
          <a:endParaRPr lang="cs-CZ"/>
        </a:p>
      </dgm:t>
    </dgm:pt>
    <dgm:pt modelId="{1B187383-8D75-48C3-8438-343B97B4B996}">
      <dgm:prSet phldrT="[Text]"/>
      <dgm:spPr/>
      <dgm:t>
        <a:bodyPr/>
        <a:lstStyle/>
        <a:p>
          <a:endParaRPr lang="cs-CZ" dirty="0"/>
        </a:p>
      </dgm:t>
    </dgm:pt>
    <dgm:pt modelId="{DED05A1E-A337-4568-9E5B-05D1FA2DFFCD}" type="parTrans" cxnId="{A25340B8-72D3-4F57-9CC7-8B5AC1797A2C}">
      <dgm:prSet/>
      <dgm:spPr/>
      <dgm:t>
        <a:bodyPr/>
        <a:lstStyle/>
        <a:p>
          <a:endParaRPr lang="cs-CZ"/>
        </a:p>
      </dgm:t>
    </dgm:pt>
    <dgm:pt modelId="{75113286-B52A-431C-9E67-0A6143D0073B}" type="sibTrans" cxnId="{A25340B8-72D3-4F57-9CC7-8B5AC1797A2C}">
      <dgm:prSet/>
      <dgm:spPr/>
      <dgm:t>
        <a:bodyPr/>
        <a:lstStyle/>
        <a:p>
          <a:endParaRPr lang="cs-CZ"/>
        </a:p>
      </dgm:t>
    </dgm:pt>
    <dgm:pt modelId="{5F6C10E4-3F21-47FA-9168-46B03A754B77}">
      <dgm:prSet phldrT="[Text]"/>
      <dgm:spPr/>
      <dgm:t>
        <a:bodyPr/>
        <a:lstStyle/>
        <a:p>
          <a:r>
            <a:rPr lang="cs-CZ" dirty="0" smtClean="0"/>
            <a:t>Přírůstek hodnoty</a:t>
          </a:r>
          <a:endParaRPr lang="cs-CZ" dirty="0"/>
        </a:p>
      </dgm:t>
    </dgm:pt>
    <dgm:pt modelId="{9A1F6152-D992-4AFF-BC0C-426199960D33}" type="parTrans" cxnId="{DC1B2321-72AC-40D9-B43B-F19F83FCE6E4}">
      <dgm:prSet/>
      <dgm:spPr/>
      <dgm:t>
        <a:bodyPr/>
        <a:lstStyle/>
        <a:p>
          <a:endParaRPr lang="cs-CZ"/>
        </a:p>
      </dgm:t>
    </dgm:pt>
    <dgm:pt modelId="{701D3289-7237-4F07-BC76-550A5AFB7D5E}" type="sibTrans" cxnId="{DC1B2321-72AC-40D9-B43B-F19F83FCE6E4}">
      <dgm:prSet/>
      <dgm:spPr/>
      <dgm:t>
        <a:bodyPr/>
        <a:lstStyle/>
        <a:p>
          <a:endParaRPr lang="cs-CZ"/>
        </a:p>
      </dgm:t>
    </dgm:pt>
    <dgm:pt modelId="{9D52E8DB-27B9-4584-81A3-53E2F41CC652}">
      <dgm:prSet phldrT="[Text]"/>
      <dgm:spPr/>
      <dgm:t>
        <a:bodyPr/>
        <a:lstStyle/>
        <a:p>
          <a:r>
            <a:rPr lang="cs-CZ" dirty="0" smtClean="0"/>
            <a:t>„záporné“</a:t>
          </a:r>
          <a:endParaRPr lang="cs-CZ" dirty="0"/>
        </a:p>
      </dgm:t>
    </dgm:pt>
    <dgm:pt modelId="{424F6D44-4D58-4693-A236-9FED64E2F6C1}" type="parTrans" cxnId="{F10E7711-4885-4A1E-AED5-81391970DA57}">
      <dgm:prSet/>
      <dgm:spPr/>
      <dgm:t>
        <a:bodyPr/>
        <a:lstStyle/>
        <a:p>
          <a:endParaRPr lang="cs-CZ"/>
        </a:p>
      </dgm:t>
    </dgm:pt>
    <dgm:pt modelId="{D4A3D34B-11B0-49C9-8C2B-8AB0A3975541}" type="sibTrans" cxnId="{F10E7711-4885-4A1E-AED5-81391970DA57}">
      <dgm:prSet/>
      <dgm:spPr/>
      <dgm:t>
        <a:bodyPr/>
        <a:lstStyle/>
        <a:p>
          <a:endParaRPr lang="cs-CZ"/>
        </a:p>
      </dgm:t>
    </dgm:pt>
    <dgm:pt modelId="{2108D353-5417-4702-BC15-D15D4A0217C1}">
      <dgm:prSet phldrT="[Text]"/>
      <dgm:spPr/>
      <dgm:t>
        <a:bodyPr/>
        <a:lstStyle/>
        <a:p>
          <a:r>
            <a:rPr lang="cs-CZ" dirty="0" smtClean="0"/>
            <a:t>Úbytek hodnoty</a:t>
          </a:r>
          <a:endParaRPr lang="cs-CZ" dirty="0"/>
        </a:p>
      </dgm:t>
    </dgm:pt>
    <dgm:pt modelId="{B09E0C76-C423-4D22-8C12-41C060658821}" type="parTrans" cxnId="{FDAC9945-CAAA-46DC-B09A-5CF5FD6A2AC2}">
      <dgm:prSet/>
      <dgm:spPr/>
      <dgm:t>
        <a:bodyPr/>
        <a:lstStyle/>
        <a:p>
          <a:endParaRPr lang="cs-CZ"/>
        </a:p>
      </dgm:t>
    </dgm:pt>
    <dgm:pt modelId="{FDE55651-27C6-4808-AD9E-650663F3EA0F}" type="sibTrans" cxnId="{FDAC9945-CAAA-46DC-B09A-5CF5FD6A2AC2}">
      <dgm:prSet/>
      <dgm:spPr/>
      <dgm:t>
        <a:bodyPr/>
        <a:lstStyle/>
        <a:p>
          <a:endParaRPr lang="cs-CZ"/>
        </a:p>
      </dgm:t>
    </dgm:pt>
    <dgm:pt modelId="{89F278A7-34D7-451D-837C-BF8B83090E68}">
      <dgm:prSet phldrT="[Text]"/>
      <dgm:spPr/>
      <dgm:t>
        <a:bodyPr/>
        <a:lstStyle/>
        <a:p>
          <a:r>
            <a:rPr lang="cs-CZ" dirty="0" smtClean="0"/>
            <a:t>Spotřeba</a:t>
          </a:r>
          <a:endParaRPr lang="cs-CZ" dirty="0"/>
        </a:p>
      </dgm:t>
    </dgm:pt>
    <dgm:pt modelId="{82691C76-366B-4882-9BA6-DD6EA057C56F}" type="parTrans" cxnId="{381FFECE-E590-468C-A7C6-20E19D96D8C7}">
      <dgm:prSet/>
      <dgm:spPr/>
      <dgm:t>
        <a:bodyPr/>
        <a:lstStyle/>
        <a:p>
          <a:endParaRPr lang="cs-CZ"/>
        </a:p>
      </dgm:t>
    </dgm:pt>
    <dgm:pt modelId="{7A6B42B6-37AA-4009-B02D-892F5571D23D}" type="sibTrans" cxnId="{381FFECE-E590-468C-A7C6-20E19D96D8C7}">
      <dgm:prSet/>
      <dgm:spPr/>
      <dgm:t>
        <a:bodyPr/>
        <a:lstStyle/>
        <a:p>
          <a:endParaRPr lang="cs-CZ"/>
        </a:p>
      </dgm:t>
    </dgm:pt>
    <dgm:pt modelId="{852D06E0-FE5F-458A-A7CE-40FD59093F54}">
      <dgm:prSet phldrT="[Text]"/>
      <dgm:spPr/>
      <dgm:t>
        <a:bodyPr/>
        <a:lstStyle/>
        <a:p>
          <a:r>
            <a:rPr lang="cs-CZ" dirty="0" smtClean="0"/>
            <a:t>Vyjádříme náklady</a:t>
          </a:r>
          <a:endParaRPr lang="cs-CZ" dirty="0"/>
        </a:p>
      </dgm:t>
    </dgm:pt>
    <dgm:pt modelId="{4BD5A8B0-3671-4719-B0D3-89DB35EB3A32}" type="parTrans" cxnId="{D2C1D86D-D1D7-4A01-835B-57030EC45E74}">
      <dgm:prSet/>
      <dgm:spPr/>
    </dgm:pt>
    <dgm:pt modelId="{540D8E57-7C76-4848-B582-A323C091E55D}" type="sibTrans" cxnId="{D2C1D86D-D1D7-4A01-835B-57030EC45E74}">
      <dgm:prSet/>
      <dgm:spPr/>
    </dgm:pt>
    <dgm:pt modelId="{2ACD8D69-98CF-4F2E-BFEE-66BC29FCA122}">
      <dgm:prSet phldrT="[Text]"/>
      <dgm:spPr/>
      <dgm:t>
        <a:bodyPr/>
        <a:lstStyle/>
        <a:p>
          <a:r>
            <a:rPr lang="cs-CZ" dirty="0" smtClean="0"/>
            <a:t>Při úhradě se projeví výdaji</a:t>
          </a:r>
          <a:endParaRPr lang="cs-CZ" dirty="0"/>
        </a:p>
      </dgm:t>
    </dgm:pt>
    <dgm:pt modelId="{529242CF-1D85-408F-B476-3D39BE1C4BFE}" type="parTrans" cxnId="{A71EA5F9-F38B-477E-BB19-D85A5F29EAF9}">
      <dgm:prSet/>
      <dgm:spPr/>
    </dgm:pt>
    <dgm:pt modelId="{CA1907BA-BFB2-42F9-A2C4-C51730985625}" type="sibTrans" cxnId="{A71EA5F9-F38B-477E-BB19-D85A5F29EAF9}">
      <dgm:prSet/>
      <dgm:spPr/>
    </dgm:pt>
    <dgm:pt modelId="{4513B20A-7296-4CE3-9052-33BB66EFCE7A}">
      <dgm:prSet phldrT="[Text]"/>
      <dgm:spPr/>
      <dgm:t>
        <a:bodyPr/>
        <a:lstStyle/>
        <a:p>
          <a:r>
            <a:rPr lang="cs-CZ" dirty="0" smtClean="0"/>
            <a:t>Vyjádříme např. tržbou, zhodnocením investice</a:t>
          </a:r>
          <a:endParaRPr lang="cs-CZ" dirty="0"/>
        </a:p>
      </dgm:t>
    </dgm:pt>
    <dgm:pt modelId="{11227FF5-E0D0-402E-B698-45DE1A6B6D95}" type="parTrans" cxnId="{7C559991-01BE-4DC8-9354-339AF366C26D}">
      <dgm:prSet/>
      <dgm:spPr/>
    </dgm:pt>
    <dgm:pt modelId="{0009032E-6BFE-465D-B357-7B60D7493243}" type="sibTrans" cxnId="{7C559991-01BE-4DC8-9354-339AF366C26D}">
      <dgm:prSet/>
      <dgm:spPr/>
    </dgm:pt>
    <dgm:pt modelId="{1E6FE4FB-F0C2-4C73-BC34-5EA014A19914}">
      <dgm:prSet phldrT="[Text]"/>
      <dgm:spPr/>
      <dgm:t>
        <a:bodyPr/>
        <a:lstStyle/>
        <a:p>
          <a:r>
            <a:rPr lang="cs-CZ" dirty="0" smtClean="0"/>
            <a:t>Při obdržení se projeví příjmem</a:t>
          </a:r>
          <a:endParaRPr lang="cs-CZ" dirty="0"/>
        </a:p>
      </dgm:t>
    </dgm:pt>
    <dgm:pt modelId="{D3A903A2-55A2-40BF-93F7-DC72DF3C355C}" type="parTrans" cxnId="{F31BB1DA-CF49-4462-9F53-9B8FF8D60289}">
      <dgm:prSet/>
      <dgm:spPr/>
    </dgm:pt>
    <dgm:pt modelId="{DD38F750-7509-4F09-BDB4-6773570460D9}" type="sibTrans" cxnId="{F31BB1DA-CF49-4462-9F53-9B8FF8D60289}">
      <dgm:prSet/>
      <dgm:spPr/>
    </dgm:pt>
    <dgm:pt modelId="{80741A60-EC1A-4FD1-B4C5-A8B439796303}" type="pres">
      <dgm:prSet presAssocID="{3E68B7F9-7185-4884-BD82-3FAF9C6C9A29}" presName="Name0" presStyleCnt="0">
        <dgm:presLayoutVars>
          <dgm:dir/>
          <dgm:animLvl val="lvl"/>
          <dgm:resizeHandles val="exact"/>
        </dgm:presLayoutVars>
      </dgm:prSet>
      <dgm:spPr/>
    </dgm:pt>
    <dgm:pt modelId="{5A8FFF74-88EA-4006-ADB6-D43FDDCDB3A0}" type="pres">
      <dgm:prSet presAssocID="{BE567CE3-D0BE-4B94-899C-B18FE6D1F2BF}" presName="composite" presStyleCnt="0"/>
      <dgm:spPr/>
    </dgm:pt>
    <dgm:pt modelId="{3BC9C379-C35F-48D3-AFEB-1A795B804397}" type="pres">
      <dgm:prSet presAssocID="{BE567CE3-D0BE-4B94-899C-B18FE6D1F2BF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F49928C5-00C5-40F8-8FA4-7A991336AFE2}" type="pres">
      <dgm:prSet presAssocID="{BE567CE3-D0BE-4B94-899C-B18FE6D1F2BF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54580A0-6880-4CFC-8A4B-F693F3932C8C}" type="pres">
      <dgm:prSet presAssocID="{969313FC-2384-4FAC-A9C1-5362DF81ABF3}" presName="space" presStyleCnt="0"/>
      <dgm:spPr/>
    </dgm:pt>
    <dgm:pt modelId="{760B08A6-8DE3-4D75-AD7B-C73E611251AF}" type="pres">
      <dgm:prSet presAssocID="{9D52E8DB-27B9-4584-81A3-53E2F41CC652}" presName="composite" presStyleCnt="0"/>
      <dgm:spPr/>
    </dgm:pt>
    <dgm:pt modelId="{25E73E85-DBE5-4B68-8119-879316AA17F9}" type="pres">
      <dgm:prSet presAssocID="{9D52E8DB-27B9-4584-81A3-53E2F41CC652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8260EEFC-E3A7-4F49-B0DD-9304C2FA14E1}" type="pres">
      <dgm:prSet presAssocID="{9D52E8DB-27B9-4584-81A3-53E2F41CC652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3039CE4-951A-49F2-9C06-A01F2B614712}" type="presOf" srcId="{2108D353-5417-4702-BC15-D15D4A0217C1}" destId="{8260EEFC-E3A7-4F49-B0DD-9304C2FA14E1}" srcOrd="0" destOrd="0" presId="urn:microsoft.com/office/officeart/2005/8/layout/hList1"/>
    <dgm:cxn modelId="{7C559991-01BE-4DC8-9354-339AF366C26D}" srcId="{BE567CE3-D0BE-4B94-899C-B18FE6D1F2BF}" destId="{4513B20A-7296-4CE3-9052-33BB66EFCE7A}" srcOrd="2" destOrd="0" parTransId="{11227FF5-E0D0-402E-B698-45DE1A6B6D95}" sibTransId="{0009032E-6BFE-465D-B357-7B60D7493243}"/>
    <dgm:cxn modelId="{F31BB1DA-CF49-4462-9F53-9B8FF8D60289}" srcId="{BE567CE3-D0BE-4B94-899C-B18FE6D1F2BF}" destId="{1E6FE4FB-F0C2-4C73-BC34-5EA014A19914}" srcOrd="3" destOrd="0" parTransId="{D3A903A2-55A2-40BF-93F7-DC72DF3C355C}" sibTransId="{DD38F750-7509-4F09-BDB4-6773570460D9}"/>
    <dgm:cxn modelId="{95EF3763-0C7C-4C20-BCB0-68EA0049906D}" type="presOf" srcId="{1E6FE4FB-F0C2-4C73-BC34-5EA014A19914}" destId="{F49928C5-00C5-40F8-8FA4-7A991336AFE2}" srcOrd="0" destOrd="3" presId="urn:microsoft.com/office/officeart/2005/8/layout/hList1"/>
    <dgm:cxn modelId="{F10E7711-4885-4A1E-AED5-81391970DA57}" srcId="{3E68B7F9-7185-4884-BD82-3FAF9C6C9A29}" destId="{9D52E8DB-27B9-4584-81A3-53E2F41CC652}" srcOrd="1" destOrd="0" parTransId="{424F6D44-4D58-4693-A236-9FED64E2F6C1}" sibTransId="{D4A3D34B-11B0-49C9-8C2B-8AB0A3975541}"/>
    <dgm:cxn modelId="{D2C1D86D-D1D7-4A01-835B-57030EC45E74}" srcId="{9D52E8DB-27B9-4584-81A3-53E2F41CC652}" destId="{852D06E0-FE5F-458A-A7CE-40FD59093F54}" srcOrd="2" destOrd="0" parTransId="{4BD5A8B0-3671-4719-B0D3-89DB35EB3A32}" sibTransId="{540D8E57-7C76-4848-B582-A323C091E55D}"/>
    <dgm:cxn modelId="{85DE678E-DA2A-4013-9043-93C82E068A2D}" srcId="{3E68B7F9-7185-4884-BD82-3FAF9C6C9A29}" destId="{BE567CE3-D0BE-4B94-899C-B18FE6D1F2BF}" srcOrd="0" destOrd="0" parTransId="{5E412F4A-A412-438F-B0B2-1AC662567A9B}" sibTransId="{969313FC-2384-4FAC-A9C1-5362DF81ABF3}"/>
    <dgm:cxn modelId="{FDAC9945-CAAA-46DC-B09A-5CF5FD6A2AC2}" srcId="{9D52E8DB-27B9-4584-81A3-53E2F41CC652}" destId="{2108D353-5417-4702-BC15-D15D4A0217C1}" srcOrd="0" destOrd="0" parTransId="{B09E0C76-C423-4D22-8C12-41C060658821}" sibTransId="{FDE55651-27C6-4808-AD9E-650663F3EA0F}"/>
    <dgm:cxn modelId="{381FFECE-E590-468C-A7C6-20E19D96D8C7}" srcId="{9D52E8DB-27B9-4584-81A3-53E2F41CC652}" destId="{89F278A7-34D7-451D-837C-BF8B83090E68}" srcOrd="1" destOrd="0" parTransId="{82691C76-366B-4882-9BA6-DD6EA057C56F}" sibTransId="{7A6B42B6-37AA-4009-B02D-892F5571D23D}"/>
    <dgm:cxn modelId="{F5A81B48-A4F8-4FE4-A2F7-ADD3F0F79980}" type="presOf" srcId="{2ACD8D69-98CF-4F2E-BFEE-66BC29FCA122}" destId="{8260EEFC-E3A7-4F49-B0DD-9304C2FA14E1}" srcOrd="0" destOrd="3" presId="urn:microsoft.com/office/officeart/2005/8/layout/hList1"/>
    <dgm:cxn modelId="{90148DAD-2B88-48AD-92A0-35D04315D53E}" type="presOf" srcId="{4513B20A-7296-4CE3-9052-33BB66EFCE7A}" destId="{F49928C5-00C5-40F8-8FA4-7A991336AFE2}" srcOrd="0" destOrd="2" presId="urn:microsoft.com/office/officeart/2005/8/layout/hList1"/>
    <dgm:cxn modelId="{4B2C43F3-CA7E-45C9-91AB-576FA22D56F6}" type="presOf" srcId="{9D52E8DB-27B9-4584-81A3-53E2F41CC652}" destId="{25E73E85-DBE5-4B68-8119-879316AA17F9}" srcOrd="0" destOrd="0" presId="urn:microsoft.com/office/officeart/2005/8/layout/hList1"/>
    <dgm:cxn modelId="{D3D98885-4D41-41BA-8A41-858C0E6052CB}" type="presOf" srcId="{3E68B7F9-7185-4884-BD82-3FAF9C6C9A29}" destId="{80741A60-EC1A-4FD1-B4C5-A8B439796303}" srcOrd="0" destOrd="0" presId="urn:microsoft.com/office/officeart/2005/8/layout/hList1"/>
    <dgm:cxn modelId="{DC1B2321-72AC-40D9-B43B-F19F83FCE6E4}" srcId="{BE567CE3-D0BE-4B94-899C-B18FE6D1F2BF}" destId="{5F6C10E4-3F21-47FA-9168-46B03A754B77}" srcOrd="1" destOrd="0" parTransId="{9A1F6152-D992-4AFF-BC0C-426199960D33}" sibTransId="{701D3289-7237-4F07-BC76-550A5AFB7D5E}"/>
    <dgm:cxn modelId="{4B513C7E-0E81-43A1-ABE7-650EE322507D}" type="presOf" srcId="{1B187383-8D75-48C3-8438-343B97B4B996}" destId="{F49928C5-00C5-40F8-8FA4-7A991336AFE2}" srcOrd="0" destOrd="0" presId="urn:microsoft.com/office/officeart/2005/8/layout/hList1"/>
    <dgm:cxn modelId="{DFF2A845-7995-47B4-8BE6-0C5412049698}" type="presOf" srcId="{BE567CE3-D0BE-4B94-899C-B18FE6D1F2BF}" destId="{3BC9C379-C35F-48D3-AFEB-1A795B804397}" srcOrd="0" destOrd="0" presId="urn:microsoft.com/office/officeart/2005/8/layout/hList1"/>
    <dgm:cxn modelId="{810CF4DA-C516-4421-B854-E44D8DC335DC}" type="presOf" srcId="{852D06E0-FE5F-458A-A7CE-40FD59093F54}" destId="{8260EEFC-E3A7-4F49-B0DD-9304C2FA14E1}" srcOrd="0" destOrd="2" presId="urn:microsoft.com/office/officeart/2005/8/layout/hList1"/>
    <dgm:cxn modelId="{A71EA5F9-F38B-477E-BB19-D85A5F29EAF9}" srcId="{9D52E8DB-27B9-4584-81A3-53E2F41CC652}" destId="{2ACD8D69-98CF-4F2E-BFEE-66BC29FCA122}" srcOrd="3" destOrd="0" parTransId="{529242CF-1D85-408F-B476-3D39BE1C4BFE}" sibTransId="{CA1907BA-BFB2-42F9-A2C4-C51730985625}"/>
    <dgm:cxn modelId="{A25340B8-72D3-4F57-9CC7-8B5AC1797A2C}" srcId="{BE567CE3-D0BE-4B94-899C-B18FE6D1F2BF}" destId="{1B187383-8D75-48C3-8438-343B97B4B996}" srcOrd="0" destOrd="0" parTransId="{DED05A1E-A337-4568-9E5B-05D1FA2DFFCD}" sibTransId="{75113286-B52A-431C-9E67-0A6143D0073B}"/>
    <dgm:cxn modelId="{E509CD89-4E0B-4EBB-B790-1EE738087EBF}" type="presOf" srcId="{89F278A7-34D7-451D-837C-BF8B83090E68}" destId="{8260EEFC-E3A7-4F49-B0DD-9304C2FA14E1}" srcOrd="0" destOrd="1" presId="urn:microsoft.com/office/officeart/2005/8/layout/hList1"/>
    <dgm:cxn modelId="{531EA309-FEA2-4982-A153-F11F115247B0}" type="presOf" srcId="{5F6C10E4-3F21-47FA-9168-46B03A754B77}" destId="{F49928C5-00C5-40F8-8FA4-7A991336AFE2}" srcOrd="0" destOrd="1" presId="urn:microsoft.com/office/officeart/2005/8/layout/hList1"/>
    <dgm:cxn modelId="{7FA9EC4D-6E62-442C-A6B0-F51553A67708}" type="presParOf" srcId="{80741A60-EC1A-4FD1-B4C5-A8B439796303}" destId="{5A8FFF74-88EA-4006-ADB6-D43FDDCDB3A0}" srcOrd="0" destOrd="0" presId="urn:microsoft.com/office/officeart/2005/8/layout/hList1"/>
    <dgm:cxn modelId="{11C28477-0582-488B-83A4-F7E2CE2F262A}" type="presParOf" srcId="{5A8FFF74-88EA-4006-ADB6-D43FDDCDB3A0}" destId="{3BC9C379-C35F-48D3-AFEB-1A795B804397}" srcOrd="0" destOrd="0" presId="urn:microsoft.com/office/officeart/2005/8/layout/hList1"/>
    <dgm:cxn modelId="{4689AABE-BA39-4C9E-B9FA-D9AA2C8B7E35}" type="presParOf" srcId="{5A8FFF74-88EA-4006-ADB6-D43FDDCDB3A0}" destId="{F49928C5-00C5-40F8-8FA4-7A991336AFE2}" srcOrd="1" destOrd="0" presId="urn:microsoft.com/office/officeart/2005/8/layout/hList1"/>
    <dgm:cxn modelId="{7E50111A-4D26-4DFB-A8B4-A76062EE48B2}" type="presParOf" srcId="{80741A60-EC1A-4FD1-B4C5-A8B439796303}" destId="{D54580A0-6880-4CFC-8A4B-F693F3932C8C}" srcOrd="1" destOrd="0" presId="urn:microsoft.com/office/officeart/2005/8/layout/hList1"/>
    <dgm:cxn modelId="{A7F5AD30-3443-4951-9F16-5F958B7E4345}" type="presParOf" srcId="{80741A60-EC1A-4FD1-B4C5-A8B439796303}" destId="{760B08A6-8DE3-4D75-AD7B-C73E611251AF}" srcOrd="2" destOrd="0" presId="urn:microsoft.com/office/officeart/2005/8/layout/hList1"/>
    <dgm:cxn modelId="{32AEC220-B684-4FCF-9507-8212BA126605}" type="presParOf" srcId="{760B08A6-8DE3-4D75-AD7B-C73E611251AF}" destId="{25E73E85-DBE5-4B68-8119-879316AA17F9}" srcOrd="0" destOrd="0" presId="urn:microsoft.com/office/officeart/2005/8/layout/hList1"/>
    <dgm:cxn modelId="{AFD6A45F-3E3C-4788-AF8A-20643B81FA38}" type="presParOf" srcId="{760B08A6-8DE3-4D75-AD7B-C73E611251AF}" destId="{8260EEFC-E3A7-4F49-B0DD-9304C2FA14E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C9C379-C35F-48D3-AFEB-1A795B804397}">
      <dsp:nvSpPr>
        <dsp:cNvPr id="0" name=""/>
        <dsp:cNvSpPr/>
      </dsp:nvSpPr>
      <dsp:spPr>
        <a:xfrm>
          <a:off x="29" y="93624"/>
          <a:ext cx="2848570" cy="720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Kladné</a:t>
          </a:r>
          <a:endParaRPr lang="cs-CZ" sz="2500" kern="1200" dirty="0"/>
        </a:p>
      </dsp:txBody>
      <dsp:txXfrm>
        <a:off x="29" y="93624"/>
        <a:ext cx="2848570" cy="720000"/>
      </dsp:txXfrm>
    </dsp:sp>
    <dsp:sp modelId="{F49928C5-00C5-40F8-8FA4-7A991336AFE2}">
      <dsp:nvSpPr>
        <dsp:cNvPr id="0" name=""/>
        <dsp:cNvSpPr/>
      </dsp:nvSpPr>
      <dsp:spPr>
        <a:xfrm>
          <a:off x="29" y="813624"/>
          <a:ext cx="2848570" cy="31567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 dirty="0" smtClean="0"/>
            <a:t>Přírůstek hodnoty</a:t>
          </a:r>
          <a:endParaRPr lang="cs-CZ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 dirty="0" smtClean="0"/>
            <a:t>Vyjádříme např. tržbou, zhodnocením investice</a:t>
          </a:r>
          <a:endParaRPr lang="cs-CZ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 dirty="0" smtClean="0"/>
            <a:t>Při obdržení se projeví příjmem</a:t>
          </a:r>
          <a:endParaRPr lang="cs-CZ" sz="2500" kern="1200" dirty="0"/>
        </a:p>
      </dsp:txBody>
      <dsp:txXfrm>
        <a:off x="29" y="813624"/>
        <a:ext cx="2848570" cy="3156750"/>
      </dsp:txXfrm>
    </dsp:sp>
    <dsp:sp modelId="{25E73E85-DBE5-4B68-8119-879316AA17F9}">
      <dsp:nvSpPr>
        <dsp:cNvPr id="0" name=""/>
        <dsp:cNvSpPr/>
      </dsp:nvSpPr>
      <dsp:spPr>
        <a:xfrm>
          <a:off x="3247399" y="93624"/>
          <a:ext cx="2848570" cy="720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„záporné“</a:t>
          </a:r>
          <a:endParaRPr lang="cs-CZ" sz="2500" kern="1200" dirty="0"/>
        </a:p>
      </dsp:txBody>
      <dsp:txXfrm>
        <a:off x="3247399" y="93624"/>
        <a:ext cx="2848570" cy="720000"/>
      </dsp:txXfrm>
    </dsp:sp>
    <dsp:sp modelId="{8260EEFC-E3A7-4F49-B0DD-9304C2FA14E1}">
      <dsp:nvSpPr>
        <dsp:cNvPr id="0" name=""/>
        <dsp:cNvSpPr/>
      </dsp:nvSpPr>
      <dsp:spPr>
        <a:xfrm>
          <a:off x="3247399" y="813624"/>
          <a:ext cx="2848570" cy="31567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 dirty="0" smtClean="0"/>
            <a:t>Úbytek hodnoty</a:t>
          </a:r>
          <a:endParaRPr lang="cs-CZ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 dirty="0" smtClean="0"/>
            <a:t>Spotřeba</a:t>
          </a:r>
          <a:endParaRPr lang="cs-CZ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 dirty="0" smtClean="0"/>
            <a:t>Vyjádříme náklady</a:t>
          </a:r>
          <a:endParaRPr lang="cs-CZ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 dirty="0" smtClean="0"/>
            <a:t>Při úhradě se projeví výdaji</a:t>
          </a:r>
          <a:endParaRPr lang="cs-CZ" sz="2500" kern="1200" dirty="0"/>
        </a:p>
      </dsp:txBody>
      <dsp:txXfrm>
        <a:off x="3247399" y="813624"/>
        <a:ext cx="2848570" cy="31567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9. 10. 2023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9119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t>9. 10. 2023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473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7155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85900"/>
            <a:ext cx="7772400" cy="3086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CA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CA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30C5DC8-1644-4C69-A2AB-5A047E56E9FD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403193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7155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485900"/>
            <a:ext cx="3810000" cy="3086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485900"/>
            <a:ext cx="3810000" cy="308610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CA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CA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8BB535E-A32A-4A82-92C1-9ABC1C84ED2F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4211864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6" r:id="rId6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>
                <a:solidFill>
                  <a:schemeClr val="bg1">
                    <a:lumMod val="95000"/>
                  </a:schemeClr>
                </a:solidFill>
              </a:rPr>
              <a:t>Hodnotové toky v podniku a jejich vliv na </a:t>
            </a:r>
            <a:r>
              <a:rPr lang="cs-CZ" sz="3000" b="1" cap="all" dirty="0" smtClean="0">
                <a:solidFill>
                  <a:schemeClr val="bg1">
                    <a:lumMod val="95000"/>
                  </a:schemeClr>
                </a:solidFill>
              </a:rPr>
              <a:t>rozhodování I.</a:t>
            </a:r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306404"/>
            <a:ext cx="4552638" cy="22960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800" b="1" i="1" dirty="0">
                <a:solidFill>
                  <a:srgbClr val="002060"/>
                </a:solidFill>
              </a:rPr>
              <a:t>Vysvětlit podstatu nákladů a výnosů v podniku</a:t>
            </a:r>
          </a:p>
          <a:p>
            <a:r>
              <a:rPr lang="cs-CZ" sz="1800" b="1" i="1" dirty="0">
                <a:solidFill>
                  <a:srgbClr val="002060"/>
                </a:solidFill>
              </a:rPr>
              <a:t>Rozlišit náklady vs. výdaje a výnosy vs. příjmy</a:t>
            </a:r>
          </a:p>
          <a:p>
            <a:r>
              <a:rPr lang="cs-CZ" sz="1800" b="1" i="1" dirty="0">
                <a:solidFill>
                  <a:srgbClr val="002060"/>
                </a:solidFill>
              </a:rPr>
              <a:t>Vyčíslit a zhodnotit výsledek </a:t>
            </a:r>
            <a:r>
              <a:rPr lang="cs-CZ" sz="1800" b="1" i="1" dirty="0" smtClean="0">
                <a:solidFill>
                  <a:srgbClr val="002060"/>
                </a:solidFill>
              </a:rPr>
              <a:t>hospodaření</a:t>
            </a:r>
          </a:p>
          <a:p>
            <a:r>
              <a:rPr lang="cs-CZ" sz="1800" b="1" i="1" dirty="0">
                <a:solidFill>
                  <a:srgbClr val="002060"/>
                </a:solidFill>
              </a:rPr>
              <a:t>Sestavit nákladovou funkci</a:t>
            </a:r>
          </a:p>
          <a:p>
            <a:endParaRPr lang="cs-CZ" sz="18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 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8225" y="253581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451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Modelování nákladů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Nákladová funkce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6012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447958" y="151976"/>
            <a:ext cx="3145733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b="1" dirty="0"/>
              <a:t>Konstrukce nákladové funkce </a:t>
            </a:r>
          </a:p>
        </p:txBody>
      </p:sp>
      <p:sp>
        <p:nvSpPr>
          <p:cNvPr id="3" name="Obdélník 2"/>
          <p:cNvSpPr/>
          <p:nvPr/>
        </p:nvSpPr>
        <p:spPr>
          <a:xfrm>
            <a:off x="512379" y="612091"/>
            <a:ext cx="7307318" cy="122341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cs-CZ" sz="1500" dirty="0"/>
              <a:t>Pro ekonomické účely prezentuje nákladová funkce závislost celkových nákladů </a:t>
            </a:r>
            <a:r>
              <a:rPr lang="cs-CZ" sz="1500" dirty="0" smtClean="0"/>
              <a:t>CN </a:t>
            </a:r>
            <a:r>
              <a:rPr lang="cs-CZ" sz="1500" dirty="0"/>
              <a:t>na objemu produkce Q. V závislosti na tom, z jakého úhlu pohledu jsou výrobní faktory posuzovány, rozlišujeme dva typy nákladových funkcí: 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rgbClr val="FF0000"/>
                </a:solidFill>
              </a:rPr>
              <a:t>krátkodobé nákladové funkce (A), 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rgbClr val="FF0000"/>
                </a:solidFill>
              </a:rPr>
              <a:t>dlouhodobé nákladové funkce (B).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6"/>
          <a:stretch/>
        </p:blipFill>
        <p:spPr bwMode="auto">
          <a:xfrm>
            <a:off x="107504" y="2012418"/>
            <a:ext cx="4681019" cy="2553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2103608" y="2038276"/>
            <a:ext cx="567558" cy="42319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300" b="1" dirty="0"/>
              <a:t>A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1370" y="2012418"/>
            <a:ext cx="4452630" cy="220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6734729" y="1991084"/>
            <a:ext cx="567558" cy="42319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300" b="1" dirty="0"/>
              <a:t>B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5522" y="169648"/>
            <a:ext cx="702078" cy="547622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2103608" y="328906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podproporcionální</a:t>
            </a:r>
            <a:endParaRPr lang="en-US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838133" y="251829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nadproporcionální</a:t>
            </a:r>
            <a:endParaRPr lang="en-US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889418" y="2512641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proporcionální</a:t>
            </a:r>
            <a:endParaRPr lang="en-US" dirty="0"/>
          </a:p>
        </p:txBody>
      </p:sp>
      <p:sp>
        <p:nvSpPr>
          <p:cNvPr id="6" name="TextovéPole 5"/>
          <p:cNvSpPr txBox="1"/>
          <p:nvPr/>
        </p:nvSpPr>
        <p:spPr>
          <a:xfrm>
            <a:off x="4006727" y="4368717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Jak zapíšeme nákladovou </a:t>
            </a:r>
            <a:r>
              <a:rPr lang="cs-CZ" dirty="0" err="1" smtClean="0">
                <a:solidFill>
                  <a:srgbClr val="FF0000"/>
                </a:solidFill>
              </a:rPr>
              <a:t>fci</a:t>
            </a:r>
            <a:r>
              <a:rPr lang="cs-CZ" dirty="0" smtClean="0">
                <a:solidFill>
                  <a:srgbClr val="FF0000"/>
                </a:solidFill>
              </a:rPr>
              <a:t> při proporcionálním průběhu nákladů?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452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259600" y="146615"/>
            <a:ext cx="6242735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b="1" dirty="0"/>
              <a:t>Konstrukce nákladové funkce : krátkodobá nákladová funkce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48" y="1316053"/>
            <a:ext cx="6422231" cy="1707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9756" y="219052"/>
            <a:ext cx="702078" cy="54762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755576" y="3579862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Pomocí </a:t>
            </a:r>
            <a:r>
              <a:rPr lang="cs-CZ" dirty="0" err="1" smtClean="0"/>
              <a:t>fce</a:t>
            </a:r>
            <a:r>
              <a:rPr lang="cs-CZ" dirty="0" smtClean="0"/>
              <a:t> odhadneme celkové náklady při daném objemu produkce, předpokládáme v modelu lineární závislost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006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000" dirty="0"/>
              <a:t>Metody pro stanovení </a:t>
            </a:r>
            <a:r>
              <a:rPr lang="cs-CZ" altLang="cs-CZ" sz="3000" dirty="0" smtClean="0"/>
              <a:t>nákladové funkce</a:t>
            </a:r>
            <a:endParaRPr lang="cs-CZ" altLang="cs-CZ" sz="3000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771550"/>
            <a:ext cx="7772400" cy="4032448"/>
          </a:xfrm>
        </p:spPr>
        <p:txBody>
          <a:bodyPr/>
          <a:lstStyle/>
          <a:p>
            <a:pPr algn="just"/>
            <a:r>
              <a:rPr lang="cs-CZ" altLang="cs-CZ" sz="2000" dirty="0" smtClean="0"/>
              <a:t>vycházíme </a:t>
            </a:r>
            <a:r>
              <a:rPr lang="cs-CZ" altLang="cs-CZ" sz="2000" dirty="0"/>
              <a:t>z funkce </a:t>
            </a:r>
            <a:r>
              <a:rPr lang="cs-CZ" altLang="cs-CZ" sz="2000" dirty="0" smtClean="0"/>
              <a:t>produkční - </a:t>
            </a:r>
            <a:r>
              <a:rPr lang="cs-CZ" altLang="cs-CZ" sz="2000" dirty="0" smtClean="0"/>
              <a:t>vztah </a:t>
            </a:r>
            <a:r>
              <a:rPr lang="cs-CZ" altLang="cs-CZ" sz="2000" dirty="0"/>
              <a:t>mezi objemem výroby a náklady na výrobní faktory</a:t>
            </a:r>
            <a:endParaRPr lang="cs-CZ" altLang="cs-CZ" sz="2000" dirty="0" smtClean="0"/>
          </a:p>
          <a:p>
            <a:pPr algn="just"/>
            <a:r>
              <a:rPr lang="cs-CZ" altLang="cs-CZ" sz="2000" dirty="0" smtClean="0"/>
              <a:t>musíme </a:t>
            </a:r>
            <a:r>
              <a:rPr lang="cs-CZ" altLang="cs-CZ" sz="2000" dirty="0"/>
              <a:t>znát výši ( odhad) fixních a variabilních nákladů. </a:t>
            </a:r>
            <a:endParaRPr lang="cs-CZ" altLang="cs-CZ" sz="2000" dirty="0" smtClean="0"/>
          </a:p>
          <a:p>
            <a:pPr algn="just"/>
            <a:r>
              <a:rPr lang="cs-CZ" altLang="cs-CZ" sz="2000" dirty="0" smtClean="0"/>
              <a:t>Nezávislou </a:t>
            </a:r>
            <a:r>
              <a:rPr lang="cs-CZ" altLang="cs-CZ" sz="2000" dirty="0"/>
              <a:t>proměnnou jsou náklady na výrobní faktory, </a:t>
            </a:r>
            <a:r>
              <a:rPr lang="cs-CZ" altLang="cs-CZ" sz="2000" dirty="0" smtClean="0"/>
              <a:t>závislou </a:t>
            </a:r>
            <a:r>
              <a:rPr lang="cs-CZ" altLang="cs-CZ" sz="2000" dirty="0"/>
              <a:t>proměnnou je objem výroby.</a:t>
            </a:r>
          </a:p>
          <a:p>
            <a:pPr algn="just"/>
            <a:r>
              <a:rPr lang="cs-CZ" altLang="cs-CZ" sz="2000" b="1" dirty="0"/>
              <a:t>Parametry</a:t>
            </a:r>
            <a:r>
              <a:rPr lang="cs-CZ" altLang="cs-CZ" sz="2000" dirty="0"/>
              <a:t> nákladových funkcí můžeme odhadnout pomocí těchto metod :</a:t>
            </a:r>
          </a:p>
          <a:p>
            <a:pPr algn="just"/>
            <a:r>
              <a:rPr lang="cs-CZ" altLang="cs-CZ" sz="2000" dirty="0" smtClean="0">
                <a:solidFill>
                  <a:srgbClr val="FF0000"/>
                </a:solidFill>
              </a:rPr>
              <a:t>klasifikační </a:t>
            </a:r>
            <a:r>
              <a:rPr lang="cs-CZ" altLang="cs-CZ" sz="2000" dirty="0">
                <a:solidFill>
                  <a:srgbClr val="FF0000"/>
                </a:solidFill>
              </a:rPr>
              <a:t>analýzou,</a:t>
            </a:r>
          </a:p>
          <a:p>
            <a:pPr algn="just"/>
            <a:r>
              <a:rPr lang="cs-CZ" altLang="cs-CZ" sz="2000" dirty="0">
                <a:solidFill>
                  <a:srgbClr val="FF0000"/>
                </a:solidFill>
              </a:rPr>
              <a:t>metodou dvou období,</a:t>
            </a:r>
          </a:p>
          <a:p>
            <a:pPr algn="just"/>
            <a:r>
              <a:rPr lang="cs-CZ" altLang="cs-CZ" sz="2000" dirty="0"/>
              <a:t>regresní a korelační analýzou,</a:t>
            </a:r>
          </a:p>
          <a:p>
            <a:pPr algn="just"/>
            <a:r>
              <a:rPr lang="cs-CZ" altLang="cs-CZ" sz="2000" dirty="0"/>
              <a:t>bodových diagramem, metodou 2 bodů ..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873" y="146614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150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1450"/>
            <a:ext cx="7772400" cy="971550"/>
          </a:xfrm>
        </p:spPr>
        <p:txBody>
          <a:bodyPr/>
          <a:lstStyle/>
          <a:p>
            <a:r>
              <a:rPr lang="cs-CZ" altLang="cs-CZ" sz="3600"/>
              <a:t>Základ pro použití vybraných metod</a:t>
            </a:r>
            <a:endParaRPr lang="cs-CZ" altLang="cs-CZ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059582"/>
            <a:ext cx="7990656" cy="3086100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altLang="cs-CZ" sz="2000" b="1" dirty="0" smtClean="0"/>
              <a:t>Klasifikační </a:t>
            </a:r>
            <a:r>
              <a:rPr lang="cs-CZ" altLang="cs-CZ" sz="2000" b="1" dirty="0"/>
              <a:t>analýza</a:t>
            </a:r>
            <a:r>
              <a:rPr lang="cs-CZ" altLang="cs-CZ" sz="2000" dirty="0"/>
              <a:t>, principem je přesné vyčíslení a následné třídění nákladových položek na fixní a variabilní část.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altLang="cs-CZ" sz="2000" dirty="0"/>
              <a:t>Přímé náklady jsou zařazeny do variabilních, režijní náklady však s využitím expertních odhadů nutno rozdělit na část fixní a variabilní.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altLang="cs-CZ" sz="2000" dirty="0">
                <a:solidFill>
                  <a:srgbClr val="FF0000"/>
                </a:solidFill>
              </a:rPr>
              <a:t>POZOR : zařazení některých nákladových druhů se může lišit podle oboru činnosti daného podniku.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873" y="146614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8165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500" b="1" dirty="0" smtClean="0">
                <a:cs typeface="Times New Roman" pitchFamily="18" charset="0"/>
              </a:rPr>
              <a:t>Úloha k procvičení </a:t>
            </a:r>
            <a:endParaRPr lang="cs-CZ" altLang="cs-CZ" sz="3500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43558"/>
            <a:ext cx="7772400" cy="3728442"/>
          </a:xfrm>
        </p:spPr>
        <p:txBody>
          <a:bodyPr/>
          <a:lstStyle/>
          <a:p>
            <a:r>
              <a:rPr lang="cs-CZ" sz="2000" b="1" i="1" dirty="0" smtClean="0"/>
              <a:t>Rozhodněte</a:t>
            </a:r>
            <a:r>
              <a:rPr lang="cs-CZ" sz="2000" b="1" i="1" dirty="0"/>
              <a:t>, zda se jedná o fixní nebo variabilní náklady v každém z následujících případů:</a:t>
            </a:r>
            <a:endParaRPr lang="cs-CZ" sz="2000" dirty="0"/>
          </a:p>
          <a:p>
            <a:pPr lvl="0"/>
            <a:r>
              <a:rPr lang="cs-CZ" sz="2000" dirty="0"/>
              <a:t>měsíční mzdy vedení podniku,</a:t>
            </a:r>
          </a:p>
          <a:p>
            <a:pPr lvl="0"/>
            <a:r>
              <a:rPr lang="cs-CZ" sz="2000" dirty="0" smtClean="0"/>
              <a:t>odpisy,</a:t>
            </a:r>
            <a:endParaRPr lang="cs-CZ" sz="2000" dirty="0"/>
          </a:p>
          <a:p>
            <a:pPr lvl="0"/>
            <a:r>
              <a:rPr lang="cs-CZ" sz="2000" dirty="0"/>
              <a:t>spotřeba papíru při výrobě </a:t>
            </a:r>
            <a:r>
              <a:rPr lang="cs-CZ" sz="2000" dirty="0" smtClean="0"/>
              <a:t>knih,</a:t>
            </a:r>
            <a:endParaRPr lang="cs-CZ" sz="2000" dirty="0"/>
          </a:p>
          <a:p>
            <a:pPr lvl="0"/>
            <a:r>
              <a:rPr lang="cs-CZ" sz="2000" dirty="0"/>
              <a:t>spotřeba plynu k vytápění výrobní haly</a:t>
            </a:r>
            <a:r>
              <a:rPr lang="cs-CZ" sz="2000" dirty="0" smtClean="0"/>
              <a:t>, </a:t>
            </a:r>
            <a:endParaRPr lang="cs-CZ" sz="2000" dirty="0"/>
          </a:p>
          <a:p>
            <a:pPr lvl="0"/>
            <a:r>
              <a:rPr lang="cs-CZ" sz="2000" dirty="0"/>
              <a:t>náklady na pořízení zboží (prodejna</a:t>
            </a:r>
            <a:r>
              <a:rPr lang="cs-CZ" sz="2000" dirty="0" smtClean="0"/>
              <a:t>),</a:t>
            </a:r>
            <a:endParaRPr lang="cs-CZ" sz="2000" dirty="0"/>
          </a:p>
          <a:p>
            <a:pPr lvl="0"/>
            <a:r>
              <a:rPr lang="cs-CZ" sz="2000" dirty="0"/>
              <a:t>propagace </a:t>
            </a:r>
            <a:r>
              <a:rPr lang="cs-CZ" sz="2000" dirty="0" smtClean="0"/>
              <a:t>značky,</a:t>
            </a:r>
            <a:endParaRPr lang="cs-CZ" sz="2000" dirty="0"/>
          </a:p>
          <a:p>
            <a:pPr lvl="0"/>
            <a:r>
              <a:rPr lang="cs-CZ" sz="2000" dirty="0"/>
              <a:t>poplatek za připojení k </a:t>
            </a:r>
            <a:r>
              <a:rPr lang="cs-CZ" sz="2000" dirty="0" smtClean="0"/>
              <a:t>internetu,</a:t>
            </a:r>
            <a:endParaRPr lang="cs-CZ" sz="2000" dirty="0"/>
          </a:p>
          <a:p>
            <a:pPr lvl="0"/>
            <a:r>
              <a:rPr lang="cs-CZ" sz="2000" dirty="0"/>
              <a:t>spotřeba benzínu taxikářského vozu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466" y="149706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978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000" dirty="0"/>
              <a:t>Metoda dvou období</a:t>
            </a:r>
            <a:br>
              <a:rPr lang="cs-CZ" altLang="cs-CZ" sz="3000" dirty="0"/>
            </a:br>
            <a:endParaRPr lang="cs-CZ" altLang="cs-CZ" sz="3000" dirty="0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000" dirty="0"/>
              <a:t>Pro odhad nákladové funkce se doporučuje vybrat období ( měsíc) s nejmenším a největším objemem výroby při </a:t>
            </a:r>
            <a:r>
              <a:rPr lang="cs-CZ" altLang="cs-CZ" sz="2000" u="sng" dirty="0"/>
              <a:t>normálním</a:t>
            </a:r>
            <a:r>
              <a:rPr lang="cs-CZ" altLang="cs-CZ" sz="2000" dirty="0"/>
              <a:t> vývoji.</a:t>
            </a:r>
          </a:p>
          <a:p>
            <a:r>
              <a:rPr lang="cs-CZ" altLang="cs-CZ" sz="2000" dirty="0"/>
              <a:t>Propočet je jednoduchý, údaje se dosadí do 2 </a:t>
            </a:r>
            <a:r>
              <a:rPr lang="cs-CZ" altLang="cs-CZ" sz="2000" dirty="0" smtClean="0"/>
              <a:t>rovnic o 2 neznámých. </a:t>
            </a:r>
            <a:endParaRPr lang="cs-CZ" altLang="cs-CZ" sz="2000" dirty="0"/>
          </a:p>
          <a:p>
            <a:r>
              <a:rPr lang="cs-CZ" altLang="cs-CZ" sz="2000" dirty="0" smtClean="0"/>
              <a:t>Využívání </a:t>
            </a:r>
            <a:r>
              <a:rPr lang="cs-CZ" altLang="cs-CZ" sz="2000" dirty="0"/>
              <a:t>modelování </a:t>
            </a:r>
            <a:r>
              <a:rPr lang="cs-CZ" altLang="cs-CZ" sz="2000" dirty="0" smtClean="0"/>
              <a:t>v jednoduchých příkladech</a:t>
            </a:r>
            <a:r>
              <a:rPr lang="cs-CZ" altLang="cs-CZ" sz="2000" dirty="0"/>
              <a:t>.</a:t>
            </a:r>
          </a:p>
        </p:txBody>
      </p:sp>
      <p:pic>
        <p:nvPicPr>
          <p:cNvPr id="1844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364" y="2570560"/>
            <a:ext cx="41275" cy="5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5105400" y="1543050"/>
            <a:ext cx="0" cy="26860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5181600" y="1543050"/>
            <a:ext cx="3581400" cy="280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873" y="146614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221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Výnosy a modelování </a:t>
            </a:r>
            <a:r>
              <a:rPr lang="cs-CZ" dirty="0" smtClean="0"/>
              <a:t>výnosů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2351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pl-PL" sz="2100" dirty="0"/>
              <a:t>Podstata výnosů v </a:t>
            </a:r>
            <a:r>
              <a:rPr lang="pl-PL" sz="2100" dirty="0" smtClean="0"/>
              <a:t>podniku </a:t>
            </a:r>
            <a:endParaRPr lang="pl-PL" sz="2100" dirty="0"/>
          </a:p>
        </p:txBody>
      </p:sp>
      <p:sp>
        <p:nvSpPr>
          <p:cNvPr id="3" name="Obdélník 2"/>
          <p:cNvSpPr/>
          <p:nvPr/>
        </p:nvSpPr>
        <p:spPr>
          <a:xfrm>
            <a:off x="188640" y="1183579"/>
            <a:ext cx="8479552" cy="403956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2400" b="1" dirty="0" smtClean="0"/>
              <a:t>Výnosy </a:t>
            </a:r>
            <a:r>
              <a:rPr lang="cs-CZ" sz="2400" b="1" dirty="0"/>
              <a:t>podniku </a:t>
            </a:r>
            <a:r>
              <a:rPr lang="cs-CZ" sz="2400" dirty="0"/>
              <a:t>tvoří: 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sz="2400" dirty="0"/>
              <a:t>provozní výnosy – tyto výnosy podnik získá z provozně hospodářské činnosti, jedná se o tržby z prodeje, 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sz="2400" dirty="0"/>
              <a:t>finanční výnosy – jsou výsledkem finančních investic, cenných papírů, vkladů atd., 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sz="2400" dirty="0"/>
              <a:t>mimořádné výnosy – získané mimořádně, např. prodejem nepoužívaného majetku</a:t>
            </a:r>
            <a:r>
              <a:rPr lang="cs-CZ" sz="2400" dirty="0" smtClean="0"/>
              <a:t>.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sz="2400" dirty="0" smtClean="0"/>
              <a:t>V ekonomice pro zjednodušení používáme pouze tržby, tj. z externích plateb</a:t>
            </a:r>
            <a:endParaRPr lang="cs-CZ" sz="2400" dirty="0"/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638" y="250393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6385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pl-PL" sz="2100" dirty="0"/>
              <a:t>Podstata výnosů v </a:t>
            </a:r>
            <a:r>
              <a:rPr lang="pl-PL" sz="2100" dirty="0" smtClean="0"/>
              <a:t>podniku 2</a:t>
            </a:r>
            <a:endParaRPr lang="pl-PL" sz="2100" dirty="0"/>
          </a:p>
        </p:txBody>
      </p:sp>
      <p:sp>
        <p:nvSpPr>
          <p:cNvPr id="3" name="Obdélník 2"/>
          <p:cNvSpPr/>
          <p:nvPr/>
        </p:nvSpPr>
        <p:spPr>
          <a:xfrm>
            <a:off x="188640" y="1183579"/>
            <a:ext cx="8479552" cy="305468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b="1" dirty="0" smtClean="0"/>
              <a:t>Tržby </a:t>
            </a:r>
            <a:r>
              <a:rPr lang="cs-CZ" b="1" dirty="0"/>
              <a:t>(T)</a:t>
            </a:r>
            <a:r>
              <a:rPr lang="cs-CZ" dirty="0"/>
              <a:t> jsou výsledkem působení těchto základních faktorů:</a:t>
            </a:r>
          </a:p>
          <a:p>
            <a:pPr marL="557213" lvl="1" indent="-21431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objem produkce (Q) v naturálních jednotkách [ks, m</a:t>
            </a:r>
            <a:r>
              <a:rPr lang="cs-CZ" baseline="30000" dirty="0"/>
              <a:t>2</a:t>
            </a:r>
            <a:r>
              <a:rPr lang="cs-CZ" dirty="0"/>
              <a:t>, kg, l, kWh atd.]; objem poskytnutých služeb [počet m</a:t>
            </a:r>
            <a:r>
              <a:rPr lang="cs-CZ" baseline="30000" dirty="0"/>
              <a:t>2</a:t>
            </a:r>
            <a:r>
              <a:rPr lang="cs-CZ" dirty="0"/>
              <a:t> uklízených kancelářských prostor, počet zaúčtovaných položek v účetních knihách],</a:t>
            </a:r>
          </a:p>
          <a:p>
            <a:pPr marL="557213" lvl="1" indent="-21431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cena p [Kč/ks, Kč/m, Kč/kWh, …],</a:t>
            </a:r>
          </a:p>
          <a:p>
            <a:pPr marL="557213" lvl="1" indent="-21431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FF0000"/>
                </a:solidFill>
              </a:rPr>
              <a:t>T </a:t>
            </a:r>
            <a:r>
              <a:rPr lang="cs-CZ" b="1" dirty="0" smtClean="0">
                <a:solidFill>
                  <a:srgbClr val="FF0000"/>
                </a:solidFill>
              </a:rPr>
              <a:t>= p x </a:t>
            </a:r>
            <a:r>
              <a:rPr lang="cs-CZ" b="1" dirty="0" smtClean="0">
                <a:solidFill>
                  <a:srgbClr val="FF0000"/>
                </a:solidFill>
              </a:rPr>
              <a:t>Q</a:t>
            </a:r>
          </a:p>
          <a:p>
            <a:pPr marL="557213" lvl="1" indent="-21431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b="1" dirty="0">
              <a:solidFill>
                <a:srgbClr val="FF0000"/>
              </a:solidFill>
            </a:endParaRPr>
          </a:p>
          <a:p>
            <a:pPr marL="557213" lvl="1" indent="-21431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FF0000"/>
                </a:solidFill>
              </a:rPr>
              <a:t>Co se stane, když poskytneme slevu? Jak spočítám tržbu?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638" y="250393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862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části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67544" y="1556088"/>
            <a:ext cx="82089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000" dirty="0"/>
              <a:t>1.  </a:t>
            </a:r>
            <a:r>
              <a:rPr lang="cs-CZ" sz="3000" dirty="0" smtClean="0"/>
              <a:t>Hodnotové toky, druhy</a:t>
            </a:r>
            <a:endParaRPr lang="cs-CZ" sz="3000" dirty="0"/>
          </a:p>
          <a:p>
            <a:r>
              <a:rPr lang="cs-CZ" sz="3000" dirty="0" smtClean="0"/>
              <a:t>2. Náklady a modely</a:t>
            </a:r>
            <a:endParaRPr lang="cs-CZ" sz="3000" dirty="0"/>
          </a:p>
          <a:p>
            <a:r>
              <a:rPr lang="cs-CZ" sz="3000" dirty="0" smtClean="0"/>
              <a:t>3. Výnosy a modely</a:t>
            </a:r>
            <a:endParaRPr lang="cs-CZ" sz="3000" dirty="0"/>
          </a:p>
          <a:p>
            <a:r>
              <a:rPr lang="cs-CZ" sz="3000" dirty="0" smtClean="0"/>
              <a:t>4. Výsledek hospodaření – základní verze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13234612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Výsledek hospodaření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6955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516090" y="250393"/>
            <a:ext cx="4686532" cy="34624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dirty="0"/>
              <a:t>Hodnocení hospodářské činnosti podniku </a:t>
            </a:r>
          </a:p>
        </p:txBody>
      </p:sp>
      <p:sp>
        <p:nvSpPr>
          <p:cNvPr id="3" name="Obdélník 2"/>
          <p:cNvSpPr/>
          <p:nvPr/>
        </p:nvSpPr>
        <p:spPr>
          <a:xfrm>
            <a:off x="630621" y="820972"/>
            <a:ext cx="7249999" cy="410881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500" dirty="0"/>
              <a:t>Ekonomický výsledek zmíněné hospodářské činnosti porovnává výnosy (hodnotové ocenění zákazníky odebraných výkonů) s vynaloženými náklady na tyto výnosy (spotřebovanými výrobními faktory). 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500" dirty="0"/>
              <a:t>Hodnocení hospodářské činnosti podnikatelských subjektů je založeno na srovnání výnosů (v podobě tržeb, T) a celkových nákladů, které byly vynaloženy na realizované výkony za příslušné období. Srovnání se provádí formou rozdílu mezi výnosy a náklady: </a:t>
            </a:r>
          </a:p>
          <a:p>
            <a:endParaRPr lang="cs-CZ" sz="1500" dirty="0"/>
          </a:p>
          <a:p>
            <a:pPr algn="ctr"/>
            <a:r>
              <a:rPr lang="cs-CZ" sz="1900" b="1" dirty="0">
                <a:solidFill>
                  <a:srgbClr val="FF0000"/>
                </a:solidFill>
              </a:rPr>
              <a:t>VH= V – N</a:t>
            </a:r>
          </a:p>
          <a:p>
            <a:r>
              <a:rPr lang="cs-CZ" sz="1500" dirty="0"/>
              <a:t>kde </a:t>
            </a:r>
          </a:p>
          <a:p>
            <a:r>
              <a:rPr lang="cs-CZ" sz="1500" i="1" dirty="0"/>
              <a:t>VH … výsledek hospodaření, </a:t>
            </a:r>
            <a:endParaRPr lang="cs-CZ" sz="1500" dirty="0"/>
          </a:p>
          <a:p>
            <a:r>
              <a:rPr lang="cs-CZ" sz="1500" i="1" dirty="0"/>
              <a:t>V … výnosy, </a:t>
            </a:r>
            <a:endParaRPr lang="cs-CZ" sz="1500" dirty="0"/>
          </a:p>
          <a:p>
            <a:r>
              <a:rPr lang="cs-CZ" sz="1500" i="1" dirty="0"/>
              <a:t>N … celkové náklady, </a:t>
            </a:r>
            <a:endParaRPr lang="cs-CZ" sz="1500" dirty="0"/>
          </a:p>
          <a:p>
            <a:r>
              <a:rPr lang="cs-CZ" sz="1500" dirty="0"/>
              <a:t>respektive: </a:t>
            </a:r>
          </a:p>
          <a:p>
            <a:pPr algn="ctr"/>
            <a:r>
              <a:rPr lang="cs-CZ" sz="1900" b="1" dirty="0">
                <a:solidFill>
                  <a:srgbClr val="FF0000"/>
                </a:solidFill>
              </a:rPr>
              <a:t>VH= T – N</a:t>
            </a:r>
          </a:p>
          <a:p>
            <a:endParaRPr lang="cs-CZ" sz="1500" dirty="0"/>
          </a:p>
          <a:p>
            <a:r>
              <a:rPr lang="cs-CZ" sz="1500" dirty="0"/>
              <a:t>V případě, že </a:t>
            </a:r>
            <a:r>
              <a:rPr lang="cs-CZ" sz="1500" i="1" dirty="0"/>
              <a:t>T&gt;N</a:t>
            </a:r>
            <a:r>
              <a:rPr lang="cs-CZ" sz="1500" dirty="0"/>
              <a:t>, potom rovněž </a:t>
            </a:r>
            <a:r>
              <a:rPr lang="cs-CZ" sz="1500" i="1" dirty="0"/>
              <a:t>VH &gt; 0</a:t>
            </a:r>
            <a:r>
              <a:rPr lang="cs-CZ" sz="1500" dirty="0"/>
              <a:t>, hovoříme o zisku. V případě, že </a:t>
            </a:r>
            <a:r>
              <a:rPr lang="cs-CZ" sz="1500" i="1" dirty="0"/>
              <a:t>T &lt;N</a:t>
            </a:r>
            <a:r>
              <a:rPr lang="cs-CZ" sz="1500" dirty="0"/>
              <a:t>, potom </a:t>
            </a:r>
            <a:r>
              <a:rPr lang="cs-CZ" sz="1500" i="1" dirty="0"/>
              <a:t>VH &lt; 0</a:t>
            </a:r>
            <a:r>
              <a:rPr lang="cs-CZ" sz="1500" dirty="0"/>
              <a:t>, hovoříme o ztrátě.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466" y="149706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4050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500" b="1" dirty="0" smtClean="0">
                <a:cs typeface="Times New Roman" pitchFamily="18" charset="0"/>
              </a:rPr>
              <a:t>Úloha k procvičení </a:t>
            </a:r>
            <a:endParaRPr lang="cs-CZ" altLang="cs-CZ" sz="3500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 b="1" u="sng" dirty="0"/>
              <a:t>Příklad č. 1</a:t>
            </a:r>
            <a:endParaRPr lang="cs-CZ" sz="2000" dirty="0"/>
          </a:p>
          <a:p>
            <a:r>
              <a:rPr lang="cs-CZ" sz="2000" dirty="0"/>
              <a:t>Bylo prodáno 800 ks svetrů za 560 Kč. Vypočítejte, jaký byl výsledek hospodaření, pokud náklady činily:</a:t>
            </a:r>
          </a:p>
          <a:p>
            <a:r>
              <a:rPr lang="cs-CZ" sz="2000" dirty="0"/>
              <a:t>a)	380 000 Kč,</a:t>
            </a:r>
          </a:p>
          <a:p>
            <a:r>
              <a:rPr lang="cs-CZ" sz="2000" dirty="0"/>
              <a:t>b)	500 000 Kč.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466" y="149706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31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dirty="0" smtClean="0"/>
              <a:t>1. Hodnotové </a:t>
            </a:r>
            <a:r>
              <a:rPr lang="cs-CZ" sz="4800" dirty="0"/>
              <a:t>toky, druhy</a:t>
            </a:r>
            <a:br>
              <a:rPr lang="cs-CZ" sz="4800" dirty="0"/>
            </a:b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2397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835696" y="1923678"/>
            <a:ext cx="7056784" cy="507703"/>
          </a:xfrm>
        </p:spPr>
        <p:txBody>
          <a:bodyPr/>
          <a:lstStyle/>
          <a:p>
            <a:r>
              <a:rPr lang="cs-CZ" sz="3600" dirty="0" smtClean="0"/>
              <a:t>Co je to hodnotový tok?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809299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221005421"/>
              </p:ext>
            </p:extLst>
          </p:nvPr>
        </p:nvGraphicFramePr>
        <p:xfrm>
          <a:off x="1524000" y="53975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7920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dirty="0"/>
              <a:t>Náklady a modely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330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pl-PL" sz="2100" dirty="0"/>
              <a:t>Podstata nákladů v </a:t>
            </a:r>
            <a:r>
              <a:rPr lang="pl-PL" sz="2100" dirty="0" smtClean="0"/>
              <a:t>podniku </a:t>
            </a:r>
            <a:endParaRPr lang="pl-PL" sz="2100" dirty="0"/>
          </a:p>
        </p:txBody>
      </p:sp>
      <p:sp>
        <p:nvSpPr>
          <p:cNvPr id="3" name="Obdélník 2"/>
          <p:cNvSpPr/>
          <p:nvPr/>
        </p:nvSpPr>
        <p:spPr>
          <a:xfrm>
            <a:off x="388552" y="1131590"/>
            <a:ext cx="7375966" cy="200824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dirty="0" smtClean="0"/>
              <a:t>Existuje </a:t>
            </a:r>
            <a:r>
              <a:rPr lang="cs-CZ" dirty="0"/>
              <a:t>dvojí pojetí nákladů:</a:t>
            </a:r>
          </a:p>
          <a:p>
            <a:pPr marL="557213" lvl="1" indent="-214313" algn="just">
              <a:buFont typeface="Arial" panose="020B0604020202020204" pitchFamily="34" charset="0"/>
              <a:buChar char="•"/>
            </a:pPr>
            <a:r>
              <a:rPr lang="cs-CZ" b="1" dirty="0"/>
              <a:t>z pohledu finančního účetnictví</a:t>
            </a:r>
            <a:r>
              <a:rPr lang="cs-CZ" dirty="0"/>
              <a:t>, které je určeno pro externí uživatele (finanční úřad, banky, </a:t>
            </a:r>
            <a:r>
              <a:rPr lang="cs-CZ" dirty="0" smtClean="0"/>
              <a:t>…), provozní, finanční a mimořádné – </a:t>
            </a:r>
            <a:r>
              <a:rPr lang="cs-CZ" dirty="0" smtClean="0">
                <a:solidFill>
                  <a:srgbClr val="FF0000"/>
                </a:solidFill>
              </a:rPr>
              <a:t>dle účetnictví</a:t>
            </a:r>
            <a:endParaRPr lang="cs-CZ" dirty="0">
              <a:solidFill>
                <a:srgbClr val="FF0000"/>
              </a:solidFill>
            </a:endParaRPr>
          </a:p>
          <a:p>
            <a:pPr marL="557213" lvl="1" indent="-214313" algn="just">
              <a:buFont typeface="Arial" panose="020B0604020202020204" pitchFamily="34" charset="0"/>
              <a:buChar char="•"/>
            </a:pPr>
            <a:r>
              <a:rPr lang="cs-CZ" b="1" dirty="0"/>
              <a:t>z pohledu manažerského účetnictví</a:t>
            </a:r>
            <a:r>
              <a:rPr lang="cs-CZ" dirty="0"/>
              <a:t>, které je určeno pro interního uživatele, kde se jedná o náklady v rámci vnitropodnikového (manažerského) </a:t>
            </a:r>
            <a:r>
              <a:rPr lang="cs-CZ" dirty="0" smtClean="0"/>
              <a:t>účetnictví- </a:t>
            </a:r>
            <a:r>
              <a:rPr lang="cs-CZ" dirty="0" smtClean="0">
                <a:solidFill>
                  <a:srgbClr val="FF0000"/>
                </a:solidFill>
              </a:rPr>
              <a:t>dle potřeb podniku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3763" y="109961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048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2100" dirty="0"/>
              <a:t>KLASIFIKACE </a:t>
            </a:r>
            <a:r>
              <a:rPr lang="cs-CZ" sz="2100" dirty="0" smtClean="0"/>
              <a:t>NÁKLADŮ </a:t>
            </a:r>
            <a:endParaRPr lang="cs-CZ" sz="2100" dirty="0"/>
          </a:p>
        </p:txBody>
      </p:sp>
      <p:sp>
        <p:nvSpPr>
          <p:cNvPr id="3" name="Obdélník 2"/>
          <p:cNvSpPr/>
          <p:nvPr/>
        </p:nvSpPr>
        <p:spPr>
          <a:xfrm>
            <a:off x="238779" y="625021"/>
            <a:ext cx="7953452" cy="373179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dirty="0" smtClean="0"/>
              <a:t>Pro </a:t>
            </a:r>
            <a:r>
              <a:rPr lang="cs-CZ" dirty="0"/>
              <a:t>účely řízení nákladů výrobních podniků i podniků služeb se v praxi využívají následující typy třídění nákladů:</a:t>
            </a:r>
          </a:p>
          <a:p>
            <a:pPr marL="557213" lvl="1" indent="-214313" algn="just">
              <a:buFont typeface="Arial" panose="020B0604020202020204" pitchFamily="34" charset="0"/>
              <a:buChar char="•"/>
            </a:pPr>
            <a:r>
              <a:rPr lang="cs-CZ" b="1" dirty="0"/>
              <a:t>podle nákladových </a:t>
            </a:r>
            <a:r>
              <a:rPr lang="cs-CZ" b="1" dirty="0" smtClean="0"/>
              <a:t>druhů (využito v účetnictví), např. </a:t>
            </a:r>
            <a:r>
              <a:rPr lang="cs-CZ" altLang="cs-CZ" dirty="0"/>
              <a:t>spotřeba materiálu, surovin, energie</a:t>
            </a:r>
            <a:endParaRPr lang="cs-CZ" b="1" dirty="0"/>
          </a:p>
          <a:p>
            <a:pPr marL="557213" lvl="1" indent="-214313" algn="just">
              <a:buFont typeface="Arial" panose="020B0604020202020204" pitchFamily="34" charset="0"/>
              <a:buChar char="•"/>
            </a:pPr>
            <a:r>
              <a:rPr lang="cs-CZ" b="1" dirty="0"/>
              <a:t>účelové třídění nákladů</a:t>
            </a:r>
            <a:r>
              <a:rPr lang="cs-CZ" dirty="0"/>
              <a:t>:</a:t>
            </a:r>
          </a:p>
          <a:p>
            <a:pPr marL="1028700" lvl="2" indent="-342900" algn="just">
              <a:buFont typeface="+mj-lt"/>
              <a:buAutoNum type="arabicPeriod"/>
            </a:pPr>
            <a:r>
              <a:rPr lang="cs-CZ" i="1" dirty="0"/>
              <a:t>podle místa vzniku a </a:t>
            </a:r>
            <a:r>
              <a:rPr lang="cs-CZ" i="1" dirty="0" smtClean="0"/>
              <a:t>odpovědnosti, např. dle středisek, výrobního procesu</a:t>
            </a:r>
          </a:p>
          <a:p>
            <a:pPr marL="1028700" lvl="2" indent="-342900" algn="just">
              <a:buFont typeface="+mj-lt"/>
              <a:buAutoNum type="arabicPeriod"/>
            </a:pPr>
            <a:r>
              <a:rPr lang="cs-CZ" i="1" dirty="0" smtClean="0"/>
              <a:t>podle </a:t>
            </a:r>
            <a:r>
              <a:rPr lang="cs-CZ" i="1" dirty="0"/>
              <a:t>výkonů (kalkulační hledisko</a:t>
            </a:r>
            <a:r>
              <a:rPr lang="cs-CZ" i="1" dirty="0" smtClean="0"/>
              <a:t>), </a:t>
            </a:r>
            <a:r>
              <a:rPr lang="cs-CZ" i="1" dirty="0" smtClean="0"/>
              <a:t> </a:t>
            </a:r>
            <a:r>
              <a:rPr lang="cs-CZ" altLang="cs-CZ" sz="2000" dirty="0"/>
              <a:t>- jednicové ( </a:t>
            </a:r>
            <a:r>
              <a:rPr lang="cs-CZ" altLang="cs-CZ" sz="2000" dirty="0" smtClean="0"/>
              <a:t>přímé, lze využít např. normu) a </a:t>
            </a:r>
            <a:r>
              <a:rPr lang="cs-CZ" altLang="cs-CZ" sz="2000" dirty="0"/>
              <a:t>režijní ( </a:t>
            </a:r>
            <a:r>
              <a:rPr lang="cs-CZ" altLang="cs-CZ" sz="2000" dirty="0" smtClean="0"/>
              <a:t>nepřímé, nutno rozpočítat)</a:t>
            </a:r>
            <a:endParaRPr lang="cs-CZ" altLang="cs-CZ" sz="2000" dirty="0"/>
          </a:p>
          <a:p>
            <a:pPr marL="557213" lvl="1" indent="-214313" algn="just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FF0000"/>
                </a:solidFill>
              </a:rPr>
              <a:t>v </a:t>
            </a:r>
            <a:r>
              <a:rPr lang="cs-CZ" b="1" dirty="0">
                <a:solidFill>
                  <a:srgbClr val="FF0000"/>
                </a:solidFill>
              </a:rPr>
              <a:t>závislosti na změnách objemu výroby </a:t>
            </a:r>
            <a:r>
              <a:rPr lang="cs-CZ" b="1" dirty="0" smtClean="0">
                <a:solidFill>
                  <a:srgbClr val="FF0000"/>
                </a:solidFill>
              </a:rPr>
              <a:t>( podle množství </a:t>
            </a:r>
            <a:r>
              <a:rPr lang="cs-CZ" b="1" dirty="0">
                <a:solidFill>
                  <a:srgbClr val="FF0000"/>
                </a:solidFill>
              </a:rPr>
              <a:t>poskytovaných služeb</a:t>
            </a:r>
            <a:r>
              <a:rPr lang="cs-CZ" b="1" dirty="0" smtClean="0">
                <a:solidFill>
                  <a:srgbClr val="FF0000"/>
                </a:solidFill>
              </a:rPr>
              <a:t>), využijeme pro modelování</a:t>
            </a:r>
            <a:endParaRPr lang="cs-CZ" b="1" dirty="0">
              <a:solidFill>
                <a:srgbClr val="FF0000"/>
              </a:solidFill>
            </a:endParaRPr>
          </a:p>
          <a:p>
            <a:pPr marL="557213" lvl="1" indent="-214313" algn="just">
              <a:buFont typeface="Arial" panose="020B0604020202020204" pitchFamily="34" charset="0"/>
              <a:buChar char="•"/>
            </a:pPr>
            <a:r>
              <a:rPr lang="cs-CZ" b="1" dirty="0"/>
              <a:t>z pohledu vnitropodnikového řízení nákladů,</a:t>
            </a:r>
          </a:p>
          <a:p>
            <a:pPr marL="557213" lvl="1" indent="-214313" algn="just">
              <a:buFont typeface="Arial" panose="020B0604020202020204" pitchFamily="34" charset="0"/>
              <a:buChar char="•"/>
            </a:pPr>
            <a:r>
              <a:rPr lang="cs-CZ" b="1" dirty="0"/>
              <a:t>podle podnikových funkcí,</a:t>
            </a:r>
          </a:p>
          <a:p>
            <a:pPr marL="557213" lvl="1" indent="-214313" algn="just">
              <a:buFont typeface="Arial" panose="020B0604020202020204" pitchFamily="34" charset="0"/>
              <a:buChar char="•"/>
            </a:pPr>
            <a:r>
              <a:rPr lang="cs-CZ" b="1" dirty="0"/>
              <a:t>z pohledu nákladů v manažerském rozhodování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231" y="216145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04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000" b="1" dirty="0"/>
              <a:t>Třídění nákladů na fixní a variabilní - závislost na změnách objemu výroby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2000" b="1" dirty="0" smtClean="0"/>
              <a:t>Fixní </a:t>
            </a:r>
            <a:r>
              <a:rPr lang="cs-CZ" altLang="cs-CZ" sz="2000" b="1" dirty="0"/>
              <a:t>náklady </a:t>
            </a:r>
            <a:r>
              <a:rPr lang="cs-CZ" altLang="cs-CZ" sz="2000" dirty="0"/>
              <a:t>( ty se se změnou objemu výroby v krátkém čase nemění), patří do nich : velká část režií, odpisy, mzdy správních pracovníků, nájemné, úroky z půjček</a:t>
            </a:r>
            <a:r>
              <a:rPr lang="cs-CZ" altLang="cs-CZ" sz="2000" dirty="0" smtClean="0"/>
              <a:t>…, </a:t>
            </a:r>
            <a:r>
              <a:rPr lang="cs-CZ" altLang="cs-CZ" sz="2000" dirty="0" smtClean="0">
                <a:solidFill>
                  <a:srgbClr val="FF0000"/>
                </a:solidFill>
              </a:rPr>
              <a:t>F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 algn="just"/>
            <a:r>
              <a:rPr lang="cs-CZ" altLang="cs-CZ" sz="2000" b="1" dirty="0" smtClean="0"/>
              <a:t>Variabilní </a:t>
            </a:r>
            <a:r>
              <a:rPr lang="cs-CZ" altLang="cs-CZ" sz="2000" b="1" dirty="0"/>
              <a:t>náklady </a:t>
            </a:r>
            <a:r>
              <a:rPr lang="cs-CZ" altLang="cs-CZ" sz="2000" dirty="0"/>
              <a:t>( mění se v závislosti na změnách objemu výroby, mohou se vyvíjet lineárně ( proporcionální náklady) nebo progresivně či degresivně (</a:t>
            </a:r>
            <a:r>
              <a:rPr lang="cs-CZ" altLang="cs-CZ" sz="2000" dirty="0" err="1"/>
              <a:t>nadproporcionální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podproporcionální</a:t>
            </a:r>
            <a:r>
              <a:rPr lang="cs-CZ" altLang="cs-CZ" sz="2000" dirty="0"/>
              <a:t>). Patří zde především přímé náklady a část režijních nákladů</a:t>
            </a:r>
            <a:r>
              <a:rPr lang="cs-CZ" altLang="cs-CZ" sz="2000" dirty="0" smtClean="0"/>
              <a:t>. , </a:t>
            </a:r>
            <a:r>
              <a:rPr lang="cs-CZ" altLang="cs-CZ" sz="2000" dirty="0" smtClean="0">
                <a:solidFill>
                  <a:srgbClr val="FF0000"/>
                </a:solidFill>
              </a:rPr>
              <a:t>VN, variabilní na jednotku = </a:t>
            </a:r>
            <a:r>
              <a:rPr lang="cs-CZ" altLang="cs-CZ" sz="2000" dirty="0" err="1" smtClean="0">
                <a:solidFill>
                  <a:srgbClr val="FF0000"/>
                </a:solidFill>
              </a:rPr>
              <a:t>nv</a:t>
            </a:r>
            <a:r>
              <a:rPr lang="cs-CZ" altLang="cs-CZ" sz="2000" dirty="0" smtClean="0">
                <a:solidFill>
                  <a:srgbClr val="FF0000"/>
                </a:solidFill>
              </a:rPr>
              <a:t>/j</a:t>
            </a:r>
            <a:endParaRPr lang="cs-CZ" altLang="cs-CZ" sz="2000" dirty="0">
              <a:solidFill>
                <a:srgbClr val="FF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231" y="216145"/>
            <a:ext cx="702078" cy="54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94867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2386</TotalTime>
  <Words>968</Words>
  <Application>Microsoft Office PowerPoint</Application>
  <PresentationFormat>Předvádění na obrazovce (16:9)</PresentationFormat>
  <Paragraphs>126</Paragraphs>
  <Slides>22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SLU</vt:lpstr>
      <vt:lpstr>Prezentace aplikace PowerPoint</vt:lpstr>
      <vt:lpstr>Hlavní části</vt:lpstr>
      <vt:lpstr>1. Hodnotové toky, druhy </vt:lpstr>
      <vt:lpstr>Co je to hodnotový tok?</vt:lpstr>
      <vt:lpstr>Prezentace aplikace PowerPoint</vt:lpstr>
      <vt:lpstr>Náklady a modely</vt:lpstr>
      <vt:lpstr>Prezentace aplikace PowerPoint</vt:lpstr>
      <vt:lpstr>Prezentace aplikace PowerPoint</vt:lpstr>
      <vt:lpstr>Třídění nákladů na fixní a variabilní - závislost na změnách objemu výroby</vt:lpstr>
      <vt:lpstr>Modelování nákladů</vt:lpstr>
      <vt:lpstr>Prezentace aplikace PowerPoint</vt:lpstr>
      <vt:lpstr>Prezentace aplikace PowerPoint</vt:lpstr>
      <vt:lpstr>Metody pro stanovení nákladové funkce</vt:lpstr>
      <vt:lpstr>Základ pro použití vybraných metod</vt:lpstr>
      <vt:lpstr>Úloha k procvičení </vt:lpstr>
      <vt:lpstr>Metoda dvou období </vt:lpstr>
      <vt:lpstr>Výnosy a modelování výnosů</vt:lpstr>
      <vt:lpstr>Prezentace aplikace PowerPoint</vt:lpstr>
      <vt:lpstr>Prezentace aplikace PowerPoint</vt:lpstr>
      <vt:lpstr>Výsledek hospodaření</vt:lpstr>
      <vt:lpstr>Prezentace aplikace PowerPoint</vt:lpstr>
      <vt:lpstr>Úloha k procvičení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u1</cp:lastModifiedBy>
  <cp:revision>57</cp:revision>
  <cp:lastPrinted>2018-03-27T09:30:31Z</cp:lastPrinted>
  <dcterms:created xsi:type="dcterms:W3CDTF">2016-07-06T15:42:34Z</dcterms:created>
  <dcterms:modified xsi:type="dcterms:W3CDTF">2023-10-09T08:48:28Z</dcterms:modified>
</cp:coreProperties>
</file>