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306" r:id="rId3"/>
    <p:sldId id="293" r:id="rId4"/>
    <p:sldId id="307" r:id="rId5"/>
    <p:sldId id="288" r:id="rId6"/>
    <p:sldId id="289" r:id="rId7"/>
    <p:sldId id="290" r:id="rId8"/>
    <p:sldId id="291" r:id="rId9"/>
    <p:sldId id="292" r:id="rId10"/>
    <p:sldId id="317" r:id="rId11"/>
    <p:sldId id="281" r:id="rId1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8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9" y="160735"/>
            <a:ext cx="7793037" cy="109656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1513285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62050" y="4682729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657600" y="4682729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42150" y="4682729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4B68883-44F7-4330-93BB-0936716EF2B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542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9" y="160735"/>
            <a:ext cx="7793037" cy="109656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1513285"/>
            <a:ext cx="7772400" cy="30861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62050" y="4682729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657600" y="4682729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42150" y="4682729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7B87ED5-78C9-4956-A8D5-C23ECD859A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518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Vnitropodnikové řízení a rozpočtování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b="1" i="1" dirty="0">
                <a:solidFill>
                  <a:srgbClr val="002060"/>
                </a:solidFill>
              </a:rPr>
              <a:t>Seznámit se s podnikovým početnictvím a jeho prvky</a:t>
            </a:r>
          </a:p>
          <a:p>
            <a:r>
              <a:rPr lang="cs-CZ" sz="1400" b="1" i="1" dirty="0">
                <a:solidFill>
                  <a:srgbClr val="002060"/>
                </a:solidFill>
              </a:rPr>
              <a:t> Seznámit se se základní tvorbou rozpočtu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B52F7-F81E-4D61-B916-CE8B95A60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23E2CA-21B6-4D6B-AFF3-5DEFD0D51B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BE7E33-4968-4C22-9514-8851764714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08"/>
          <a:stretch/>
        </p:blipFill>
        <p:spPr>
          <a:xfrm>
            <a:off x="1143000" y="555526"/>
            <a:ext cx="6381328" cy="423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5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377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Racionálně strukturovaná informační systém podniku, zaměřený na propojení vnitropodnikového a podnikového řízení je základem  pro kvalitní rozhodování.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Jedná se nám tedy o propojení : systém-podnik-informace. Propojení se týká všech prvků v hierarchickém systému s vazbou cíle- procesy- činnosti – pracovníci.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vnitropodnikové plánování ( zajištění závazných úkolů, limitů - rozpis podnikových úkolů). Stěžejními částmi jsou roční a čtvrtletní plány výroby, odbytu, kapacitní bilance pracovišť, plány materiálně technického zásobování... Podkladem jsou operativní evidence, statistika, normy...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Sestavení ročních plánů výroby vychází ze spolupráce s útvarem prodeje, spolupracuje s útvary ekonomického plánování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Význam rozpočetnictví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059582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400" dirty="0"/>
              <a:t>Rozpočetnictví chápeme jako nástroj ovládání hospodárnosti, a to zejména v oblasti režijních nákladů. Je základem pro vnitropodnikové řízení.</a:t>
            </a:r>
          </a:p>
          <a:p>
            <a:r>
              <a:rPr lang="cs-CZ" altLang="cs-CZ" sz="2400" dirty="0"/>
              <a:t>Mezi rozpočetnictvím a normovou metodou řízení je úzká spojitost, obě metody jsou prostředkem kontroly nákladů.</a:t>
            </a:r>
          </a:p>
          <a:p>
            <a:r>
              <a:rPr lang="cs-CZ" altLang="cs-CZ" sz="2400" b="1" dirty="0"/>
              <a:t>Rozpočetnictví je</a:t>
            </a:r>
            <a:r>
              <a:rPr lang="cs-CZ" altLang="cs-CZ" sz="2400" dirty="0"/>
              <a:t> zaměřeno především na kontrolu hospodárnosti podle vnitropodnikových útvarů, odpovědnostních středisek.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933299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VNITROPODNIKOVÉ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/>
              <a:t>JE SPOJENO S EXISTENCÍ PODNIKU, jeho cíli a funkcemi.</a:t>
            </a:r>
          </a:p>
          <a:p>
            <a:pPr algn="just">
              <a:lnSpc>
                <a:spcPct val="90000"/>
              </a:lnSpc>
            </a:pPr>
            <a:r>
              <a:rPr lang="cs-CZ" altLang="cs-CZ" sz="2000"/>
              <a:t>JEHO ZÁKLADNÍ FUNKCÍ je do tohoto systému a struktury zavádět řád, pravidla a postupy k realizaci cílů. </a:t>
            </a:r>
          </a:p>
          <a:p>
            <a:pPr algn="just">
              <a:lnSpc>
                <a:spcPct val="90000"/>
              </a:lnSpc>
            </a:pPr>
            <a:r>
              <a:rPr lang="cs-CZ" altLang="cs-CZ" sz="2000"/>
              <a:t>ZAMĚŘUJE SE NA VNITŘNÍ STRUKTURNÍ politiku nutnou k realizaci hospodářské činnosti podniku, tj. výrobního, organizačního a ekonomického systému.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1414269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059582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000" b="1" dirty="0"/>
              <a:t>Normová metoda</a:t>
            </a:r>
            <a:r>
              <a:rPr lang="cs-CZ" altLang="cs-CZ" sz="2000" dirty="0"/>
              <a:t> se orientuje na kontrolu hospodárnosti podle výkonů.</a:t>
            </a:r>
          </a:p>
          <a:p>
            <a:r>
              <a:rPr lang="cs-CZ" altLang="cs-CZ" sz="2000" b="1" dirty="0"/>
              <a:t>Hledisko odpovědnosti</a:t>
            </a:r>
            <a:r>
              <a:rPr lang="cs-CZ" altLang="cs-CZ" sz="2000" dirty="0"/>
              <a:t> za vznik nákladů činí z vnitropodnikových útvarů nejdůležitější prvek systému kontroly nákladů.  Rozpočetnictví je i pojítkem mezi plánováním, evidencí a kontrolou tvorby zisku,</a:t>
            </a:r>
          </a:p>
          <a:p>
            <a:r>
              <a:rPr lang="cs-CZ" altLang="cs-CZ" sz="2000" dirty="0"/>
              <a:t>evidence normových nákladů je zaměřena na zjištění a příčinnou kontrolu rozdílů mezi skutečnou výši normovaných nákladů oproti normě.</a:t>
            </a:r>
          </a:p>
        </p:txBody>
      </p:sp>
    </p:spTree>
    <p:extLst>
      <p:ext uri="{BB962C8B-B14F-4D97-AF65-F5344CB8AC3E}">
        <p14:creationId xmlns:p14="http://schemas.microsoft.com/office/powerpoint/2010/main" val="200027013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AEEDFA1-25CF-4066-958F-631EF975F634}"/>
              </a:ext>
            </a:extLst>
          </p:cNvPr>
          <p:cNvSpPr/>
          <p:nvPr/>
        </p:nvSpPr>
        <p:spPr>
          <a:xfrm>
            <a:off x="433433" y="250393"/>
            <a:ext cx="165814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Rozpočetnictví</a:t>
            </a:r>
            <a:r>
              <a:rPr lang="cs-CZ" dirty="0">
                <a:solidFill>
                  <a:srgbClr val="000000"/>
                </a:solidFill>
              </a:rPr>
              <a:t> 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3D8E565-78E8-48DB-B7C8-3FBD57B847D3}"/>
              </a:ext>
            </a:extLst>
          </p:cNvPr>
          <p:cNvSpPr/>
          <p:nvPr/>
        </p:nvSpPr>
        <p:spPr>
          <a:xfrm>
            <a:off x="433432" y="700420"/>
            <a:ext cx="7377563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Rozpočet definujeme jako plán, „jehož pomocí zjišťujeme náklady a výnosy podniku nebo vnitropodnikových útvarů na jejich plánovanou činnost v určitém období“. </a:t>
            </a:r>
            <a:endParaRPr lang="cs-CZ" sz="1600" i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B64B5A1-711A-4BB0-BB9E-7195E5D211A1}"/>
              </a:ext>
            </a:extLst>
          </p:cNvPr>
          <p:cNvSpPr/>
          <p:nvPr/>
        </p:nvSpPr>
        <p:spPr>
          <a:xfrm>
            <a:off x="433432" y="1311626"/>
            <a:ext cx="8170241" cy="294696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700" dirty="0"/>
              <a:t>Rozpočtový proces se může rozdělit do několika fází (</a:t>
            </a:r>
            <a:r>
              <a:rPr lang="cs-CZ" sz="1700" dirty="0" err="1"/>
              <a:t>Popesko</a:t>
            </a:r>
            <a:r>
              <a:rPr lang="cs-CZ" sz="1700" dirty="0"/>
              <a:t>, 2009):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/>
              <a:t>Příprava rozpočtů </a:t>
            </a:r>
            <a:r>
              <a:rPr lang="cs-CZ" sz="1700" dirty="0"/>
              <a:t>– tato fáze se vyznačuje zejména sběrem dat a informací, které jsou nezbytné pro tvorbu rozpočtů, základem jsou kalkulace služeb, odhady poptávky apod.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/>
              <a:t>Sestavení rozpočtů </a:t>
            </a:r>
            <a:r>
              <a:rPr lang="cs-CZ" sz="1700" dirty="0"/>
              <a:t>– jedná se o fázi sestavování jednotlivých základních rozpočtů a souhrnných celopodnikových rozpočtů.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/>
              <a:t>Kontrola plnění </a:t>
            </a:r>
            <a:r>
              <a:rPr lang="cs-CZ" sz="1700" dirty="0"/>
              <a:t>a zjištění případných odchylek – fáze spočívající v porovnávání skutečných a rozpočtovaných hodnot a zjištění případných odchylek a jejich pří-čin, a to jak v průběhu rozpočtovaného období, tak i po jeho skončení.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/>
              <a:t>Eliminace odchylek </a:t>
            </a:r>
            <a:r>
              <a:rPr lang="cs-CZ" sz="1700" dirty="0"/>
              <a:t>– fáze vyznačující se identifikací příčin a vzniku negativních odchylek rozpočtů a přijímání takových opatření, které mají hlavní úkol eliminaci jejich budoucího vzniku.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25039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239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DB151E2-7C91-4341-A3CE-556126480C8B}"/>
              </a:ext>
            </a:extLst>
          </p:cNvPr>
          <p:cNvSpPr txBox="1"/>
          <p:nvPr/>
        </p:nvSpPr>
        <p:spPr>
          <a:xfrm>
            <a:off x="418605" y="329541"/>
            <a:ext cx="3402378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Metody tvorby rozpočtu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F964062-3D2E-4567-BC61-EFAF7CCEDF03}"/>
              </a:ext>
            </a:extLst>
          </p:cNvPr>
          <p:cNvSpPr/>
          <p:nvPr/>
        </p:nvSpPr>
        <p:spPr>
          <a:xfrm>
            <a:off x="371320" y="1051560"/>
            <a:ext cx="7965158" cy="32085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700" b="1" dirty="0"/>
              <a:t>Metoda shora dolů (top-</a:t>
            </a:r>
            <a:r>
              <a:rPr lang="cs-CZ" sz="1700" b="1" dirty="0" err="1"/>
              <a:t>down</a:t>
            </a:r>
            <a:r>
              <a:rPr lang="cs-CZ" sz="1700" dirty="0"/>
              <a:t>), kdy nositelem rozpočtu je vedení podniku nebo útvar odpovědný za </a:t>
            </a:r>
            <a:r>
              <a:rPr lang="cs-CZ" sz="1700" dirty="0" err="1"/>
              <a:t>rozpočtovací</a:t>
            </a:r>
            <a:r>
              <a:rPr lang="cs-CZ" sz="1700" dirty="0"/>
              <a:t> proces. Tato metoda uplatňuje direktivní způsob tvorby rozpočtů, kdy jsou sestavovány celopodnikové rozpočty, které jsou dále rozepisovány na jednotlivé útvary v rámci organizační struktury.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700" b="1" dirty="0"/>
              <a:t>Metoda zdola nahoru (</a:t>
            </a:r>
            <a:r>
              <a:rPr lang="cs-CZ" sz="1700" b="1" dirty="0" err="1"/>
              <a:t>bottom</a:t>
            </a:r>
            <a:r>
              <a:rPr lang="cs-CZ" sz="1700" b="1" dirty="0"/>
              <a:t>-up</a:t>
            </a:r>
            <a:r>
              <a:rPr lang="cs-CZ" sz="1700" dirty="0"/>
              <a:t>), která je založena na sestavování jednotlivých rozpočtů na nižších úrovních, které se dále spojují v souhrnný rozpočet podniku. Rizikem takto sestavovaných rozpočtů je jednak majetková zainteresovanost odpovědných pracovníků na plnění rozpočtu a jednak možné odchylky od strategických cílů podniku.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700" b="1" dirty="0"/>
              <a:t>Metoda proti proudu </a:t>
            </a:r>
            <a:r>
              <a:rPr lang="cs-CZ" sz="1700" dirty="0"/>
              <a:t>– je určitou kombinací předchozích metod. Je charakteristická předáváním limitů rozpočtů vedením podniku nositelům rozpočtů na niž-ších úrovních organizační struktury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137584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0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8640" y="205641"/>
            <a:ext cx="5328745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Tvorba rozpočtů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6256" y="771258"/>
            <a:ext cx="7299434" cy="394723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Základem je kalkulace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/>
              <a:t>Plánová metoda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Vychází z předchozího období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Vychází z finančního plánu v podnikatelském záměru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/>
              <a:t>Normová metoda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Operativní kalkulace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Minimalizace odchylek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/>
              <a:t>Jednorázová metoda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Vychází z ročního plánu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Pro zakázkovou činnost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Propojena s postupem projektu a limity (cílové náklady etap)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/>
              <a:t>Metoda rozpočtového odhadu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Základ: průměrné náklady minulých období zvýšené o procenta růstu/poklesu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91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2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051561"/>
            <a:ext cx="7354614" cy="22852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Flexibilní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Závislé na kolísání výrobní kapacity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Analýza nákladů na variabilní a fixní složky</a:t>
            </a:r>
          </a:p>
          <a:p>
            <a:endParaRPr lang="cs-CZ" dirty="0"/>
          </a:p>
          <a:p>
            <a:r>
              <a:rPr lang="cs-CZ" dirty="0"/>
              <a:t>Rozpočet má 2 části: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dirty="0"/>
              <a:t>Rozpočet přímých nákladů na celkový objem produkce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dirty="0"/>
              <a:t>Rozpočet nákladů režijních v celkové odhadnuté hodnotě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7427" y="205641"/>
            <a:ext cx="2404242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Tvorba variant rozpočtů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2534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2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88640" y="688433"/>
            <a:ext cx="8308974" cy="403956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500" b="1" dirty="0"/>
              <a:t>Rozpočet  má vždy 2 části: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Část nákladů přímých- výpočet dle změny produkce)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Část nákladů nepřímých (např. výpočet variátorem tzn. odhadem změny variabilních nákladů třeba o 20%)</a:t>
            </a:r>
          </a:p>
          <a:p>
            <a:endParaRPr lang="cs-CZ" sz="1500" dirty="0"/>
          </a:p>
          <a:p>
            <a:r>
              <a:rPr lang="cs-CZ" sz="1500" b="1" dirty="0"/>
              <a:t>Rozpočet přímých nákladů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Dle změny objemu služeb-vynásobíme změněným objemem (snížíme/zvýšíme)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Přímý náklad na jednici se nemění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Počet jednotek x přímé náklady na jednotku</a:t>
            </a:r>
          </a:p>
          <a:p>
            <a:endParaRPr lang="cs-CZ" sz="1500" dirty="0"/>
          </a:p>
          <a:p>
            <a:r>
              <a:rPr lang="cs-CZ" sz="1500" b="1" dirty="0"/>
              <a:t>Rozpočet režijních nákladů-metody sestavení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Normování individuální propočtem = pomocí vztažné veličiny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Na základě skutečného vývoje v minulosti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sz="1500" i="1" dirty="0"/>
              <a:t>např. režijní energie byla 65 000 Kč, odpracované hodiny byly 80 000 hodin,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sz="1500" i="1" dirty="0"/>
              <a:t>norma je 65 000/80000=0,8125 Kč/</a:t>
            </a:r>
            <a:r>
              <a:rPr lang="cs-CZ" sz="1500" i="1" dirty="0" err="1"/>
              <a:t>odpr.hodinu</a:t>
            </a:r>
            <a:endParaRPr lang="cs-CZ" sz="1500" i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Indexová metoda-vyjadřuje míru poklesu či růstu jednotlivé položky v závislosti na objemu produkce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9988" y="225377"/>
            <a:ext cx="5037083" cy="66941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100" b="1" dirty="0"/>
              <a:t>Praktická tvorba rozpočtů v podniku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3002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97684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776</Words>
  <Application>Microsoft Office PowerPoint</Application>
  <PresentationFormat>Předvádění na obrazovce (16:9)</PresentationFormat>
  <Paragraphs>78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Prezentace aplikace PowerPoint</vt:lpstr>
      <vt:lpstr>Význam rozpočetnictví</vt:lpstr>
      <vt:lpstr>VNITROPODNIKOVÉ ŘÍZENÍ</vt:lpstr>
      <vt:lpstr>Metody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s2</cp:lastModifiedBy>
  <cp:revision>53</cp:revision>
  <cp:lastPrinted>2018-03-27T09:30:31Z</cp:lastPrinted>
  <dcterms:created xsi:type="dcterms:W3CDTF">2016-07-06T15:42:34Z</dcterms:created>
  <dcterms:modified xsi:type="dcterms:W3CDTF">2023-11-21T12:45:41Z</dcterms:modified>
</cp:coreProperties>
</file>