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341" r:id="rId3"/>
    <p:sldId id="338" r:id="rId4"/>
    <p:sldId id="340" r:id="rId5"/>
    <p:sldId id="342" r:id="rId6"/>
    <p:sldId id="345" r:id="rId7"/>
    <p:sldId id="343" r:id="rId8"/>
    <p:sldId id="344" r:id="rId9"/>
    <p:sldId id="277" r:id="rId10"/>
    <p:sldId id="335" r:id="rId11"/>
    <p:sldId id="273" r:id="rId12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8" d="100"/>
          <a:sy n="48" d="100"/>
        </p:scale>
        <p:origin x="86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Úvod a podmínky absolvování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Vybrané </a:t>
            </a:r>
            <a:r>
              <a:rPr lang="cs-CZ" sz="2800" u="sng" dirty="0">
                <a:solidFill>
                  <a:schemeClr val="bg2"/>
                </a:solidFill>
              </a:rPr>
              <a:t>předpisy z oblasti pracovněprávní legislativy</a:t>
            </a:r>
            <a:r>
              <a:rPr lang="cs-CZ" sz="2800" dirty="0">
                <a:solidFill>
                  <a:schemeClr val="bg2"/>
                </a:solidFill>
              </a:rPr>
              <a:t> v platném znění – dle pokynů vyučujícího.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err="1">
                <a:solidFill>
                  <a:schemeClr val="bg2"/>
                </a:solidFill>
              </a:rPr>
              <a:t>KöNIGOVÁ</a:t>
            </a:r>
            <a:r>
              <a:rPr lang="cs-CZ" sz="2800" dirty="0">
                <a:solidFill>
                  <a:schemeClr val="bg2"/>
                </a:solidFill>
              </a:rPr>
              <a:t>, M., HORALÍKOVÁ, A.  </a:t>
            </a:r>
            <a:r>
              <a:rPr lang="cs-CZ" sz="2800" b="1" i="1" dirty="0">
                <a:solidFill>
                  <a:schemeClr val="bg2"/>
                </a:solidFill>
              </a:rPr>
              <a:t>Personální řízení</a:t>
            </a:r>
            <a:r>
              <a:rPr lang="cs-CZ" sz="2800" dirty="0">
                <a:solidFill>
                  <a:schemeClr val="bg2"/>
                </a:solidFill>
              </a:rPr>
              <a:t>.</a:t>
            </a:r>
            <a:r>
              <a:rPr lang="cs-CZ" sz="2800" b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Praha:  ČZU, 2013 . ISBN 978-80–213-2328–5.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ROBINSON, I. </a:t>
            </a:r>
            <a:r>
              <a:rPr lang="cs-CZ" sz="2800" b="1" i="1" dirty="0" err="1">
                <a:solidFill>
                  <a:schemeClr val="bg2"/>
                </a:solidFill>
              </a:rPr>
              <a:t>Human</a:t>
            </a:r>
            <a:r>
              <a:rPr lang="cs-CZ" sz="2800" b="1" i="1" dirty="0">
                <a:solidFill>
                  <a:schemeClr val="bg2"/>
                </a:solidFill>
              </a:rPr>
              <a:t> </a:t>
            </a:r>
            <a:r>
              <a:rPr lang="cs-CZ" sz="2800" b="1" i="1" dirty="0" err="1">
                <a:solidFill>
                  <a:schemeClr val="bg2"/>
                </a:solidFill>
              </a:rPr>
              <a:t>Resource</a:t>
            </a:r>
            <a:r>
              <a:rPr lang="cs-CZ" sz="2800" b="1" i="1" dirty="0">
                <a:solidFill>
                  <a:schemeClr val="bg2"/>
                </a:solidFill>
              </a:rPr>
              <a:t> Management in </a:t>
            </a:r>
            <a:r>
              <a:rPr lang="cs-CZ" sz="2800" b="1" i="1" dirty="0" err="1">
                <a:solidFill>
                  <a:schemeClr val="bg2"/>
                </a:solidFill>
              </a:rPr>
              <a:t>Organisations</a:t>
            </a:r>
            <a:r>
              <a:rPr lang="cs-CZ" sz="2800" b="1" i="1" dirty="0">
                <a:solidFill>
                  <a:schemeClr val="bg2"/>
                </a:solidFill>
              </a:rPr>
              <a:t>. </a:t>
            </a:r>
            <a:r>
              <a:rPr lang="cs-CZ" sz="2800" dirty="0">
                <a:solidFill>
                  <a:schemeClr val="bg2"/>
                </a:solidFill>
              </a:rPr>
              <a:t>London, 2006. ISBN 1843980665.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MARTIN, D.  </a:t>
            </a:r>
            <a:r>
              <a:rPr lang="cs-CZ" sz="2800" b="1" i="1" dirty="0">
                <a:solidFill>
                  <a:schemeClr val="bg2"/>
                </a:solidFill>
              </a:rPr>
              <a:t>Personalistika od A do Z. Výkladový slovník důležitých pojmů. Příklady z praxe. </a:t>
            </a:r>
            <a:r>
              <a:rPr lang="cs-CZ" sz="2800" dirty="0">
                <a:solidFill>
                  <a:schemeClr val="bg2"/>
                </a:solidFill>
              </a:rPr>
              <a:t>Brno: CP </a:t>
            </a:r>
            <a:r>
              <a:rPr lang="cs-CZ" sz="2800" dirty="0" err="1">
                <a:solidFill>
                  <a:schemeClr val="bg2"/>
                </a:solidFill>
              </a:rPr>
              <a:t>Books</a:t>
            </a:r>
            <a:r>
              <a:rPr lang="cs-CZ" sz="2800" dirty="0">
                <a:solidFill>
                  <a:schemeClr val="bg2"/>
                </a:solidFill>
              </a:rPr>
              <a:t>, 2005. ISBN 80-251 -0374-9.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Přehled doporučené literatury </a:t>
            </a:r>
            <a:br>
              <a:rPr lang="pl-PL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ve vztahu k personalistice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4401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Povědomí o personalistice. Očekávání.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EBC725-A03D-4A76-AD0E-ADCD87432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7426"/>
            <a:ext cx="6048672" cy="446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Sylabus předmětu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Vznik a vývoj personalistiky, personální činnosti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Jak se tvoří pracovní místa v organizaci a co jejich obsahem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Jaké jsou povinnosti zaměstnavatele a zaměstnance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Pracovní poměr a jeho náležitosti, nástup a ukončení pracovního poměru 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Podmínky pracovního poměru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Podmínky absolvování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Zpracování případové studie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30 b. za projekt a prezentaci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Aktivní zapojení v semináři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10 bodů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Zkouškový test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60 b. 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Minimální docházka do semináře je 60%.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Seminář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Řešení praktických příkladů v rámci semináře a následná diskuze, diskuze ke zpracovávanému projektu (bodové ohodnocení přednášejícím) – v průběhu semestru 5 x bodovaný úkol.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Konzultace zpracování projektu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+ konzultační hodiny Po 8.55, Út 13.05.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Prezentace –  v posledních seminářích.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Experti z praxe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Praktické ukázky realizace personalistiky v praxi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17.10.2023 od 13.55 – Změny zákoníku práce. </a:t>
            </a:r>
            <a:r>
              <a:rPr lang="cs-CZ" sz="3000" b="1" dirty="0" err="1">
                <a:solidFill>
                  <a:schemeClr val="bg2"/>
                </a:solidFill>
              </a:rPr>
              <a:t>Whistleblowing</a:t>
            </a:r>
            <a:r>
              <a:rPr lang="cs-CZ" sz="3000" b="1" dirty="0">
                <a:solidFill>
                  <a:schemeClr val="bg2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Mgr. Eva Hrůšová, Senior HR Manager Linde Pohony s.r.o. &amp; KION Stříbro / KION </a:t>
            </a:r>
            <a:r>
              <a:rPr lang="cs-CZ" sz="3000" b="1" dirty="0" err="1">
                <a:solidFill>
                  <a:schemeClr val="bg2"/>
                </a:solidFill>
              </a:rPr>
              <a:t>Regional</a:t>
            </a:r>
            <a:r>
              <a:rPr lang="cs-CZ" sz="3000" b="1" dirty="0">
                <a:solidFill>
                  <a:schemeClr val="bg2"/>
                </a:solidFill>
              </a:rPr>
              <a:t> Center </a:t>
            </a:r>
            <a:r>
              <a:rPr lang="cs-CZ" sz="3000" b="1" dirty="0" err="1">
                <a:solidFill>
                  <a:schemeClr val="bg2"/>
                </a:solidFill>
              </a:rPr>
              <a:t>Distribution</a:t>
            </a:r>
            <a:r>
              <a:rPr lang="cs-CZ" sz="3000" b="1" dirty="0">
                <a:solidFill>
                  <a:schemeClr val="bg2"/>
                </a:solidFill>
              </a:rPr>
              <a:t> EEU s.r.o. Pohořelice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99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Brainstorming – projekt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Projektový tým.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Motivace pro výběr určité pozice.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Objektivita – výběr relevantních zdrojů informací.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Forma zpracování projektu a prezentace shrnutí.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Schopnost diskuze o zvolených nástrojích a obhájení názoru.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Termín odevzdání 10.12.2023.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22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Studijní materiály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Přednášky – prezentace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Studijní opora Personalistika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Šablona pro zpracování projektu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Odevzdávárna projektu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Vzor závěrečného testu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568630" cy="4752826"/>
          </a:xfrm>
        </p:spPr>
        <p:txBody>
          <a:bodyPr/>
          <a:lstStyle/>
          <a:p>
            <a:pPr marL="609600" indent="-609600"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KAHLE, B.  </a:t>
            </a:r>
            <a:r>
              <a:rPr lang="cs-CZ" sz="2800" b="1" i="1" dirty="0">
                <a:solidFill>
                  <a:schemeClr val="bg2"/>
                </a:solidFill>
              </a:rPr>
              <a:t>Praktická personalistika</a:t>
            </a:r>
            <a:r>
              <a:rPr lang="cs-CZ" sz="2800" dirty="0">
                <a:solidFill>
                  <a:schemeClr val="bg2"/>
                </a:solidFill>
              </a:rPr>
              <a:t>.</a:t>
            </a:r>
            <a:r>
              <a:rPr lang="cs-CZ" sz="2800" b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Praha: </a:t>
            </a:r>
            <a:r>
              <a:rPr lang="cs-CZ" sz="2800" dirty="0" err="1">
                <a:solidFill>
                  <a:schemeClr val="bg2"/>
                </a:solidFill>
              </a:rPr>
              <a:t>Pragoeduca</a:t>
            </a:r>
            <a:r>
              <a:rPr lang="cs-CZ" sz="2800" dirty="0">
                <a:solidFill>
                  <a:schemeClr val="bg2"/>
                </a:solidFill>
              </a:rPr>
              <a:t>, 2001, ISBN 80-85856-94-8.</a:t>
            </a:r>
          </a:p>
          <a:p>
            <a:pPr marL="609600" indent="-609600"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 BURYOVÁ, I., MALÁTEK, V.  </a:t>
            </a:r>
            <a:r>
              <a:rPr lang="cs-CZ" sz="2800" b="1" i="1" dirty="0">
                <a:solidFill>
                  <a:schemeClr val="bg2"/>
                </a:solidFill>
              </a:rPr>
              <a:t>Personalistika.</a:t>
            </a:r>
            <a:r>
              <a:rPr lang="cs-CZ" sz="2800" dirty="0">
                <a:solidFill>
                  <a:schemeClr val="bg2"/>
                </a:solidFill>
              </a:rPr>
              <a:t> Karviná: SU OPF, 2014. ISBN  978-80-7510-061-0.</a:t>
            </a:r>
          </a:p>
          <a:p>
            <a:pPr marL="609600" indent="-609600"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CHLÁDKOVÁ, A., BUKOVJAN, P.  </a:t>
            </a:r>
            <a:r>
              <a:rPr lang="cs-CZ" sz="2800" b="1" dirty="0">
                <a:solidFill>
                  <a:schemeClr val="bg2"/>
                </a:solidFill>
              </a:rPr>
              <a:t>Personalistika</a:t>
            </a:r>
            <a:r>
              <a:rPr lang="cs-CZ" sz="2800" dirty="0">
                <a:solidFill>
                  <a:schemeClr val="bg2"/>
                </a:solidFill>
              </a:rPr>
              <a:t> 2015. Praha: </a:t>
            </a:r>
            <a:r>
              <a:rPr lang="cs-CZ" sz="2800" dirty="0" err="1">
                <a:solidFill>
                  <a:schemeClr val="bg2"/>
                </a:solidFill>
              </a:rPr>
              <a:t>Wolters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Kluwer</a:t>
            </a:r>
            <a:r>
              <a:rPr lang="cs-CZ" sz="2800" dirty="0">
                <a:solidFill>
                  <a:schemeClr val="bg2"/>
                </a:solidFill>
              </a:rPr>
              <a:t>, 2015. ISBN  978-80-7478-649-5. ( E kniha)</a:t>
            </a:r>
          </a:p>
          <a:p>
            <a:pPr marL="609600" indent="-609600"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KOUBEK, J.   </a:t>
            </a:r>
            <a:r>
              <a:rPr lang="cs-CZ" sz="2800" b="1" dirty="0">
                <a:solidFill>
                  <a:schemeClr val="bg2"/>
                </a:solidFill>
              </a:rPr>
              <a:t>ABC praktické personalistiky</a:t>
            </a:r>
            <a:r>
              <a:rPr lang="cs-CZ" sz="2800" dirty="0">
                <a:solidFill>
                  <a:schemeClr val="bg2"/>
                </a:solidFill>
              </a:rPr>
              <a:t>. Praha: Linde, 2000, ISBN  80-861-3125-4.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endParaRPr lang="cs-CZ" sz="2800" b="1" dirty="0">
              <a:solidFill>
                <a:schemeClr val="bg2"/>
              </a:solidFill>
            </a:endParaRPr>
          </a:p>
          <a:p>
            <a:pPr algn="just">
              <a:spcBef>
                <a:spcPts val="12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34752" cy="878916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Přehled doporučené literatury </a:t>
            </a:r>
            <a:br>
              <a:rPr lang="pl-PL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ve vztahu k personalistice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4294</TotalTime>
  <Words>578</Words>
  <Application>Microsoft Office PowerPoint</Application>
  <PresentationFormat>Předvádění na obrazovce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Vzletný</vt:lpstr>
      <vt:lpstr>Prezentace aplikace PowerPoint</vt:lpstr>
      <vt:lpstr>Povědomí o personalistice. Očekávání.</vt:lpstr>
      <vt:lpstr>Sylabus předmětu</vt:lpstr>
      <vt:lpstr>Podmínky absolvování</vt:lpstr>
      <vt:lpstr>Seminář</vt:lpstr>
      <vt:lpstr>Experti z praxe</vt:lpstr>
      <vt:lpstr>Brainstorming – projekt</vt:lpstr>
      <vt:lpstr>Studijní materiály</vt:lpstr>
      <vt:lpstr>Přehled doporučené literatury  ve vztahu k personalistice</vt:lpstr>
      <vt:lpstr>Přehled doporučené literatury  ve vztahu k personalistice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187</cp:revision>
  <cp:lastPrinted>1601-01-01T00:00:00Z</cp:lastPrinted>
  <dcterms:created xsi:type="dcterms:W3CDTF">2005-09-23T13:42:26Z</dcterms:created>
  <dcterms:modified xsi:type="dcterms:W3CDTF">2023-09-25T07:46:02Z</dcterms:modified>
</cp:coreProperties>
</file>