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6" r:id="rId2"/>
    <p:sldId id="269" r:id="rId3"/>
    <p:sldId id="346" r:id="rId4"/>
    <p:sldId id="340" r:id="rId5"/>
    <p:sldId id="342" r:id="rId6"/>
    <p:sldId id="350" r:id="rId7"/>
    <p:sldId id="351" r:id="rId8"/>
    <p:sldId id="349" r:id="rId9"/>
    <p:sldId id="348" r:id="rId10"/>
    <p:sldId id="347" r:id="rId11"/>
    <p:sldId id="273" r:id="rId12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7" d="100"/>
          <a:sy n="77" d="100"/>
        </p:scale>
        <p:origin x="1037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qBRE_Aw-8Q" TargetMode="External"/><Relationship Id="rId2" Type="http://schemas.openxmlformats.org/officeDocument/2006/relationships/hyperlink" Target="https://www.youtube.com/watch?v=w8L7uw9y7e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sp.cz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sp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netonline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8635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Název pracovní pozice, náplň práce.</a:t>
            </a:r>
            <a:endParaRPr lang="cs-CZ" sz="24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PERSONALISTIKA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2.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Příští lekce - profil na LinkedIn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  <a:hlinkClick r:id="rId2"/>
              </a:rPr>
              <a:t>https://www.youtube.com/watch?v=w8L7uw9y7eU</a:t>
            </a: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https://www.youtube.com/watch?v=XqBRE_Aw-8Q</a:t>
            </a:r>
            <a:endParaRPr lang="cs-CZ" sz="30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		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22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052737"/>
            <a:ext cx="5832475" cy="16561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>
                <a:solidFill>
                  <a:schemeClr val="bg2"/>
                </a:solidFill>
              </a:rPr>
              <a:t>	</a:t>
            </a:r>
            <a:r>
              <a:rPr lang="cs-CZ" sz="3500" b="1" dirty="0">
                <a:solidFill>
                  <a:schemeClr val="bg2"/>
                </a:solidFill>
              </a:rPr>
              <a:t>Děkuji vám za pozornost a přeji příjemný zbytek dne. </a:t>
            </a:r>
            <a:endParaRPr lang="cs-CZ" sz="3500" dirty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5976" y="3212976"/>
            <a:ext cx="3864751" cy="2993572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FA7C956-A34B-46E8-B883-E9F0F5C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348880"/>
            <a:ext cx="4656839" cy="4077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Vevox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Zkušební test 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Historie a vývoj personalistiky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Novela ZP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Bodování:</a:t>
            </a:r>
          </a:p>
          <a:p>
            <a:pPr algn="just"/>
            <a:r>
              <a:rPr lang="cs-CZ" sz="2900" dirty="0">
                <a:solidFill>
                  <a:schemeClr val="bg2"/>
                </a:solidFill>
              </a:rPr>
              <a:t>1 nebo 2 správně zodpovězené otázky =  1 bod</a:t>
            </a:r>
          </a:p>
          <a:p>
            <a:pPr algn="just"/>
            <a:r>
              <a:rPr lang="cs-CZ" sz="2900" dirty="0">
                <a:solidFill>
                  <a:schemeClr val="bg2"/>
                </a:solidFill>
              </a:rPr>
              <a:t>3, 4, 5 správně zodpovězených otázek = 2 body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9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4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Dnešní téma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Název pracovní pozice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Proč je důležitý? 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Kde najdeme přehled standardních názvů pozic?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Jak je to s novými pozicemi?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57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Desing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a redesign pracovního místa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Analýza práce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Pracovní operace 	        Pracovní úkol        Pracovní proces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Pracovní místo 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pracovní povinnosti 1 pracovníka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požadovaná kvalifikace, znalosti, dovednosti, odpovědnosti a kompetence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Popis pracovního místa</a:t>
            </a:r>
          </a:p>
          <a:p>
            <a:pPr algn="just">
              <a:buFontTx/>
              <a:buChar char="-"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Šipka: doprava 1">
            <a:extLst>
              <a:ext uri="{FF2B5EF4-FFF2-40B4-BE49-F238E27FC236}">
                <a16:creationId xmlns:a16="http://schemas.microsoft.com/office/drawing/2014/main" id="{76BB9F47-6E22-48FB-982E-4BC751105C02}"/>
              </a:ext>
            </a:extLst>
          </p:cNvPr>
          <p:cNvSpPr/>
          <p:nvPr/>
        </p:nvSpPr>
        <p:spPr bwMode="auto">
          <a:xfrm>
            <a:off x="3279752" y="2386799"/>
            <a:ext cx="691492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95C95FB7-1C8D-4226-9014-9DE2F6F30101}"/>
              </a:ext>
            </a:extLst>
          </p:cNvPr>
          <p:cNvSpPr/>
          <p:nvPr/>
        </p:nvSpPr>
        <p:spPr bwMode="auto">
          <a:xfrm>
            <a:off x="6228184" y="2386799"/>
            <a:ext cx="691492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73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7"/>
            <a:ext cx="7774632" cy="549276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Procesy v organizaci a popis pracovního místa místa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4799078B-B143-4296-A792-50D238FF01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58" y="1428735"/>
            <a:ext cx="7305675" cy="509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49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Česká databáze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  <a:hlinkClick r:id="rId2"/>
              </a:rPr>
              <a:t>https://www.nsp.cz/</a:t>
            </a: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Jak hledat?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Co obsahuje?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Jak si poradit s kvalifikačními požadavky?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Využití v praxi.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73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Úkol 1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  <a:hlinkClick r:id="rId2"/>
              </a:rPr>
              <a:t>https://www.nsp.cz/</a:t>
            </a: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tanečník, chirurg, učitel 1. stupně, horník, animátor, voják, pekař, instruktor jógy, výstavář, policista…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Co dělá? (základní charakteristika)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Jakou kvalifikaci potřebuje? 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Jaké digitální kompetence potřebuje? 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Jaké další znalosti a dovednosti – vyber, které Tě zaujmou…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Platové ohodnocení v kraji…medián. Kde je nejvyšší?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897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Databáze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41349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0">
                <a:solidFill>
                  <a:schemeClr val="bg2"/>
                </a:solidFill>
              </a:rPr>
              <a:t>O*Net</a:t>
            </a:r>
          </a:p>
          <a:p>
            <a:pPr marL="0" indent="0" algn="just">
              <a:buNone/>
            </a:pPr>
            <a:r>
              <a:rPr lang="cs-CZ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https://www.onetonline.org</a:t>
            </a:r>
            <a:r>
              <a:rPr lang="cs-CZ" dirty="0">
                <a:solidFill>
                  <a:srgbClr val="FFFF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endParaRPr lang="cs-CZ" dirty="0">
              <a:solidFill>
                <a:schemeClr val="bg2"/>
              </a:solidFill>
            </a:endParaRPr>
          </a:p>
          <a:p>
            <a:pPr algn="just"/>
            <a:r>
              <a:rPr lang="cs-CZ" sz="3000" dirty="0">
                <a:solidFill>
                  <a:schemeClr val="bg2"/>
                </a:solidFill>
              </a:rPr>
              <a:t>nové pracovní pozice</a:t>
            </a:r>
          </a:p>
          <a:p>
            <a:pPr algn="just"/>
            <a:r>
              <a:rPr lang="cs-CZ" sz="3600" b="1" dirty="0" err="1">
                <a:solidFill>
                  <a:schemeClr val="bg2"/>
                </a:solidFill>
              </a:rPr>
              <a:t>Interest</a:t>
            </a:r>
            <a:r>
              <a:rPr lang="cs-CZ" sz="3600" b="1" dirty="0">
                <a:solidFill>
                  <a:schemeClr val="bg2"/>
                </a:solidFill>
              </a:rPr>
              <a:t> </a:t>
            </a:r>
            <a:r>
              <a:rPr lang="cs-CZ" sz="3600" b="1" dirty="0" err="1">
                <a:solidFill>
                  <a:schemeClr val="bg2"/>
                </a:solidFill>
              </a:rPr>
              <a:t>Profiler</a:t>
            </a:r>
            <a:r>
              <a:rPr lang="cs-CZ" sz="3600" b="1" dirty="0">
                <a:solidFill>
                  <a:schemeClr val="bg2"/>
                </a:solidFill>
              </a:rPr>
              <a:t> – pomocí 60 otázek si můžete vytvořit svůj profil a najít </a:t>
            </a:r>
            <a:r>
              <a:rPr lang="cs-CZ" sz="3600" b="1" dirty="0" err="1">
                <a:solidFill>
                  <a:schemeClr val="bg2"/>
                </a:solidFill>
              </a:rPr>
              <a:t>dream</a:t>
            </a:r>
            <a:r>
              <a:rPr lang="cs-CZ" sz="3600" b="1" dirty="0">
                <a:solidFill>
                  <a:schemeClr val="bg2"/>
                </a:solidFill>
              </a:rPr>
              <a:t> </a:t>
            </a:r>
            <a:r>
              <a:rPr lang="cs-CZ" sz="3600" b="1" dirty="0" err="1">
                <a:solidFill>
                  <a:schemeClr val="bg2"/>
                </a:solidFill>
              </a:rPr>
              <a:t>job</a:t>
            </a:r>
            <a:r>
              <a:rPr lang="cs-CZ" sz="3600" b="1" dirty="0">
                <a:solidFill>
                  <a:schemeClr val="bg2"/>
                </a:solidFill>
              </a:rPr>
              <a:t> </a:t>
            </a:r>
            <a:r>
              <a:rPr lang="cs-CZ" sz="3600" b="1" dirty="0">
                <a:solidFill>
                  <a:schemeClr val="bg2"/>
                </a:solidFill>
                <a:sym typeface="Wingdings" panose="05000000000000000000" pitchFamily="2" charset="2"/>
              </a:rPr>
              <a:t></a:t>
            </a:r>
          </a:p>
          <a:p>
            <a:pPr algn="just"/>
            <a:r>
              <a:rPr lang="cs-CZ" sz="3000" dirty="0">
                <a:solidFill>
                  <a:schemeClr val="bg2"/>
                </a:solidFill>
                <a:sym typeface="Wingdings" panose="05000000000000000000" pitchFamily="2" charset="2"/>
              </a:rPr>
              <a:t>regionální platové rozdíly</a:t>
            </a:r>
          </a:p>
          <a:p>
            <a:pPr marL="0" indent="0" algn="just">
              <a:buNone/>
            </a:pPr>
            <a:endParaRPr lang="cs-CZ" sz="29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57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Úkol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 err="1">
                <a:solidFill>
                  <a:schemeClr val="bg2"/>
                </a:solidFill>
              </a:rPr>
              <a:t>Interest</a:t>
            </a:r>
            <a:r>
              <a:rPr lang="cs-CZ" sz="2900" dirty="0">
                <a:solidFill>
                  <a:schemeClr val="bg2"/>
                </a:solidFill>
              </a:rPr>
              <a:t> </a:t>
            </a:r>
            <a:r>
              <a:rPr lang="cs-CZ" sz="2900" dirty="0" err="1">
                <a:solidFill>
                  <a:schemeClr val="bg2"/>
                </a:solidFill>
              </a:rPr>
              <a:t>Profiler</a:t>
            </a: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- najdi si svůj </a:t>
            </a:r>
            <a:r>
              <a:rPr lang="cs-CZ" sz="2900" dirty="0" err="1">
                <a:solidFill>
                  <a:schemeClr val="bg2"/>
                </a:solidFill>
              </a:rPr>
              <a:t>dream</a:t>
            </a:r>
            <a:r>
              <a:rPr lang="cs-CZ" sz="2900" dirty="0">
                <a:solidFill>
                  <a:schemeClr val="bg2"/>
                </a:solidFill>
              </a:rPr>
              <a:t> </a:t>
            </a:r>
            <a:r>
              <a:rPr lang="cs-CZ" sz="2900" dirty="0" err="1">
                <a:solidFill>
                  <a:schemeClr val="bg2"/>
                </a:solidFill>
              </a:rPr>
              <a:t>job</a:t>
            </a:r>
            <a:r>
              <a:rPr lang="cs-CZ" sz="2900" dirty="0">
                <a:solidFill>
                  <a:schemeClr val="bg2"/>
                </a:solidFill>
              </a:rPr>
              <a:t>.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340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4873</TotalTime>
  <Words>450</Words>
  <Application>Microsoft Office PowerPoint</Application>
  <PresentationFormat>Předvádění na obrazovce (4:3)</PresentationFormat>
  <Paragraphs>79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Vzletný</vt:lpstr>
      <vt:lpstr>Prezentace aplikace PowerPoint</vt:lpstr>
      <vt:lpstr>Vevox</vt:lpstr>
      <vt:lpstr>Dnešní téma</vt:lpstr>
      <vt:lpstr>Desing a redesign pracovního místa</vt:lpstr>
      <vt:lpstr>Procesy v organizaci a popis pracovního místa místa</vt:lpstr>
      <vt:lpstr>Česká databáze</vt:lpstr>
      <vt:lpstr>Úkol 1</vt:lpstr>
      <vt:lpstr>Databáze</vt:lpstr>
      <vt:lpstr>Úkol </vt:lpstr>
      <vt:lpstr>Příští lekce - profil na LinkedIn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 Marková</cp:lastModifiedBy>
  <cp:revision>207</cp:revision>
  <cp:lastPrinted>1601-01-01T00:00:00Z</cp:lastPrinted>
  <dcterms:created xsi:type="dcterms:W3CDTF">2005-09-23T13:42:26Z</dcterms:created>
  <dcterms:modified xsi:type="dcterms:W3CDTF">2023-10-02T07:25:30Z</dcterms:modified>
</cp:coreProperties>
</file>