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69" r:id="rId3"/>
    <p:sldId id="348" r:id="rId4"/>
    <p:sldId id="351" r:id="rId5"/>
    <p:sldId id="350" r:id="rId6"/>
    <p:sldId id="340" r:id="rId7"/>
    <p:sldId id="346" r:id="rId8"/>
    <p:sldId id="349" r:id="rId9"/>
    <p:sldId id="341" r:id="rId10"/>
    <p:sldId id="273" r:id="rId1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269"/>
            <p14:sldId id="348"/>
            <p14:sldId id="351"/>
            <p14:sldId id="350"/>
            <p14:sldId id="340"/>
            <p14:sldId id="346"/>
            <p14:sldId id="349"/>
            <p14:sldId id="341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85" d="100"/>
          <a:sy n="85" d="100"/>
        </p:scale>
        <p:origin x="97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uvodcepodnikanim.cz/clanek/legalni-spoluprace-s-osvc/" TargetMode="External"/><Relationship Id="rId2" Type="http://schemas.openxmlformats.org/officeDocument/2006/relationships/hyperlink" Target="https://ppropo.mpsv.cz/zakon_435_2004#p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2larm.cz/2020/03/v-krizi-se-ukazuje-prokleti-svarcsystem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oou.cz/zakladni-prirucka-k-ochrane-udaju/ds-4744/archiv=0&amp;p1=393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sec.cz/clanky/za-jake-prohresky-muzete-a-za-jake-nemuzete-vyletet-na-hodinu/" TargetMode="External"/><Relationship Id="rId2" Type="http://schemas.openxmlformats.org/officeDocument/2006/relationships/hyperlink" Target="https://www.mesec.cz/zakony/zakonik-prace-zakon/f3055415/#p305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Povinnosti zaměstnanců a zaměstnavatelů</a:t>
            </a: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Definice zaměstnanec/zaměstnavatel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Zákoník práce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Zákon o zaměstnanosti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https://ppropo.mpsv.cz/zakon_435_2004#p5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- definuje závislou práci, co je to?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- co je „švarcsystém“</a:t>
            </a:r>
          </a:p>
          <a:p>
            <a:pPr algn="just">
              <a:buNone/>
            </a:pPr>
            <a:r>
              <a:rPr lang="cs-CZ" sz="3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https://www.pruvodcepodnikanim.cz/clanek/legalni-spoluprace-s-osvc</a:t>
            </a:r>
            <a:r>
              <a:rPr lang="cs-CZ" sz="3000" dirty="0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4"/>
              </a:rPr>
              <a:t>https://a2larm.cz/2020/03/v-krizi-se-ukazuje-prokleti-svarcsystemu/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432048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167"/>
            <a:ext cx="8136904" cy="5256457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Firma Dobyvatel s.r.o. dostala zakázku na výstavbu obytného komplexu. Stavba bude trvat 2 roky. Na stavbě pracuje 80 stavebních dělníků. Polovina z nich pracuje jako OSVČ. 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Jaký to má důvod? 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Je to legální?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Jaká jsou rizika pro stavební dělníky?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Jaké to má pro různé strany výhody?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Hrozí něco zaměstnavateli?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Zdroje pro definici povinností a práv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Zákoník práce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Zvláštní právní předpisy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Antidiskriminační zákon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Zákon o </a:t>
            </a:r>
            <a:r>
              <a:rPr lang="cs-CZ" sz="2900" dirty="0" err="1">
                <a:solidFill>
                  <a:schemeClr val="bg2"/>
                </a:solidFill>
              </a:rPr>
              <a:t>spec</a:t>
            </a:r>
            <a:r>
              <a:rPr lang="cs-CZ" sz="2900" dirty="0">
                <a:solidFill>
                  <a:schemeClr val="bg2"/>
                </a:solidFill>
              </a:rPr>
              <a:t>. zdravotních službách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3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GDPR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Obecné nařízení představuje právní rámec ochrany osobních údajů v evropském prostoru, které bude od 25. května 2018 přímo stanovovat pravidla pro zpracování osobních údajů, včetně práv subjektu údajů (fyzické osoby).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Hlídá Úřad pro ochranu osobních údajů.</a:t>
            </a:r>
          </a:p>
          <a:p>
            <a:pPr algn="just">
              <a:buNone/>
            </a:pPr>
            <a:r>
              <a:rPr lang="cs-CZ" sz="2900" u="sng" dirty="0">
                <a:solidFill>
                  <a:schemeClr val="bg2"/>
                </a:solidFill>
              </a:rPr>
              <a:t>zde fajn příručka</a:t>
            </a:r>
            <a:r>
              <a:rPr lang="cs-CZ" sz="2900" dirty="0">
                <a:solidFill>
                  <a:schemeClr val="bg2"/>
                </a:solidFill>
              </a:rPr>
              <a:t>: </a:t>
            </a:r>
            <a:r>
              <a:rPr lang="cs-CZ" sz="2900" dirty="0">
                <a:solidFill>
                  <a:schemeClr val="bg2"/>
                </a:solidFill>
                <a:hlinkClick r:id="rId2"/>
              </a:rPr>
              <a:t>https://www.uoou.cz/zakladni-prirucka-k-ochrane-udaju/ds-4744/archiv=0&amp;p1=3938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88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Povinnosti zaměstnance při nástupu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osobní dotazník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doklad o zdravotní způsobilosti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doklad o trestní bezúhonnosti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potvrzení o zaměstnání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doklady o kvalifikaci…co to může být?</a:t>
            </a:r>
          </a:p>
          <a:p>
            <a:pPr algn="just"/>
            <a:endParaRPr lang="cs-CZ" sz="3000" dirty="0">
              <a:solidFill>
                <a:schemeClr val="bg2"/>
              </a:solidFill>
            </a:endParaRPr>
          </a:p>
          <a:p>
            <a:pPr algn="just"/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38412"/>
            <a:ext cx="7774632" cy="38633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nemůže zaměstnavatel zjišťovat?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136904" cy="5255864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praxe			původ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těhotenství			členství v odborech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zdravotní způsobilost	příslušnost k církvi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rodinný stav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majetkové poměry		politické názory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členství v politických stranách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dosažené vzdělání						absolvovaná školení	sexuální orientace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počet dětí			údaje o pojištění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8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Personální a </a:t>
            </a:r>
            <a:r>
              <a:rPr lang="cs-CZ" sz="3300" b="1">
                <a:solidFill>
                  <a:schemeClr val="bg2"/>
                </a:solidFill>
                <a:effectLst/>
                <a:latin typeface="+mn-lt"/>
              </a:rPr>
              <a:t>mzdová evidence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752600"/>
            <a:ext cx="3810000" cy="49167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Jméno, příjmení, RČ, tituly, datum narození, rodinný stav, st. občanství, adresa trvalého pobytu</a:t>
            </a:r>
          </a:p>
          <a:p>
            <a:pPr marL="0" indent="0" algn="just">
              <a:buNone/>
            </a:pPr>
            <a:r>
              <a:rPr lang="cs-CZ" sz="3200" dirty="0">
                <a:solidFill>
                  <a:schemeClr val="bg2"/>
                </a:solidFill>
              </a:rPr>
              <a:t>ZL, potvrzení o </a:t>
            </a:r>
            <a:r>
              <a:rPr lang="cs-CZ" sz="3200" dirty="0" err="1">
                <a:solidFill>
                  <a:schemeClr val="bg2"/>
                </a:solidFill>
              </a:rPr>
              <a:t>zd</a:t>
            </a:r>
            <a:r>
              <a:rPr lang="cs-CZ" sz="3200" dirty="0">
                <a:solidFill>
                  <a:schemeClr val="bg2"/>
                </a:solidFill>
              </a:rPr>
              <a:t>. příjmech, výpis z RT</a:t>
            </a:r>
            <a:endParaRPr lang="cs-CZ" sz="3200" dirty="0"/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Děti, údaje o pojištění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Údaje o PP, změnách a skončení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872C54-199A-48A7-B2A6-AAC1FB867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91676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Uzavření PS, dohody…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Mzdové ujednání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Školení BOZP, prohlášení k daní, odpočty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Vztahy k OSSZ a ZP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Evidenční a mzdový list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Hmotná odpovědnost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Seznámení s vnitřními předpisy</a:t>
            </a:r>
          </a:p>
          <a:p>
            <a:pPr marL="0" indent="0"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8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Vnitřní předpisy</a:t>
            </a:r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7A0B7994-7A71-4CF3-B95C-C49788B1EF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Vnitřní předpis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82C72-72C9-4BC2-8106-31871274C2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může stanovit větší práva, než jaká dává zákon (nejde-li o pracovní řád)</a:t>
            </a:r>
          </a:p>
          <a:p>
            <a:r>
              <a:rPr lang="cs-CZ" dirty="0">
                <a:solidFill>
                  <a:schemeClr val="bg2"/>
                </a:solidFill>
              </a:rPr>
              <a:t>forma a platnost </a:t>
            </a:r>
            <a:r>
              <a:rPr lang="cs-CZ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https://www.mesec.cz/zakony/zakonik-prace-zakon/f3055415/#p305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chemeClr val="bg2"/>
                </a:solidFill>
              </a:rPr>
              <a:t>např. délka dovolené, benefity, </a:t>
            </a:r>
            <a:r>
              <a:rPr lang="cs-CZ" dirty="0" err="1">
                <a:solidFill>
                  <a:schemeClr val="bg2"/>
                </a:solidFill>
              </a:rPr>
              <a:t>soc.výhody</a:t>
            </a:r>
            <a:endParaRPr lang="cs-CZ" dirty="0">
              <a:solidFill>
                <a:schemeClr val="bg2"/>
              </a:solidFill>
            </a:endParaRPr>
          </a:p>
          <a:p>
            <a:r>
              <a:rPr lang="cs-CZ" dirty="0">
                <a:solidFill>
                  <a:schemeClr val="bg2"/>
                </a:solidFill>
              </a:rPr>
              <a:t>seznámení s VP do 15 dnů, při nástupu = novela ZP rozšiřuje seznam informací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000CF7-1D6A-44BF-9AD8-FD9BBF5D7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Pracovní řád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3791F4-B6C9-47FF-8761-9286CB973FC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upřesňuje povinnosti zaměstnanců na daném pracovišti</a:t>
            </a:r>
          </a:p>
          <a:p>
            <a:r>
              <a:rPr lang="cs-CZ" dirty="0">
                <a:solidFill>
                  <a:schemeClr val="bg2"/>
                </a:solidFill>
              </a:rPr>
              <a:t>nesmí jít nad rámec ZP</a:t>
            </a:r>
          </a:p>
          <a:p>
            <a:r>
              <a:rPr lang="cs-CZ" dirty="0">
                <a:solidFill>
                  <a:schemeClr val="bg2"/>
                </a:solidFill>
              </a:rPr>
              <a:t>co hrozí, když ho porušíte?</a:t>
            </a:r>
          </a:p>
          <a:p>
            <a:r>
              <a:rPr lang="cs-CZ" dirty="0">
                <a:solidFill>
                  <a:schemeClr val="bg2"/>
                </a:solidFill>
              </a:rPr>
              <a:t>můžou Vás vyhodit, když ho porušíte? (zajímavé případy na </a:t>
            </a:r>
            <a:r>
              <a:rPr lang="cs-CZ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https://www.mesec.cz/clanky/za-jake-prohresky-muzete-a-za-jake-nemuzete-vyletet-na-hodinu/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5538</TotalTime>
  <Words>634</Words>
  <Application>Microsoft Office PowerPoint</Application>
  <PresentationFormat>Předvádění na obrazovce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Vzletný</vt:lpstr>
      <vt:lpstr>Prezentace aplikace PowerPoint</vt:lpstr>
      <vt:lpstr>Definice zaměstnanec/zaměstnavatel</vt:lpstr>
      <vt:lpstr>Úkol</vt:lpstr>
      <vt:lpstr>Zdroje pro definici povinností a práv </vt:lpstr>
      <vt:lpstr>GDPR</vt:lpstr>
      <vt:lpstr>Povinnosti zaměstnance při nástupu</vt:lpstr>
      <vt:lpstr>Co nemůže zaměstnavatel zjišťovat?</vt:lpstr>
      <vt:lpstr>Personální a mzdová evidence</vt:lpstr>
      <vt:lpstr>Vnitřní předpisy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227</cp:revision>
  <cp:lastPrinted>1601-01-01T00:00:00Z</cp:lastPrinted>
  <dcterms:created xsi:type="dcterms:W3CDTF">2005-09-23T13:42:26Z</dcterms:created>
  <dcterms:modified xsi:type="dcterms:W3CDTF">2023-10-16T08:08:04Z</dcterms:modified>
</cp:coreProperties>
</file>