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69" r:id="rId3"/>
    <p:sldId id="351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52" r:id="rId15"/>
    <p:sldId id="363" r:id="rId16"/>
    <p:sldId id="364" r:id="rId17"/>
    <p:sldId id="273" r:id="rId18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</p14:sldIdLst>
        </p14:section>
        <p14:section name="Oddíl bez názvu" id="{716ECBE0-3BD8-435F-AD63-02A39B659C49}">
          <p14:sldIdLst>
            <p14:sldId id="269"/>
            <p14:sldId id="351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52"/>
            <p14:sldId id="363"/>
            <p14:sldId id="364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0929"/>
  </p:normalViewPr>
  <p:slideViewPr>
    <p:cSldViewPr>
      <p:cViewPr varScale="1">
        <p:scale>
          <a:sx n="85" d="100"/>
          <a:sy n="85" d="100"/>
        </p:scale>
        <p:origin x="140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propo.mpsv.cz/ix1prekazkyvpracinastranezamest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ance.cz/dane-a-mzda/mzda/nemocenska-a-nahrada-mzdy/pruvodce-nahradou-mzdy-a-nemocenskou/" TargetMode="External"/><Relationship Id="rId2" Type="http://schemas.openxmlformats.org/officeDocument/2006/relationships/hyperlink" Target="https://www.cssz.cz/penezita-pomoc-v-materstv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kalkulacka-pro-vypocet-davek-v-roce-2023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Pracovní doba, dovolená a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překážky v práci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8.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Ostatní překážky na straně zaměstnavatele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Neočekávané, možnost náhrady až 100 %.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Zavřené provozovny.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Clr>
                <a:schemeClr val="bg2"/>
              </a:buClr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Clr>
                <a:schemeClr val="bg2"/>
              </a:buClr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Clr>
                <a:schemeClr val="bg2"/>
              </a:buClr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Clr>
                <a:schemeClr val="bg2"/>
              </a:buClr>
              <a:buNone/>
              <a:defRPr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Lze převézt i na jinou práci – souhlas zaměstnance.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3ECBDBB-224B-4B77-9A8C-7BCFFBDE3A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924944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60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na straně zaměstnance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Překážky z důvodu obecného zájmu: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– výkon veřejné funkce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– výkon občanských povinností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– jiné úkony v obecném zájmu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Důležité osobní překážky: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– zdravotní důvody a péče o děti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– jiné důležité osobní důvody (překážky)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Branná povinnost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Školení a studium při zaměstnání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24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5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z důvodu obecného zájmu s náhradou mzdy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Výkon veřejné funkce – zastupitel, poslanec, senátor. Je důležité, jestli je to uvolněná, nebo neuvolněná funkce.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Občanské povinnost – odborová činnost, pokud je to výkon funkce v odborech, dárcovství krve apod.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199EE65-6EE1-42E1-9EAA-478BC4E8D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4377030"/>
            <a:ext cx="4032448" cy="1638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73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z důvodu obecného zájmu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bez náhrady mzdy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zprostředkovatele a rozhodce při kolektivním vyjednávání,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dobrovolný zdravotník Červeného kříže,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činnost při organizované zájmové tělovýchovné, sportovní nebo kulturní akce a nezbytné přípravě na ni,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výkon jiné odborové činnosti,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činnost členů volebních komisí při volbách do Parlamentu ČR, Evropského parlamentu a zastupitelstev územních samosprávných celků,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člen horské služby při práci v terénu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vedoucí a další pracovníci táborů pro děti.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75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4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6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Osobní překážky na straně zaměstnance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altLang="cs-CZ" b="1" dirty="0">
                <a:solidFill>
                  <a:schemeClr val="bg2"/>
                </a:solidFill>
              </a:rPr>
              <a:t>Důležité osobní překážky: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dirty="0">
                <a:solidFill>
                  <a:schemeClr val="bg2"/>
                </a:solidFill>
              </a:rPr>
              <a:t>		 – zdravotní důvody a péče o děti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dirty="0">
                <a:solidFill>
                  <a:schemeClr val="bg2"/>
                </a:solidFill>
              </a:rPr>
              <a:t>		 – jiné důležité osobní důvody</a:t>
            </a:r>
            <a:r>
              <a:rPr lang="cs-CZ" altLang="cs-CZ" sz="2800" dirty="0">
                <a:solidFill>
                  <a:schemeClr val="bg2"/>
                </a:solidFill>
              </a:rPr>
              <a:t> (překážky)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sz="2800" dirty="0">
                <a:solidFill>
                  <a:schemeClr val="bg2"/>
                </a:solidFill>
                <a:hlinkClick r:id="rId2"/>
              </a:rPr>
              <a:t>https://ppropo.mpsv.cz/ix1prekazkyvpracinastranezamestn</a:t>
            </a:r>
            <a:endParaRPr lang="cs-CZ" alt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sz="2800" dirty="0">
                <a:solidFill>
                  <a:schemeClr val="bg2"/>
                </a:solidFill>
              </a:rPr>
              <a:t>Průměr pro náhrady – způsob výpočtu je dán ZP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sz="2800" dirty="0">
                <a:solidFill>
                  <a:schemeClr val="bg2"/>
                </a:solidFill>
              </a:rPr>
              <a:t>(hrubá mzda v rozhodném období /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altLang="cs-CZ" sz="2800" dirty="0">
                <a:solidFill>
                  <a:schemeClr val="bg2"/>
                </a:solidFill>
              </a:rPr>
              <a:t>odpracovaná doba v rozhodném období)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alt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03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6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7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081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Osobní překážky na straně zaměstnance –zdravotní důvody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Náhrady sociálního systému: nemocenská, ošetřovné, peněžitá pomoc v mateřství, otcovská, vyrovnávací příspěvek.</a:t>
            </a:r>
          </a:p>
          <a:p>
            <a:pPr algn="just">
              <a:buNone/>
            </a:pPr>
            <a:r>
              <a:rPr lang="cs-CZ" sz="2800" dirty="0">
                <a:solidFill>
                  <a:srgbClr val="FF0000"/>
                </a:solidFill>
                <a:hlinkClick r:id="rId2"/>
              </a:rPr>
              <a:t>https://www.cssz.cz/penezita-pomoc-v-materstvi</a:t>
            </a:r>
            <a:r>
              <a:rPr lang="cs-CZ" sz="2800" dirty="0">
                <a:solidFill>
                  <a:srgbClr val="FF0000"/>
                </a:solidFill>
              </a:rPr>
              <a:t>  </a:t>
            </a:r>
          </a:p>
          <a:p>
            <a:pPr algn="just">
              <a:buNone/>
            </a:pPr>
            <a:r>
              <a:rPr lang="cs-CZ" sz="2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https://www.finance.cz/dane-a-mzda/mzda/nemocenska-a-nahrada-mzdy/pruvodce-nahradou-mzdy-a-nemocenskou/</a:t>
            </a:r>
            <a:endParaRPr lang="cs-CZ" sz="2800" dirty="0">
              <a:solidFill>
                <a:srgbClr val="FF0000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Rodičovská – kolik a jak dlouho?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4CFFCF-CFC1-4183-BD8E-B9E551546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645" y="4891657"/>
            <a:ext cx="26765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62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7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081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Osobní překážky na straně zaměstnance –zdravotní důvody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Výpočet náhrad ze sociálního systému: nemocenská, ošetřovné, peněžitá pomoc v mateřství, otcovská, vyrovnávací příspěvek.</a:t>
            </a: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https://www.mpsv.cz/kalkulacka-pro-vypocet-davek-v-roce-2023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52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Základní rozvržení pracovní doby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Základní pracovní týden.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Pracovní doba v dvousměnném, třísměnném a nepřetržitém provozu.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Co pružná pracovní doba (max.12 hodin, volitelná část)?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Kdy vykazujeme práci v noci? Jaké jsou podmínky a na co nárok při práci v noci</a:t>
            </a:r>
            <a:r>
              <a:rPr lang="cs-CZ" sz="2400" dirty="0">
                <a:solidFill>
                  <a:schemeClr val="bg2"/>
                </a:solidFill>
              </a:rPr>
              <a:t>? (10%, 20%, zdravotní způsobilost)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Jak je odměňována práce ve svátek a o víkendech? </a:t>
            </a:r>
            <a:r>
              <a:rPr lang="cs-CZ" sz="2400" dirty="0">
                <a:solidFill>
                  <a:schemeClr val="bg2"/>
                </a:solidFill>
              </a:rPr>
              <a:t>(100%, 10%, 25%)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6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Základní rozvržení pracovní doby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Přestávky v práci – přestávka na jídlo a oddech (po kolika hodinách, započítat do pracovní doby, jak dlouhá?)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Bezpečnostní přestávka – v čem je rozdíl.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4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Odpočinek a práce přesčas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Nepřetržitý odpočinek mezi dvěma směnami (mezi koncem jedné a začátkem druhé směny) musí činit alespoň 11 hodin po sobě jdoucích během 24 hodin.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Nepřetržitý odpočinek v týdnu - alespoň 35 hodin. 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Může být přesčas nařízen? Kolik hodin max.?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Jaká je náhrada za práci přesčas? Co je náhradní volno?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3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Dovolená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Základní výměra dovolené. Kdo má 4, 5 a kdo 8 týdnů dovolené?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Může být ZVD prodloužena a jak?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Kdo určuje podmínky čerpání dovolené?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Dovolená za kalendářní rok (nebo poměrná část) – přepočet na hodiny – kolik hodin dovolené máme při 40 </a:t>
            </a:r>
            <a:r>
              <a:rPr lang="cs-CZ" sz="3000" dirty="0" err="1">
                <a:solidFill>
                  <a:schemeClr val="bg2"/>
                </a:solidFill>
              </a:rPr>
              <a:t>hod.prac.týdnu</a:t>
            </a:r>
            <a:r>
              <a:rPr lang="cs-CZ" sz="3000" dirty="0">
                <a:solidFill>
                  <a:schemeClr val="bg2"/>
                </a:solidFill>
              </a:rPr>
              <a:t>?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66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Dovolená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Čerpání kratší než délka směny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Krácení dovolené (neomluvená absence, podmínky krácení při pracovní neschopnosti…)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Převádění dovolené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Proplácení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			příklady využití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			vnitřního předpisu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EF68B07A-BA73-4EBE-963E-286C8D2568BD}"/>
              </a:ext>
            </a:extLst>
          </p:cNvPr>
          <p:cNvSpPr/>
          <p:nvPr/>
        </p:nvSpPr>
        <p:spPr bwMode="auto">
          <a:xfrm>
            <a:off x="2627784" y="4005064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7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6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</a:t>
            </a:r>
            <a:r>
              <a:rPr lang="cs-CZ" sz="3300" b="1">
                <a:solidFill>
                  <a:schemeClr val="bg2"/>
                </a:solidFill>
                <a:effectLst/>
                <a:latin typeface="+mn-lt"/>
              </a:rPr>
              <a:t>v práci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432" y="1591553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Překážky v práci zákoník práce rozděluje na </a:t>
            </a:r>
            <a:r>
              <a:rPr lang="cs-CZ" sz="3000" b="1" dirty="0">
                <a:solidFill>
                  <a:schemeClr val="bg2"/>
                </a:solidFill>
              </a:rPr>
              <a:t>překážky v práci na straně zaměstnance</a:t>
            </a:r>
            <a:r>
              <a:rPr lang="cs-CZ" sz="3000" dirty="0">
                <a:solidFill>
                  <a:schemeClr val="bg2"/>
                </a:solidFill>
              </a:rPr>
              <a:t> (§ 191 až 206 zákoníku práce)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a na </a:t>
            </a:r>
            <a:r>
              <a:rPr lang="cs-CZ" sz="3000" b="1" dirty="0">
                <a:solidFill>
                  <a:schemeClr val="bg2"/>
                </a:solidFill>
              </a:rPr>
              <a:t>překážky v práci na straně zaměstnavatele </a:t>
            </a:r>
            <a:r>
              <a:rPr lang="cs-CZ" sz="3000" dirty="0">
                <a:solidFill>
                  <a:schemeClr val="bg2"/>
                </a:solidFill>
              </a:rPr>
              <a:t>(§ 207 až 210 zákoníku práce).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v práci na straně zaměstnavatele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189"/>
            <a:ext cx="8136904" cy="5040435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§ 207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Prostoje a přerušení práce způsobené nepříznivými povětrnostními vlivy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Nemůže-li zaměstnanec konat práci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a) </a:t>
            </a:r>
            <a:r>
              <a:rPr lang="cs-CZ" sz="3000" b="1" dirty="0">
                <a:solidFill>
                  <a:schemeClr val="bg2"/>
                </a:solidFill>
              </a:rPr>
              <a:t>nejméně 80 % průměrného výdělku,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5CE0E5E-FCDF-472D-A457-AC3476D9E8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357684"/>
            <a:ext cx="2628900" cy="17430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4BF0B9A-81DD-4AD6-A297-EDA6AB98E3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904" y="4400398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03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081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Překážky v práci na straně zaměstnavatele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b) náhrada mzdy nebo platu ve výši </a:t>
            </a:r>
            <a:r>
              <a:rPr lang="cs-CZ" sz="3000" b="1" dirty="0">
                <a:solidFill>
                  <a:schemeClr val="bg2"/>
                </a:solidFill>
              </a:rPr>
              <a:t>nejméně 60 % průměrného výdělku</a:t>
            </a:r>
            <a:r>
              <a:rPr lang="cs-CZ" sz="3000" dirty="0">
                <a:solidFill>
                  <a:schemeClr val="bg2"/>
                </a:solidFill>
              </a:rPr>
              <a:t>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94DFB0C-4FB5-481F-8833-EB9EEC339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789040"/>
            <a:ext cx="3024336" cy="223224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7EA016F4-B0B4-46D9-B4CC-BC589B25C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0085" y="3789040"/>
            <a:ext cx="3024335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0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7850</TotalTime>
  <Words>965</Words>
  <Application>Microsoft Office PowerPoint</Application>
  <PresentationFormat>Předvádění na obrazovce (4:3)</PresentationFormat>
  <Paragraphs>109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Vzletný</vt:lpstr>
      <vt:lpstr>Prezentace aplikace PowerPoint</vt:lpstr>
      <vt:lpstr>Základní rozvržení pracovní doby</vt:lpstr>
      <vt:lpstr>Základní rozvržení pracovní doby</vt:lpstr>
      <vt:lpstr>Odpočinek a práce přesčas</vt:lpstr>
      <vt:lpstr>Dovolená</vt:lpstr>
      <vt:lpstr>Dovolená</vt:lpstr>
      <vt:lpstr>Překážky v práci</vt:lpstr>
      <vt:lpstr>Překážky v práci na straně zaměstnavatele</vt:lpstr>
      <vt:lpstr>Překážky v práci na straně zaměstnavatele</vt:lpstr>
      <vt:lpstr>Ostatní překážky na straně zaměstnavatele</vt:lpstr>
      <vt:lpstr>Překážky na straně zaměstnance</vt:lpstr>
      <vt:lpstr>Překážky z důvodu obecného zájmu s náhradou mzdy</vt:lpstr>
      <vt:lpstr>Překážky z důvodu obecného zájmu  bez náhrady mzdy</vt:lpstr>
      <vt:lpstr>Osobní překážky na straně zaměstnance</vt:lpstr>
      <vt:lpstr>Osobní překážky na straně zaměstnance –zdravotní důvody</vt:lpstr>
      <vt:lpstr>Osobní překážky na straně zaměstnance –zdravotní důvody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254</cp:revision>
  <cp:lastPrinted>1601-01-01T00:00:00Z</cp:lastPrinted>
  <dcterms:created xsi:type="dcterms:W3CDTF">2005-09-23T13:42:26Z</dcterms:created>
  <dcterms:modified xsi:type="dcterms:W3CDTF">2023-11-13T09:15:41Z</dcterms:modified>
</cp:coreProperties>
</file>