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351" r:id="rId3"/>
    <p:sldId id="353" r:id="rId4"/>
    <p:sldId id="354" r:id="rId5"/>
    <p:sldId id="366" r:id="rId6"/>
    <p:sldId id="362" r:id="rId7"/>
    <p:sldId id="365" r:id="rId8"/>
    <p:sldId id="368" r:id="rId9"/>
    <p:sldId id="357" r:id="rId10"/>
    <p:sldId id="361" r:id="rId11"/>
    <p:sldId id="364" r:id="rId12"/>
    <p:sldId id="359" r:id="rId13"/>
    <p:sldId id="269" r:id="rId14"/>
    <p:sldId id="360" r:id="rId15"/>
    <p:sldId id="273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351"/>
            <p14:sldId id="353"/>
            <p14:sldId id="354"/>
            <p14:sldId id="366"/>
            <p14:sldId id="362"/>
            <p14:sldId id="365"/>
            <p14:sldId id="368"/>
            <p14:sldId id="357"/>
            <p14:sldId id="361"/>
            <p14:sldId id="364"/>
            <p14:sldId id="359"/>
            <p14:sldId id="269"/>
            <p14:sldId id="360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0929"/>
  </p:normalViewPr>
  <p:slideViewPr>
    <p:cSldViewPr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aQhQfh1bzw" TargetMode="External"/><Relationship Id="rId2" Type="http://schemas.openxmlformats.org/officeDocument/2006/relationships/hyperlink" Target="https://www.youtube.com/watch?v=iMb8tGutzN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dirty="0">
                <a:solidFill>
                  <a:schemeClr val="bg2"/>
                </a:solidFill>
              </a:rPr>
              <a:t>Hodnocení zaměstnanců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360°zpětná vazba – fáze hodnocení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1. Fáze - komunikace, ztotožnění se s metodou </a:t>
            </a:r>
            <a:r>
              <a:rPr lang="cs-CZ" sz="2800" dirty="0">
                <a:solidFill>
                  <a:schemeClr val="bg2"/>
                </a:solidFill>
              </a:rPr>
              <a:t>- </a:t>
            </a:r>
            <a:r>
              <a:rPr lang="cs-CZ" sz="2400" dirty="0">
                <a:solidFill>
                  <a:schemeClr val="bg2"/>
                </a:solidFill>
              </a:rPr>
              <a:t>důraz musí být kladen především na vysvětlení, objasnění přínosů. </a:t>
            </a:r>
          </a:p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2. Fáze - proces hodnocení </a:t>
            </a:r>
            <a:r>
              <a:rPr lang="cs-CZ" sz="2800" dirty="0">
                <a:solidFill>
                  <a:schemeClr val="bg2"/>
                </a:solidFill>
              </a:rPr>
              <a:t>- </a:t>
            </a:r>
            <a:r>
              <a:rPr lang="cs-CZ" sz="2400" dirty="0">
                <a:solidFill>
                  <a:schemeClr val="bg2"/>
                </a:solidFill>
              </a:rPr>
              <a:t>zúčastnění hodnotitelé na všech úrovních vypracovávají hodnocení, také hodnocený provádí </a:t>
            </a:r>
            <a:r>
              <a:rPr lang="cs-CZ" sz="2400" dirty="0" err="1">
                <a:solidFill>
                  <a:schemeClr val="bg2"/>
                </a:solidFill>
              </a:rPr>
              <a:t>samohodnocení</a:t>
            </a:r>
            <a:r>
              <a:rPr lang="cs-CZ" sz="2400" dirty="0">
                <a:solidFill>
                  <a:schemeClr val="bg2"/>
                </a:solidFill>
              </a:rPr>
              <a:t>. Výstupy jsou postoupeny nadřízenému hodnoceného.</a:t>
            </a:r>
          </a:p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3. Fáze – vyhodnocení </a:t>
            </a:r>
            <a:r>
              <a:rPr lang="cs-CZ" sz="2800" dirty="0">
                <a:solidFill>
                  <a:schemeClr val="bg2"/>
                </a:solidFill>
              </a:rPr>
              <a:t>- </a:t>
            </a:r>
            <a:r>
              <a:rPr lang="cs-CZ" sz="2400" dirty="0">
                <a:solidFill>
                  <a:schemeClr val="bg2"/>
                </a:solidFill>
              </a:rPr>
              <a:t>nadřízený hodnoceného výstupy z hodnocení zpracovává, sumarizuje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4. Fáze - zpětná vazba </a:t>
            </a:r>
            <a:r>
              <a:rPr lang="cs-CZ" sz="2800" dirty="0">
                <a:solidFill>
                  <a:schemeClr val="bg2"/>
                </a:solidFill>
              </a:rPr>
              <a:t>- </a:t>
            </a:r>
            <a:r>
              <a:rPr lang="cs-CZ" sz="2400" dirty="0">
                <a:solidFill>
                  <a:schemeClr val="bg2"/>
                </a:solidFill>
              </a:rPr>
              <a:t>nadřízený hodnoceného citlivě konfrontuje se zjištěnými skutečnostmi. Společně s hodnoceným aktualizuje vzdělávací potřeby a stanoví SMART cíle.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4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360°zpětná vazba – co a jak se hodnotí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800" u="sng" dirty="0">
                <a:solidFill>
                  <a:schemeClr val="bg2"/>
                </a:solidFill>
              </a:rPr>
              <a:t>Příklad atributů, které mohou být hodnoceny</a:t>
            </a:r>
            <a:r>
              <a:rPr lang="cs-CZ" sz="2800" dirty="0">
                <a:solidFill>
                  <a:schemeClr val="bg2"/>
                </a:solidFill>
              </a:rPr>
              <a:t>: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chemeClr val="bg2"/>
                </a:solidFill>
              </a:rPr>
              <a:t>Komunikace</a:t>
            </a:r>
            <a:r>
              <a:rPr lang="cs-CZ" sz="2800" dirty="0">
                <a:solidFill>
                  <a:schemeClr val="bg2"/>
                </a:solidFill>
              </a:rPr>
              <a:t> - včasná, zpětnovazební komunikace vůči externím i interním partnerům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chemeClr val="bg2"/>
                </a:solidFill>
              </a:rPr>
              <a:t>Kreativita</a:t>
            </a:r>
            <a:r>
              <a:rPr lang="cs-CZ" sz="2800" dirty="0">
                <a:solidFill>
                  <a:schemeClr val="bg2"/>
                </a:solidFill>
              </a:rPr>
              <a:t> - pracovník přichází s novými nápady, inovuje procesy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chemeClr val="bg2"/>
                </a:solidFill>
              </a:rPr>
              <a:t>Spolupráce</a:t>
            </a:r>
            <a:r>
              <a:rPr lang="cs-CZ" sz="2800" dirty="0">
                <a:solidFill>
                  <a:schemeClr val="bg2"/>
                </a:solidFill>
              </a:rPr>
              <a:t> - pracovník je týmový hráč, respektuje ostatní členy v projektu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chemeClr val="bg2"/>
                </a:solidFill>
              </a:rPr>
              <a:t>Vůdcovství</a:t>
            </a:r>
            <a:r>
              <a:rPr lang="cs-CZ" sz="2800" dirty="0">
                <a:solidFill>
                  <a:schemeClr val="bg2"/>
                </a:solidFill>
              </a:rPr>
              <a:t> - používá vůdcovské kompetence v souladu své odpovědnosti</a:t>
            </a:r>
          </a:p>
          <a:p>
            <a:pPr algn="just">
              <a:buNone/>
            </a:pPr>
            <a:r>
              <a:rPr lang="cs-CZ" sz="2800" u="sng" dirty="0">
                <a:solidFill>
                  <a:schemeClr val="bg2"/>
                </a:solidFill>
              </a:rPr>
              <a:t>Způsob hodnocení</a:t>
            </a:r>
            <a:r>
              <a:rPr lang="cs-CZ" sz="2800" dirty="0">
                <a:solidFill>
                  <a:schemeClr val="bg2"/>
                </a:solidFill>
              </a:rPr>
              <a:t>: - např. </a:t>
            </a:r>
            <a:r>
              <a:rPr lang="cs-CZ" sz="2800" dirty="0" err="1">
                <a:solidFill>
                  <a:schemeClr val="bg2"/>
                </a:solidFill>
              </a:rPr>
              <a:t>tříškálová</a:t>
            </a:r>
            <a:r>
              <a:rPr lang="cs-CZ" sz="2800" dirty="0">
                <a:solidFill>
                  <a:schemeClr val="bg2"/>
                </a:solidFill>
              </a:rPr>
              <a:t> číselná hodnota, slovní hodnocení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				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6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hodnocení – orientované na budoucnost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Sebehodnocení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Psychologické sezení </a:t>
            </a:r>
          </a:p>
          <a:p>
            <a:pPr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Developement</a:t>
            </a:r>
            <a:r>
              <a:rPr lang="cs-CZ" sz="2800" dirty="0">
                <a:solidFill>
                  <a:schemeClr val="bg2"/>
                </a:solidFill>
              </a:rPr>
              <a:t> centrum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 je tu celá škála konkrétních metod, které jsou zaměřené na rozvoj pracovníka a využívají vyšší míru jeho participace na hodnocení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Ukázka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591553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https://www.youtube.com/watch?v=iMb8tGutzNE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na hodnotící pohovory – příprava (4:54)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https://www.youtube.com/watch?v=kaQhQfh1bzw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Záhady řeči těla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TASK - dvojice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Projděte si pravidla neverbální komunikace.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Můžete zvolit pozitivní i negativní pozici.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Vyberte si z každé oblasti otázek 1 (celkem tedy 3 otázky).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Připravte si odpovědi na tyto otázky ve vybraném módu.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ZPĚTNÁ VAZBA OD PARŤÁKA.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4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 čemu slouží hodnocení pracovníků?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- jak vykonávají svou práci,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zda a jak plní úkoly,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jaké je jeho pracovní chování ve vztahu ke kolegům, zákazníkům, dodavatelům,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otázky budoucího rozvoje pracovníka i vztahů,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je to nástroj kontroly, ale i motivace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 plánování vzdělávání a kariérního růstu.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Podoby hodnocení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b="1" dirty="0">
                <a:solidFill>
                  <a:schemeClr val="bg2"/>
                </a:solidFill>
              </a:rPr>
              <a:t>Neformální 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průběžné, během práce, vyplývá ze vztahu mezi podřízeným a nadřízeným.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b="1" dirty="0">
                <a:solidFill>
                  <a:schemeClr val="bg2"/>
                </a:solidFill>
              </a:rPr>
              <a:t>Formální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má určitou periodicitu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jasná kritéria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struktura, poklad, cíl.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se hodnotí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Pracovní výsledky 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Pracovní chování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Sociální chování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Kompetenční model jako podklad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3FD3128-4FC7-4A68-8FC5-FABD07869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19" y="1988840"/>
            <a:ext cx="7390753" cy="442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8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 nodePh="1">
                                  <p:stCondLst>
                                    <p:cond delay="15000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hodnocení – orientované na minulost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Dotazník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Metoda kritických případů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Hodnotitelské zprávy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Na základě norem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3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Hodnotící pohovor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Individuální, neformální (posezení u kávy), panelový, behaviorální, </a:t>
            </a:r>
            <a:r>
              <a:rPr lang="cs-CZ" sz="2800" dirty="0" err="1">
                <a:solidFill>
                  <a:schemeClr val="bg2"/>
                </a:solidFill>
              </a:rPr>
              <a:t>assesment</a:t>
            </a:r>
            <a:r>
              <a:rPr lang="cs-CZ" sz="2800" dirty="0">
                <a:solidFill>
                  <a:schemeClr val="bg2"/>
                </a:solidFill>
              </a:rPr>
              <a:t> centra.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Komunikace o významu a průběhu hodnotících pohovorů, jaké jsou jejich cíle.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Příprava (na straně hodnotitele i hodnoceného) – příklady otázek TASK 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7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Hodnotící pohovor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oční kontakt (ideální je tak 7 – 10 minut, a co kratší? delší?)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držení těla (zaklánění =  lenost, arogance, předklánění = agresivita, nahrbení = lenost)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překřížení rukou (defenzivní postoj)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práce rukou při pohovoru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proxemika (</a:t>
            </a:r>
            <a:r>
              <a:rPr lang="cs-CZ" sz="2800" dirty="0" err="1">
                <a:solidFill>
                  <a:schemeClr val="bg2"/>
                </a:solidFill>
              </a:rPr>
              <a:t>how</a:t>
            </a:r>
            <a:r>
              <a:rPr lang="cs-CZ" sz="2800" dirty="0">
                <a:solidFill>
                  <a:schemeClr val="bg2"/>
                </a:solidFill>
              </a:rPr>
              <a:t> far?)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tón hlasu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dotek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2"/>
                </a:solidFill>
              </a:rPr>
              <a:t>oblečení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9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360°zpětná vazba – kdo hodnotí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A82C1D-DA20-47F6-B743-B3EBFB9AB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88840"/>
            <a:ext cx="5184576" cy="4104456"/>
          </a:xfrm>
          <a:prstGeom prst="rect">
            <a:avLst/>
          </a:prstGeom>
        </p:spPr>
      </p:pic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 nodePh="1">
                                  <p:stCondLst>
                                    <p:cond delay="21000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9651</TotalTime>
  <Words>725</Words>
  <Application>Microsoft Office PowerPoint</Application>
  <PresentationFormat>Předvádění na obrazovce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Vzletný</vt:lpstr>
      <vt:lpstr>Prezentace aplikace PowerPoint</vt:lpstr>
      <vt:lpstr>K čemu slouží hodnocení pracovníků?</vt:lpstr>
      <vt:lpstr>Podoby hodnocení</vt:lpstr>
      <vt:lpstr>Co se hodnotí</vt:lpstr>
      <vt:lpstr>Kompetenční model jako podklad</vt:lpstr>
      <vt:lpstr>Metody hodnocení – orientované na minulost</vt:lpstr>
      <vt:lpstr>Hodnotící pohovor</vt:lpstr>
      <vt:lpstr>Hodnotící pohovor</vt:lpstr>
      <vt:lpstr>360°zpětná vazba – kdo hodnotí</vt:lpstr>
      <vt:lpstr>360°zpětná vazba – fáze hodnocení</vt:lpstr>
      <vt:lpstr>360°zpětná vazba – co a jak se hodnotí</vt:lpstr>
      <vt:lpstr>Metody hodnocení – orientované na budoucnost</vt:lpstr>
      <vt:lpstr>Ukázka</vt:lpstr>
      <vt:lpstr>TASK - dvojice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274</cp:revision>
  <cp:lastPrinted>1601-01-01T00:00:00Z</cp:lastPrinted>
  <dcterms:created xsi:type="dcterms:W3CDTF">2005-09-23T13:42:26Z</dcterms:created>
  <dcterms:modified xsi:type="dcterms:W3CDTF">2023-11-19T21:50:04Z</dcterms:modified>
</cp:coreProperties>
</file>