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9" r:id="rId3"/>
    <p:sldId id="277" r:id="rId4"/>
    <p:sldId id="335" r:id="rId5"/>
    <p:sldId id="318" r:id="rId6"/>
    <p:sldId id="317" r:id="rId7"/>
    <p:sldId id="319" r:id="rId8"/>
    <p:sldId id="320" r:id="rId9"/>
    <p:sldId id="286" r:id="rId10"/>
    <p:sldId id="321" r:id="rId11"/>
    <p:sldId id="336" r:id="rId12"/>
    <p:sldId id="322" r:id="rId13"/>
    <p:sldId id="339" r:id="rId14"/>
    <p:sldId id="323" r:id="rId15"/>
    <p:sldId id="337" r:id="rId16"/>
    <p:sldId id="338" r:id="rId17"/>
    <p:sldId id="340" r:id="rId18"/>
    <p:sldId id="341" r:id="rId19"/>
    <p:sldId id="342" r:id="rId20"/>
    <p:sldId id="273" r:id="rId2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-12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1C2C3-E979-408E-89A6-99638C41EDEA}" type="datetimeFigureOut">
              <a:rPr lang="cs-CZ" smtClean="0"/>
              <a:pPr/>
              <a:t>31.8.2014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41266-8E6E-4C79-B484-E31075051D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84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41266-8E6E-4C79-B484-E31075051D5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9261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365625"/>
            <a:ext cx="8208912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Spolupráce personálního útvaru </a:t>
            </a:r>
            <a:r>
              <a:rPr lang="cs-CZ" sz="3500" b="1" dirty="0" smtClean="0">
                <a:solidFill>
                  <a:schemeClr val="bg2"/>
                </a:solidFill>
              </a:rPr>
              <a:t>s </a:t>
            </a:r>
            <a:r>
              <a:rPr lang="cs-CZ" sz="3500" b="1" dirty="0" smtClean="0">
                <a:solidFill>
                  <a:schemeClr val="bg2"/>
                </a:solidFill>
              </a:rPr>
              <a:t>odbory, </a:t>
            </a:r>
            <a:endParaRPr lang="cs-CZ" sz="3500" b="1" dirty="0" smtClean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kolektivní </a:t>
            </a:r>
            <a:r>
              <a:rPr lang="cs-CZ" sz="3500" b="1" dirty="0" smtClean="0">
                <a:solidFill>
                  <a:schemeClr val="bg2"/>
                </a:solidFill>
              </a:rPr>
              <a:t>smlouvy</a:t>
            </a:r>
            <a:endParaRPr lang="cs-CZ" sz="2400" b="1" i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14340" name="Picture 4" descr="G:\KLIENTI\OVX\2008-06-SLU-DesignManual\2008-10-DM\2008-11-04-Stavba01\final03\export\logoOPF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58775"/>
            <a:ext cx="4824412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1" y="714356"/>
            <a:ext cx="8641654" cy="642942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Podnikové kolektivní smlouvy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568952" cy="496885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Nemusí se jednat</a:t>
            </a:r>
            <a:r>
              <a:rPr lang="cs-CZ" sz="2800" dirty="0" smtClean="0">
                <a:solidFill>
                  <a:schemeClr val="bg2"/>
                </a:solidFill>
              </a:rPr>
              <a:t> o smlouvu s působností pro celou zaměstnavatelskou organizaci. Jedná se o jakoukoliv kolektivní smlouvu uzavřenou zaměstnavatelem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s libovolným rozsahem působnosti.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>
                <a:solidFill>
                  <a:schemeClr val="bg2"/>
                </a:solidFill>
              </a:rPr>
              <a:t>Mohou být </a:t>
            </a:r>
            <a:r>
              <a:rPr lang="cs-CZ" sz="2900" u="sng" dirty="0">
                <a:solidFill>
                  <a:schemeClr val="bg2"/>
                </a:solidFill>
              </a:rPr>
              <a:t>uzavírány jak smlouvy celopodnikové</a:t>
            </a:r>
            <a:r>
              <a:rPr lang="cs-CZ" sz="2900" dirty="0">
                <a:solidFill>
                  <a:schemeClr val="bg2"/>
                </a:solidFill>
              </a:rPr>
              <a:t>, tak </a:t>
            </a:r>
            <a:r>
              <a:rPr lang="cs-CZ" sz="2900" u="sng" dirty="0">
                <a:solidFill>
                  <a:schemeClr val="bg2"/>
                </a:solidFill>
              </a:rPr>
              <a:t>i pro jednotlivé organizační</a:t>
            </a:r>
            <a:r>
              <a:rPr lang="cs-CZ" sz="2900" dirty="0">
                <a:solidFill>
                  <a:schemeClr val="bg2"/>
                </a:solidFill>
              </a:rPr>
              <a:t> složky, například závody, případně i pro určité profese. </a:t>
            </a: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1" y="714356"/>
            <a:ext cx="8641654" cy="642942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Podnikové kolektivní smlouvy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00174"/>
            <a:ext cx="8568952" cy="509747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I </a:t>
            </a:r>
            <a:r>
              <a:rPr lang="cs-CZ" sz="2900" dirty="0">
                <a:solidFill>
                  <a:schemeClr val="bg2"/>
                </a:solidFill>
              </a:rPr>
              <a:t>kdyby byla uzavřena </a:t>
            </a:r>
            <a:r>
              <a:rPr lang="cs-CZ" sz="2900" dirty="0" smtClean="0">
                <a:solidFill>
                  <a:schemeClr val="bg2"/>
                </a:solidFill>
              </a:rPr>
              <a:t>podniková kolektivní </a:t>
            </a:r>
            <a:r>
              <a:rPr lang="cs-CZ" sz="2900" dirty="0">
                <a:solidFill>
                  <a:schemeClr val="bg2"/>
                </a:solidFill>
              </a:rPr>
              <a:t>smlouva pro celou zaměstnavatelskou organizaci a vedle ní </a:t>
            </a:r>
            <a:r>
              <a:rPr lang="cs-CZ" sz="2900" dirty="0" smtClean="0">
                <a:solidFill>
                  <a:schemeClr val="bg2"/>
                </a:solidFill>
              </a:rPr>
              <a:t/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i </a:t>
            </a:r>
            <a:r>
              <a:rPr lang="cs-CZ" sz="2900" dirty="0">
                <a:solidFill>
                  <a:schemeClr val="bg2"/>
                </a:solidFill>
              </a:rPr>
              <a:t>smlouvy na různých nižších úrovních řízení, </a:t>
            </a:r>
            <a:r>
              <a:rPr lang="cs-CZ" sz="2900" u="sng" dirty="0">
                <a:solidFill>
                  <a:schemeClr val="bg2"/>
                </a:solidFill>
              </a:rPr>
              <a:t>neexistuje mezi nimi nadřízenost a podřízenost.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b="1" dirty="0">
                <a:solidFill>
                  <a:schemeClr val="bg2"/>
                </a:solidFill>
              </a:rPr>
              <a:t>Všechny tyto smlouvy </a:t>
            </a:r>
            <a:r>
              <a:rPr lang="cs-CZ" sz="2900" dirty="0">
                <a:solidFill>
                  <a:schemeClr val="bg2"/>
                </a:solidFill>
              </a:rPr>
              <a:t>jsou </a:t>
            </a:r>
            <a:r>
              <a:rPr lang="cs-CZ" sz="2900" b="1" dirty="0">
                <a:solidFill>
                  <a:schemeClr val="bg2"/>
                </a:solidFill>
              </a:rPr>
              <a:t>rovnocenné.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Předejít </a:t>
            </a:r>
            <a:r>
              <a:rPr lang="cs-CZ" sz="2900" u="sng" dirty="0">
                <a:solidFill>
                  <a:schemeClr val="bg2"/>
                </a:solidFill>
              </a:rPr>
              <a:t>kolizi</a:t>
            </a:r>
            <a:r>
              <a:rPr lang="cs-CZ" sz="2900" dirty="0">
                <a:solidFill>
                  <a:schemeClr val="bg2"/>
                </a:solidFill>
              </a:rPr>
              <a:t> jednotlivých podnikových </a:t>
            </a:r>
            <a:r>
              <a:rPr lang="cs-CZ" sz="2900" dirty="0" smtClean="0">
                <a:solidFill>
                  <a:schemeClr val="bg2"/>
                </a:solidFill>
              </a:rPr>
              <a:t>KS je </a:t>
            </a:r>
            <a:r>
              <a:rPr lang="cs-CZ" sz="2900" dirty="0">
                <a:solidFill>
                  <a:schemeClr val="bg2"/>
                </a:solidFill>
              </a:rPr>
              <a:t>především </a:t>
            </a:r>
            <a:r>
              <a:rPr lang="cs-CZ" sz="2900" dirty="0" smtClean="0">
                <a:solidFill>
                  <a:schemeClr val="bg2"/>
                </a:solidFill>
              </a:rPr>
              <a:t>v kompetenci managementu </a:t>
            </a:r>
            <a:r>
              <a:rPr lang="cs-CZ" sz="2900" dirty="0">
                <a:solidFill>
                  <a:schemeClr val="bg2"/>
                </a:solidFill>
              </a:rPr>
              <a:t>příslušného subjektu </a:t>
            </a:r>
            <a:r>
              <a:rPr lang="cs-CZ" sz="2500" dirty="0">
                <a:solidFill>
                  <a:schemeClr val="bg2"/>
                </a:solidFill>
              </a:rPr>
              <a:t>(podniku</a:t>
            </a:r>
            <a:r>
              <a:rPr lang="cs-CZ" sz="2500" dirty="0" smtClean="0">
                <a:solidFill>
                  <a:schemeClr val="bg2"/>
                </a:solidFill>
              </a:rPr>
              <a:t>), </a:t>
            </a:r>
            <a:r>
              <a:rPr lang="cs-CZ" sz="2900" dirty="0" smtClean="0">
                <a:solidFill>
                  <a:schemeClr val="bg2"/>
                </a:solidFill>
              </a:rPr>
              <a:t>zejména pak co do konstruktivního vyjednávání s druhou smluvní stranou. 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554405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Kolektivní smlouvy </a:t>
            </a:r>
            <a:r>
              <a:rPr lang="cs-CZ" sz="3200" b="1" u="sng" dirty="0" smtClean="0">
                <a:solidFill>
                  <a:schemeClr val="bg2"/>
                </a:solidFill>
                <a:effectLst/>
                <a:latin typeface="+mn-lt"/>
              </a:rPr>
              <a:t>vyššího stupně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56792"/>
            <a:ext cx="8715436" cy="504085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Tyto KS se </a:t>
            </a:r>
            <a:r>
              <a:rPr lang="cs-CZ" sz="2900" dirty="0">
                <a:solidFill>
                  <a:schemeClr val="bg2"/>
                </a:solidFill>
              </a:rPr>
              <a:t>uzavírají </a:t>
            </a:r>
            <a:r>
              <a:rPr lang="cs-CZ" sz="2900" b="1" dirty="0">
                <a:solidFill>
                  <a:schemeClr val="bg2"/>
                </a:solidFill>
              </a:rPr>
              <a:t>pro větší počet </a:t>
            </a:r>
            <a:r>
              <a:rPr lang="cs-CZ" sz="2900" b="1" u="sng" dirty="0">
                <a:solidFill>
                  <a:schemeClr val="bg2"/>
                </a:solidFill>
              </a:rPr>
              <a:t>zaměstnavatelů</a:t>
            </a:r>
            <a:r>
              <a:rPr lang="cs-CZ" sz="2900" b="1" dirty="0">
                <a:solidFill>
                  <a:schemeClr val="bg2"/>
                </a:solidFill>
              </a:rPr>
              <a:t>,</a:t>
            </a:r>
            <a:r>
              <a:rPr lang="cs-CZ" sz="2900" dirty="0">
                <a:solidFill>
                  <a:schemeClr val="bg2"/>
                </a:solidFill>
              </a:rPr>
              <a:t> zejména jde v praxi o smlouvy pro jednotlivá </a:t>
            </a:r>
            <a:r>
              <a:rPr lang="cs-CZ" sz="2900" u="sng" dirty="0">
                <a:solidFill>
                  <a:schemeClr val="bg2"/>
                </a:solidFill>
              </a:rPr>
              <a:t>hospodářská odvětví</a:t>
            </a:r>
            <a:r>
              <a:rPr lang="cs-CZ" sz="2900" dirty="0">
                <a:solidFill>
                  <a:schemeClr val="bg2"/>
                </a:solidFill>
              </a:rPr>
              <a:t>. 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Kolektivní </a:t>
            </a:r>
            <a:r>
              <a:rPr lang="cs-CZ" sz="2900" dirty="0">
                <a:solidFill>
                  <a:schemeClr val="bg2"/>
                </a:solidFill>
              </a:rPr>
              <a:t>smlouva </a:t>
            </a:r>
            <a:r>
              <a:rPr lang="cs-CZ" sz="2900" dirty="0" smtClean="0">
                <a:solidFill>
                  <a:schemeClr val="bg2"/>
                </a:solidFill>
              </a:rPr>
              <a:t>vyššího stupně </a:t>
            </a:r>
            <a:r>
              <a:rPr lang="cs-CZ" sz="2900" u="sng" dirty="0" smtClean="0">
                <a:solidFill>
                  <a:schemeClr val="bg2"/>
                </a:solidFill>
              </a:rPr>
              <a:t>působí </a:t>
            </a:r>
            <a:r>
              <a:rPr lang="cs-CZ" sz="2900" u="sng" dirty="0">
                <a:solidFill>
                  <a:schemeClr val="bg2"/>
                </a:solidFill>
              </a:rPr>
              <a:t>na právní vztahy</a:t>
            </a:r>
            <a:r>
              <a:rPr lang="cs-CZ" sz="2900" dirty="0">
                <a:solidFill>
                  <a:schemeClr val="bg2"/>
                </a:solidFill>
              </a:rPr>
              <a:t>, </a:t>
            </a:r>
            <a:r>
              <a:rPr lang="cs-CZ" sz="2900" u="sng" dirty="0">
                <a:solidFill>
                  <a:schemeClr val="bg2"/>
                </a:solidFill>
              </a:rPr>
              <a:t>které </a:t>
            </a:r>
            <a:r>
              <a:rPr lang="cs-CZ" sz="2900" u="sng" dirty="0" smtClean="0">
                <a:solidFill>
                  <a:schemeClr val="bg2"/>
                </a:solidFill>
              </a:rPr>
              <a:t>upravuje přímo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u="sng" dirty="0" smtClean="0">
                <a:solidFill>
                  <a:schemeClr val="bg2"/>
                </a:solidFill>
              </a:rPr>
              <a:t>(nikoliv </a:t>
            </a:r>
            <a:r>
              <a:rPr lang="cs-CZ" sz="2500" u="sng" dirty="0">
                <a:solidFill>
                  <a:schemeClr val="bg2"/>
                </a:solidFill>
              </a:rPr>
              <a:t>zprostředkovaně</a:t>
            </a:r>
            <a:r>
              <a:rPr lang="cs-CZ" sz="2500" dirty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500" dirty="0" smtClean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prostřednictvím podnikových kolektivních </a:t>
            </a:r>
            <a:r>
              <a:rPr lang="cs-CZ" sz="2500" dirty="0" smtClean="0">
                <a:solidFill>
                  <a:schemeClr val="bg2"/>
                </a:solidFill>
              </a:rPr>
              <a:t>smluv).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Smluvními stranami kolektivní smlouvy vyššího stupně</a:t>
            </a:r>
            <a:r>
              <a:rPr lang="cs-CZ" sz="2800" dirty="0" smtClean="0">
                <a:solidFill>
                  <a:schemeClr val="bg2"/>
                </a:solidFill>
              </a:rPr>
              <a:t> jsou: na jedné straně </a:t>
            </a:r>
            <a:r>
              <a:rPr lang="cs-CZ" sz="2800" u="sng" dirty="0" smtClean="0">
                <a:solidFill>
                  <a:schemeClr val="bg2"/>
                </a:solidFill>
              </a:rPr>
              <a:t>jedna nebo více organizací zaměstnavatelů</a:t>
            </a:r>
            <a:r>
              <a:rPr lang="cs-CZ" sz="2800" dirty="0" smtClean="0">
                <a:solidFill>
                  <a:schemeClr val="bg2"/>
                </a:solidFill>
              </a:rPr>
              <a:t> a </a:t>
            </a:r>
            <a:r>
              <a:rPr lang="cs-CZ" sz="2800" u="sng" dirty="0" smtClean="0">
                <a:solidFill>
                  <a:schemeClr val="bg2"/>
                </a:solidFill>
              </a:rPr>
              <a:t>na straně druhé jedna nebo více odborových organizací</a:t>
            </a:r>
            <a:r>
              <a:rPr lang="cs-CZ" sz="2800" dirty="0" smtClean="0">
                <a:solidFill>
                  <a:schemeClr val="bg2"/>
                </a:solidFill>
              </a:rPr>
              <a:t>, jejichž jménem vystupují příslušné vyšší odborové orgány. </a:t>
            </a:r>
          </a:p>
          <a:p>
            <a:pPr algn="just">
              <a:spcBef>
                <a:spcPts val="12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554405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Kolektivní smlouvy </a:t>
            </a:r>
            <a:r>
              <a:rPr lang="cs-CZ" sz="3200" b="1" u="sng" dirty="0" smtClean="0">
                <a:solidFill>
                  <a:schemeClr val="bg2"/>
                </a:solidFill>
                <a:effectLst/>
                <a:latin typeface="+mn-lt"/>
              </a:rPr>
              <a:t>vyššího stupně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28800"/>
            <a:ext cx="8715436" cy="49688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 kolektivní smlouvy vyššího stupně </a:t>
            </a:r>
            <a:r>
              <a:rPr lang="cs-CZ" sz="2900" b="1" dirty="0" smtClean="0">
                <a:solidFill>
                  <a:schemeClr val="bg2"/>
                </a:solidFill>
              </a:rPr>
              <a:t>vznikají </a:t>
            </a:r>
            <a:r>
              <a:rPr lang="cs-CZ" sz="2900" b="1" dirty="0">
                <a:solidFill>
                  <a:schemeClr val="bg2"/>
                </a:solidFill>
              </a:rPr>
              <a:t>přímo právní nároky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b="1" dirty="0">
                <a:solidFill>
                  <a:schemeClr val="bg2"/>
                </a:solidFill>
              </a:rPr>
              <a:t>jednotlivým pracovníkům</a:t>
            </a:r>
            <a:r>
              <a:rPr lang="cs-CZ" sz="2900" dirty="0">
                <a:solidFill>
                  <a:schemeClr val="bg2"/>
                </a:solidFill>
              </a:rPr>
              <a:t>, popřípadě jiná práva a povinnosti zaměstnanců, odborové organizace a zaměstnavatele. </a:t>
            </a:r>
          </a:p>
          <a:p>
            <a:pPr algn="just">
              <a:spcBef>
                <a:spcPts val="6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698421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Průběh kolektivního vyjednávání v podniku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28800"/>
            <a:ext cx="8715436" cy="49688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Zákon obecně stanoví, </a:t>
            </a:r>
            <a:r>
              <a:rPr lang="cs-CZ" sz="2900" u="sng" dirty="0" smtClean="0">
                <a:solidFill>
                  <a:schemeClr val="bg2"/>
                </a:solidFill>
              </a:rPr>
              <a:t>kdo je jménem smluvní strany oprávněn k jednání o kolektivní smlouvě a k jejímu uzavření.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Na straně zaměstnavatele</a:t>
            </a:r>
            <a:r>
              <a:rPr lang="cs-CZ" sz="2900" dirty="0" smtClean="0">
                <a:solidFill>
                  <a:schemeClr val="bg2"/>
                </a:solidFill>
              </a:rPr>
              <a:t> to je </a:t>
            </a:r>
            <a:r>
              <a:rPr lang="cs-CZ" sz="2900" b="1" dirty="0" smtClean="0">
                <a:solidFill>
                  <a:schemeClr val="bg2"/>
                </a:solidFill>
              </a:rPr>
              <a:t>statutární orgán  </a:t>
            </a:r>
            <a:r>
              <a:rPr lang="cs-CZ" sz="2500" dirty="0" smtClean="0">
                <a:solidFill>
                  <a:schemeClr val="bg2"/>
                </a:solidFill>
              </a:rPr>
              <a:t>(resp. oprávněná či pověřená osoba)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u="sng" dirty="0" smtClean="0">
                <a:solidFill>
                  <a:schemeClr val="bg2"/>
                </a:solidFill>
              </a:rPr>
              <a:t>na straně odborové organizace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příslušný odborový orgán</a:t>
            </a:r>
            <a:r>
              <a:rPr lang="cs-CZ" sz="2900" dirty="0" smtClean="0">
                <a:solidFill>
                  <a:schemeClr val="bg2"/>
                </a:solidFill>
              </a:rPr>
              <a:t>, tj. vždy orgán kolektivní. Ten pověří samotným podpisem kolektivní smlouvy svého oprávněného zástupce </a:t>
            </a:r>
            <a:r>
              <a:rPr lang="cs-CZ" sz="2500" dirty="0" smtClean="0">
                <a:solidFill>
                  <a:schemeClr val="bg2"/>
                </a:solidFill>
              </a:rPr>
              <a:t>(zpravidla předsedu).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554405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Průběh kolektivního vyjednávání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84784"/>
            <a:ext cx="8715436" cy="511286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Odborové organizace</a:t>
            </a:r>
            <a:r>
              <a:rPr lang="cs-CZ" sz="2900" dirty="0" smtClean="0">
                <a:solidFill>
                  <a:schemeClr val="bg2"/>
                </a:solidFill>
              </a:rPr>
              <a:t>  mohou </a:t>
            </a:r>
            <a:r>
              <a:rPr lang="cs-CZ" sz="2900" b="1" dirty="0" smtClean="0">
                <a:solidFill>
                  <a:schemeClr val="bg2"/>
                </a:solidFill>
              </a:rPr>
              <a:t>vystupovat a jednat společně a ve vzájemné shodě</a:t>
            </a:r>
            <a:r>
              <a:rPr lang="cs-CZ" sz="2900" dirty="0" smtClean="0">
                <a:solidFill>
                  <a:schemeClr val="bg2"/>
                </a:solidFill>
              </a:rPr>
              <a:t>, mohou se však mezi sebou a se zaměstnavatelem </a:t>
            </a:r>
            <a:r>
              <a:rPr lang="cs-CZ" sz="2900" b="1" dirty="0" smtClean="0">
                <a:solidFill>
                  <a:schemeClr val="bg2"/>
                </a:solidFill>
              </a:rPr>
              <a:t>dohodnout případně i jinak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(např. tak, že kolektivní smlouvu uzavře největší odborová organizace za všechny nebo že ji každá z těchto organizací za všechny uzavře v určité části zaměstnavatelské organizace, pro určitou profesi apod.).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Jestliže je obsahem takové dohody, </a:t>
            </a:r>
            <a:r>
              <a:rPr lang="cs-CZ" sz="2900" u="sng" dirty="0" smtClean="0">
                <a:solidFill>
                  <a:schemeClr val="bg2"/>
                </a:solidFill>
              </a:rPr>
              <a:t>že bude uzavřeno více kolektivních smluv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b="1" dirty="0" smtClean="0">
                <a:solidFill>
                  <a:schemeClr val="bg2"/>
                </a:solidFill>
              </a:rPr>
              <a:t>musí být vždy jasně vymezen okruh pracovníků, </a:t>
            </a:r>
            <a:r>
              <a:rPr lang="cs-CZ" sz="2900" dirty="0" smtClean="0">
                <a:solidFill>
                  <a:schemeClr val="bg2"/>
                </a:solidFill>
              </a:rPr>
              <a:t>na které se budou jednotlivé kolektivní smlouvy vztahovat.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428629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Průběh kolektivního vyjednávání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340768"/>
            <a:ext cx="8786874" cy="551723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Kolektivní vyjednávání je formalizovaný postup, jehož </a:t>
            </a:r>
            <a:r>
              <a:rPr lang="cs-CZ" sz="2800" b="1" dirty="0" smtClean="0">
                <a:solidFill>
                  <a:schemeClr val="bg2"/>
                </a:solidFill>
              </a:rPr>
              <a:t>cílem je uzavření kolektivní smlouvy.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Součástí kolektivního vyjednávání je i </a:t>
            </a:r>
            <a:r>
              <a:rPr lang="cs-CZ" sz="2800" u="sng" dirty="0" smtClean="0">
                <a:solidFill>
                  <a:schemeClr val="bg2"/>
                </a:solidFill>
              </a:rPr>
              <a:t>případné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řešení sporů o uzavření kolektivní smlouvy</a:t>
            </a:r>
            <a:r>
              <a:rPr lang="cs-CZ" sz="2800" dirty="0" smtClean="0">
                <a:solidFill>
                  <a:schemeClr val="bg2"/>
                </a:solidFill>
              </a:rPr>
              <a:t> ve smyslu zákona (včetně krajních prostředků: zprostředkovatel, rozhodce, stávka, výluka).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Kolektivní vyjednávání </a:t>
            </a:r>
            <a:r>
              <a:rPr lang="cs-CZ" sz="2800" u="sng" dirty="0" smtClean="0">
                <a:solidFill>
                  <a:schemeClr val="bg2"/>
                </a:solidFill>
              </a:rPr>
              <a:t>je </a:t>
            </a:r>
            <a:r>
              <a:rPr lang="cs-CZ" sz="2800" b="1" u="sng" dirty="0" smtClean="0">
                <a:solidFill>
                  <a:schemeClr val="bg2"/>
                </a:solidFill>
              </a:rPr>
              <a:t>zahájeno</a:t>
            </a:r>
            <a:r>
              <a:rPr lang="cs-CZ" sz="2800" u="sng" dirty="0" smtClean="0">
                <a:solidFill>
                  <a:schemeClr val="bg2"/>
                </a:solidFill>
              </a:rPr>
              <a:t> předložením písemného návrhu</a:t>
            </a:r>
            <a:r>
              <a:rPr lang="cs-CZ" sz="2800" dirty="0" smtClean="0">
                <a:solidFill>
                  <a:schemeClr val="bg2"/>
                </a:solidFill>
              </a:rPr>
              <a:t> na uzavření kolektivní smlouvy jednou ze smluvních stran druhé smluvní straně. Návrh může předložit buď odborový orgán, nebo zaměstnavatel. </a:t>
            </a:r>
            <a:r>
              <a:rPr lang="cs-CZ" sz="2800" u="sng" dirty="0" smtClean="0">
                <a:solidFill>
                  <a:schemeClr val="bg2"/>
                </a:solidFill>
              </a:rPr>
              <a:t>Druhá smluvní strana je povinna na návrh písemně odpovědět</a:t>
            </a:r>
            <a:r>
              <a:rPr lang="cs-CZ" sz="2800" dirty="0" smtClean="0">
                <a:solidFill>
                  <a:schemeClr val="bg2"/>
                </a:solidFill>
              </a:rPr>
              <a:t>, a to  bez zbytečného odkladu 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554405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Průběh kolektivního vyjednávání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84784"/>
            <a:ext cx="8715436" cy="5112866"/>
          </a:xfrm>
        </p:spPr>
        <p:txBody>
          <a:bodyPr/>
          <a:lstStyle/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Ve své odpovědi se musí příjemce návrhu </a:t>
            </a:r>
            <a:r>
              <a:rPr lang="cs-CZ" sz="2800" b="1" dirty="0" smtClean="0">
                <a:solidFill>
                  <a:schemeClr val="bg2"/>
                </a:solidFill>
              </a:rPr>
              <a:t>vyjádřit k těm jeho částem, které neakceptuje,</a:t>
            </a:r>
            <a:r>
              <a:rPr lang="cs-CZ" sz="2800" dirty="0" smtClean="0">
                <a:solidFill>
                  <a:schemeClr val="bg2"/>
                </a:solidFill>
              </a:rPr>
              <a:t> tj. k jednotlivým navrženým závazkům a jejich částem, s nimiž nesouhlasí. </a:t>
            </a:r>
            <a:r>
              <a:rPr lang="cs-CZ" sz="2800" u="sng" dirty="0" smtClean="0">
                <a:solidFill>
                  <a:schemeClr val="bg2"/>
                </a:solidFill>
              </a:rPr>
              <a:t>Svá záporná stanoviska tedy musí jednotlivě zdůvodnit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(odmítnutí návrhu jako celku by bylo protiprávní,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a to při jakémkoliv odůvodnění).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Jestliže však druhá strana předloží vlastní návrh</a:t>
            </a:r>
            <a:r>
              <a:rPr lang="cs-CZ" sz="2800" dirty="0" smtClean="0">
                <a:solidFill>
                  <a:schemeClr val="bg2"/>
                </a:solidFill>
              </a:rPr>
              <a:t>, aniž by splnila svou povinnost řádně odpovědět na předchozí návrh první strany, </a:t>
            </a:r>
            <a:r>
              <a:rPr lang="cs-CZ" sz="2800" b="1" dirty="0" smtClean="0">
                <a:solidFill>
                  <a:schemeClr val="bg2"/>
                </a:solidFill>
              </a:rPr>
              <a:t>nemůže být takový alternativní návrh považován </a:t>
            </a:r>
            <a:r>
              <a:rPr lang="cs-CZ" sz="2800" dirty="0" smtClean="0">
                <a:solidFill>
                  <a:schemeClr val="bg2"/>
                </a:solidFill>
              </a:rPr>
              <a:t>ve smyslu zákona </a:t>
            </a:r>
            <a:r>
              <a:rPr lang="cs-CZ" sz="2800" b="1" dirty="0" smtClean="0">
                <a:solidFill>
                  <a:schemeClr val="bg2"/>
                </a:solidFill>
              </a:rPr>
              <a:t>za podklad pro kolektivní vyjednávání.</a:t>
            </a:r>
            <a:endParaRPr lang="cs-CZ" sz="25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554405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Průběh kolektivního vyjednávání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56792"/>
            <a:ext cx="8715436" cy="5040858"/>
          </a:xfrm>
        </p:spPr>
        <p:txBody>
          <a:bodyPr/>
          <a:lstStyle/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Požadavek písemného vyjednávání</a:t>
            </a:r>
            <a:r>
              <a:rPr lang="cs-CZ" sz="2800" dirty="0" smtClean="0">
                <a:solidFill>
                  <a:schemeClr val="bg2"/>
                </a:solidFill>
              </a:rPr>
              <a:t> je zdůvodněn potřebou jednoznačné průkaznosti jeho průběhu, a to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i </a:t>
            </a:r>
            <a:r>
              <a:rPr lang="cs-CZ" sz="2800" u="sng" dirty="0" smtClean="0">
                <a:solidFill>
                  <a:schemeClr val="bg2"/>
                </a:solidFill>
              </a:rPr>
              <a:t>pro případ řešení eventuálního sporu</a:t>
            </a:r>
            <a:r>
              <a:rPr lang="cs-CZ" sz="2800" dirty="0" smtClean="0">
                <a:solidFill>
                  <a:schemeClr val="bg2"/>
                </a:solidFill>
              </a:rPr>
              <a:t> o uzavření kolektivní smlouvy </a:t>
            </a:r>
            <a:r>
              <a:rPr lang="cs-CZ" sz="2800" b="1" dirty="0" smtClean="0">
                <a:solidFill>
                  <a:schemeClr val="bg2"/>
                </a:solidFill>
              </a:rPr>
              <a:t>před zprostředkovatelem </a:t>
            </a:r>
            <a:br>
              <a:rPr lang="cs-CZ" sz="2800" b="1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a rozhodcem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V situaci, kdy jednání dlouhodobě nespějí k uzavření kolektivní smlouvy, může </a:t>
            </a:r>
            <a:r>
              <a:rPr lang="cs-CZ" sz="2900" b="1" dirty="0" smtClean="0">
                <a:solidFill>
                  <a:schemeClr val="bg2"/>
                </a:solidFill>
              </a:rPr>
              <a:t>zaměstnavatel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vyhlásit výluku. 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V situaci, kdy kolektivní vyjednávání </a:t>
            </a:r>
            <a:r>
              <a:rPr lang="cs-CZ" sz="2900" u="sng" dirty="0" smtClean="0">
                <a:solidFill>
                  <a:schemeClr val="bg2"/>
                </a:solidFill>
              </a:rPr>
              <a:t>nespěje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z pohledu odborové organizace</a:t>
            </a:r>
            <a:r>
              <a:rPr lang="cs-CZ" sz="2900" dirty="0" smtClean="0">
                <a:solidFill>
                  <a:schemeClr val="bg2"/>
                </a:solidFill>
              </a:rPr>
              <a:t> – k podepsání KS, může odborová organizace </a:t>
            </a:r>
            <a:r>
              <a:rPr lang="cs-CZ" sz="2900" b="1" dirty="0" smtClean="0">
                <a:solidFill>
                  <a:schemeClr val="bg2"/>
                </a:solidFill>
              </a:rPr>
              <a:t>vyhlásit stávku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5"/>
            <a:ext cx="8569647" cy="626413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Kolektivní vyjednávání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28800"/>
            <a:ext cx="8715436" cy="4968850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Měnit kolektivní smlouvu </a:t>
            </a:r>
            <a:r>
              <a:rPr lang="cs-CZ" sz="2800" dirty="0" smtClean="0">
                <a:solidFill>
                  <a:schemeClr val="bg2"/>
                </a:solidFill>
              </a:rPr>
              <a:t>lze na základě dohody obou smluvních stran. Jednání o této změně je ale vynutitelné </a:t>
            </a:r>
            <a:r>
              <a:rPr lang="cs-CZ" sz="2800" u="sng" dirty="0" smtClean="0">
                <a:solidFill>
                  <a:schemeClr val="bg2"/>
                </a:solidFill>
              </a:rPr>
              <a:t>jen tehdy, je-li ve smlouvě dohodnuta nejen možnost změny, ale i její rozsah</a:t>
            </a:r>
            <a:r>
              <a:rPr lang="cs-CZ" sz="2800" dirty="0" smtClean="0">
                <a:solidFill>
                  <a:schemeClr val="bg2"/>
                </a:solidFill>
              </a:rPr>
              <a:t>, tj. okruh dotčených smluvních závazků. V takovém případě se postupuje jako při uzavírání nové kolektivní smlouvy. 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20079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3" y="1700808"/>
            <a:ext cx="8643998" cy="4823816"/>
          </a:xfrm>
        </p:spPr>
        <p:txBody>
          <a:bodyPr/>
          <a:lstStyle/>
          <a:p>
            <a:pPr marL="444500" indent="-444500" algn="just">
              <a:spcBef>
                <a:spcPts val="600"/>
              </a:spcBef>
              <a:buNone/>
              <a:tabLst>
                <a:tab pos="4445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– Funkce, kompetence, pravomoci, práva </a:t>
            </a:r>
            <a:r>
              <a:rPr lang="cs-CZ" sz="2900" b="1" dirty="0" smtClean="0">
                <a:solidFill>
                  <a:schemeClr val="bg2"/>
                </a:solidFill>
              </a:rPr>
              <a:t>odborové organizace</a:t>
            </a:r>
            <a:endParaRPr lang="cs-CZ" sz="2900" b="1" dirty="0" smtClean="0">
              <a:solidFill>
                <a:schemeClr val="bg2"/>
              </a:solidFill>
            </a:endParaRPr>
          </a:p>
          <a:p>
            <a:pPr marL="355600" indent="-355600" algn="just">
              <a:spcBef>
                <a:spcPts val="600"/>
              </a:spcBef>
              <a:buNone/>
              <a:tabLst>
                <a:tab pos="3556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– Postup a spory zaměstnavatele </a:t>
            </a:r>
            <a:r>
              <a:rPr lang="cs-CZ" sz="3000" dirty="0" smtClean="0">
                <a:solidFill>
                  <a:schemeClr val="bg2"/>
                </a:solidFill>
              </a:rPr>
              <a:t>a odborové organizace ve vztahu ke </a:t>
            </a:r>
            <a:r>
              <a:rPr lang="cs-CZ" sz="3000" b="1" dirty="0" smtClean="0">
                <a:solidFill>
                  <a:schemeClr val="bg2"/>
                </a:solidFill>
              </a:rPr>
              <a:t>kolektivní smlouvě </a:t>
            </a:r>
            <a:r>
              <a:rPr lang="cs-CZ" sz="2500" dirty="0" smtClean="0">
                <a:solidFill>
                  <a:schemeClr val="bg2"/>
                </a:solidFill>
              </a:rPr>
              <a:t>(KS)</a:t>
            </a:r>
          </a:p>
          <a:p>
            <a:pPr marL="609600" indent="-609600" algn="just">
              <a:spcBef>
                <a:spcPts val="600"/>
              </a:spcBef>
              <a:buNone/>
            </a:pPr>
            <a:endParaRPr lang="cs-CZ" sz="1500" dirty="0" smtClean="0">
              <a:solidFill>
                <a:schemeClr val="bg2"/>
              </a:solidFill>
            </a:endParaRPr>
          </a:p>
          <a:p>
            <a:pPr marL="609600" indent="-609600" algn="just">
              <a:spcBef>
                <a:spcPts val="600"/>
              </a:spcBef>
              <a:buNone/>
            </a:pPr>
            <a:r>
              <a:rPr lang="cs-CZ" sz="2700" u="sng" dirty="0" smtClean="0">
                <a:solidFill>
                  <a:schemeClr val="bg2"/>
                </a:solidFill>
              </a:rPr>
              <a:t>Působnost odborové organizace upravuje</a:t>
            </a:r>
            <a:r>
              <a:rPr lang="cs-CZ" sz="2700" dirty="0" smtClean="0">
                <a:solidFill>
                  <a:schemeClr val="bg2"/>
                </a:solidFill>
              </a:rPr>
              <a:t>:</a:t>
            </a:r>
          </a:p>
          <a:p>
            <a:pPr marL="609600" indent="-609600" algn="just">
              <a:spcBef>
                <a:spcPts val="1200"/>
              </a:spcBef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	</a:t>
            </a:r>
            <a:r>
              <a:rPr lang="cs-CZ" sz="2500" b="1" dirty="0" smtClean="0">
                <a:solidFill>
                  <a:schemeClr val="bg2"/>
                </a:solidFill>
              </a:rPr>
              <a:t>Zákon č. 262/2006 Sb.,</a:t>
            </a:r>
            <a:r>
              <a:rPr lang="cs-CZ" sz="2500" dirty="0" smtClean="0">
                <a:solidFill>
                  <a:schemeClr val="bg2"/>
                </a:solidFill>
              </a:rPr>
              <a:t> </a:t>
            </a:r>
            <a:r>
              <a:rPr lang="cs-CZ" sz="2500" b="1" dirty="0" smtClean="0">
                <a:solidFill>
                  <a:schemeClr val="bg2"/>
                </a:solidFill>
              </a:rPr>
              <a:t>zákoník práce</a:t>
            </a:r>
            <a:r>
              <a:rPr lang="cs-CZ" sz="2500" dirty="0" smtClean="0">
                <a:solidFill>
                  <a:schemeClr val="bg2"/>
                </a:solidFill>
              </a:rPr>
              <a:t>, v platném znění (konkrétně část 12, hlava IV.).</a:t>
            </a:r>
          </a:p>
          <a:p>
            <a:pPr marL="609600" indent="-609600" algn="just">
              <a:spcBef>
                <a:spcPts val="1200"/>
              </a:spcBef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	</a:t>
            </a:r>
            <a:r>
              <a:rPr lang="cs-CZ" sz="2500" b="1" dirty="0" smtClean="0">
                <a:solidFill>
                  <a:schemeClr val="bg2"/>
                </a:solidFill>
              </a:rPr>
              <a:t>Zákon č. 2/1991 Sb., o kolektivním vyjednávání</a:t>
            </a:r>
            <a:r>
              <a:rPr lang="cs-CZ" sz="2500" dirty="0" smtClean="0">
                <a:solidFill>
                  <a:schemeClr val="bg2"/>
                </a:solidFill>
              </a:rPr>
              <a:t>,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v platném znění.</a:t>
            </a:r>
          </a:p>
          <a:p>
            <a:pPr marL="609600" indent="-609600" algn="just">
              <a:spcBef>
                <a:spcPts val="6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556792"/>
            <a:ext cx="5832475" cy="136815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 smtClean="0">
                <a:solidFill>
                  <a:schemeClr val="bg2"/>
                </a:solidFill>
              </a:rPr>
              <a:t>	Děkuji vám za </a:t>
            </a:r>
            <a:r>
              <a:rPr lang="cs-CZ" sz="3500" dirty="0" smtClean="0">
                <a:solidFill>
                  <a:schemeClr val="bg2"/>
                </a:solidFill>
              </a:rPr>
              <a:t>pozornost a </a:t>
            </a:r>
            <a:r>
              <a:rPr lang="cs-CZ" sz="3500" dirty="0" smtClean="0">
                <a:solidFill>
                  <a:schemeClr val="bg2"/>
                </a:solidFill>
              </a:rPr>
              <a:t>přeji příjemný zbytek </a:t>
            </a:r>
            <a:r>
              <a:rPr lang="cs-CZ" sz="3500" dirty="0" smtClean="0">
                <a:solidFill>
                  <a:schemeClr val="bg2"/>
                </a:solidFill>
              </a:rPr>
              <a:t>dne.</a:t>
            </a:r>
            <a:r>
              <a:rPr lang="cs-CZ" sz="3500" dirty="0" smtClean="0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cs-CZ" sz="3500" dirty="0" smtClean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 smtClean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20422851">
            <a:off x="5292080" y="3479672"/>
            <a:ext cx="3375672" cy="2614740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424936" cy="4680818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Odborová organizace </a:t>
            </a:r>
            <a:r>
              <a:rPr lang="cs-CZ" sz="2900" dirty="0" smtClean="0">
                <a:solidFill>
                  <a:schemeClr val="bg2"/>
                </a:solidFill>
              </a:rPr>
              <a:t>– zastupuje zaměstnance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v otázkách pracovněprávního vztahu vůči jejich zaměstnavateli. 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Každá odborová organizace může hájit </a:t>
            </a:r>
            <a:r>
              <a:rPr lang="cs-CZ" sz="2900" u="sng" dirty="0" smtClean="0">
                <a:solidFill>
                  <a:schemeClr val="bg2"/>
                </a:solidFill>
              </a:rPr>
              <a:t>nejen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u="sng" dirty="0" smtClean="0">
                <a:solidFill>
                  <a:schemeClr val="bg2"/>
                </a:solidFill>
              </a:rPr>
              <a:t>individuální zájmy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svých členů </a:t>
            </a:r>
            <a:r>
              <a:rPr lang="cs-CZ" sz="2900" dirty="0" smtClean="0">
                <a:solidFill>
                  <a:schemeClr val="bg2"/>
                </a:solidFill>
              </a:rPr>
              <a:t>jako jednotlivců, ale i </a:t>
            </a:r>
            <a:r>
              <a:rPr lang="cs-CZ" sz="2900" u="sng" dirty="0" smtClean="0">
                <a:solidFill>
                  <a:schemeClr val="bg2"/>
                </a:solidFill>
              </a:rPr>
              <a:t>jejich společné zájmy</a:t>
            </a:r>
            <a:r>
              <a:rPr lang="cs-CZ" sz="2900" dirty="0" smtClean="0">
                <a:solidFill>
                  <a:schemeClr val="bg2"/>
                </a:solidFill>
              </a:rPr>
              <a:t> v záležitostech týkajících se </a:t>
            </a:r>
            <a:r>
              <a:rPr lang="cs-CZ" sz="2900" b="1" dirty="0" smtClean="0">
                <a:solidFill>
                  <a:schemeClr val="bg2"/>
                </a:solidFill>
              </a:rPr>
              <a:t>všech zaměstnanců. 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Předmětem vyjednávání se zaměstnavatelem</a:t>
            </a:r>
            <a:r>
              <a:rPr lang="cs-CZ" sz="2900" dirty="0" smtClean="0">
                <a:solidFill>
                  <a:schemeClr val="bg2"/>
                </a:solidFill>
              </a:rPr>
              <a:t> mohou být rozličné otázky pracovněprávního vztahu </a:t>
            </a:r>
            <a:r>
              <a:rPr lang="cs-CZ" sz="2400" dirty="0" smtClean="0">
                <a:solidFill>
                  <a:schemeClr val="bg2"/>
                </a:solidFill>
              </a:rPr>
              <a:t>(viz další </a:t>
            </a:r>
            <a:r>
              <a:rPr lang="cs-CZ" sz="2400" dirty="0" err="1" smtClean="0">
                <a:solidFill>
                  <a:schemeClr val="bg2"/>
                </a:solidFill>
              </a:rPr>
              <a:t>slidy</a:t>
            </a:r>
            <a:r>
              <a:rPr lang="cs-CZ" sz="2400" dirty="0" smtClean="0">
                <a:solidFill>
                  <a:schemeClr val="bg2"/>
                </a:solidFill>
              </a:rPr>
              <a:t> přednášky).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09600"/>
            <a:ext cx="8496944" cy="109120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ODBOROVÉ ORGANIZACE - funkce, kompetence, pravomoci, práva 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916832"/>
            <a:ext cx="8640638" cy="46808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Zaměstnanci se mohou </a:t>
            </a:r>
            <a:r>
              <a:rPr lang="cs-CZ" sz="2900" u="sng" dirty="0" smtClean="0">
                <a:solidFill>
                  <a:schemeClr val="bg2"/>
                </a:solidFill>
              </a:rPr>
              <a:t>svobodně organizovat</a:t>
            </a:r>
            <a:r>
              <a:rPr lang="cs-CZ" sz="2900" b="1" dirty="0" smtClean="0">
                <a:solidFill>
                  <a:schemeClr val="bg2"/>
                </a:solidFill>
              </a:rPr>
              <a:t>                v odborových svazech a sdruženích</a:t>
            </a:r>
            <a:r>
              <a:rPr lang="cs-CZ" sz="2900" dirty="0" smtClean="0">
                <a:solidFill>
                  <a:schemeClr val="bg2"/>
                </a:solidFill>
              </a:rPr>
              <a:t>, jejichž posláním je</a:t>
            </a:r>
            <a:r>
              <a:rPr lang="cs-CZ" sz="2900" b="1" dirty="0" smtClean="0">
                <a:solidFill>
                  <a:schemeClr val="bg2"/>
                </a:solidFill>
              </a:rPr>
              <a:t> prosazovat a hájit zájmy zaměstnanců vůči zaměstnavatelům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Příslušnými odborovými orgány ve smyslu pracovněprávních předpisů jsou </a:t>
            </a:r>
            <a:r>
              <a:rPr lang="cs-CZ" sz="2900" b="1" dirty="0" smtClean="0">
                <a:solidFill>
                  <a:schemeClr val="bg2"/>
                </a:solidFill>
              </a:rPr>
              <a:t>orgány odborových svazů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a sdružení</a:t>
            </a:r>
            <a:r>
              <a:rPr lang="cs-CZ" sz="2900" dirty="0" smtClean="0">
                <a:solidFill>
                  <a:schemeClr val="bg2"/>
                </a:solidFill>
              </a:rPr>
              <a:t>, které mohou delegovat své pravomoci na vyšší odborové orgány, tj. </a:t>
            </a:r>
            <a:r>
              <a:rPr lang="cs-CZ" sz="2900" b="1" dirty="0" smtClean="0">
                <a:solidFill>
                  <a:schemeClr val="bg2"/>
                </a:solidFill>
              </a:rPr>
              <a:t>orgány federace </a:t>
            </a:r>
            <a:r>
              <a:rPr lang="cs-CZ" sz="2900" dirty="0" smtClean="0">
                <a:solidFill>
                  <a:schemeClr val="bg2"/>
                </a:solidFill>
              </a:rPr>
              <a:t>nebo</a:t>
            </a:r>
            <a:r>
              <a:rPr lang="cs-CZ" sz="2900" b="1" dirty="0" smtClean="0">
                <a:solidFill>
                  <a:schemeClr val="bg2"/>
                </a:solidFill>
              </a:rPr>
              <a:t> konfederace odborových svazů a sdružení. 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09600"/>
            <a:ext cx="8496944" cy="109120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Odborové organizace - funkce, kompetence, pravomoci, práva 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40960" cy="525658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3000" u="sng" dirty="0" smtClean="0">
                <a:solidFill>
                  <a:schemeClr val="bg2"/>
                </a:solidFill>
              </a:rPr>
              <a:t>Předmětem </a:t>
            </a:r>
            <a:r>
              <a:rPr lang="cs-CZ" sz="3000" u="sng" dirty="0" smtClean="0">
                <a:solidFill>
                  <a:schemeClr val="bg2"/>
                </a:solidFill>
              </a:rPr>
              <a:t>vyjednávání se zaměstnavatelem</a:t>
            </a:r>
            <a:r>
              <a:rPr lang="cs-CZ" sz="3000" dirty="0" smtClean="0">
                <a:solidFill>
                  <a:schemeClr val="bg2"/>
                </a:solidFill>
              </a:rPr>
              <a:t> může být problematika ve vztahu k: </a:t>
            </a:r>
          </a:p>
          <a:p>
            <a:pPr marL="449263" indent="-449263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3000" dirty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>
                <a:solidFill>
                  <a:schemeClr val="bg2"/>
                </a:solidFill>
              </a:rPr>
              <a:t>rozvržení </a:t>
            </a:r>
            <a:r>
              <a:rPr lang="cs-CZ" sz="2800" dirty="0" smtClean="0">
                <a:solidFill>
                  <a:schemeClr val="bg2"/>
                </a:solidFill>
              </a:rPr>
              <a:t>pracovní doby, rozsahu práce přesčas; </a:t>
            </a:r>
          </a:p>
          <a:p>
            <a:pPr marL="449263" indent="-449263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dirty="0">
                <a:solidFill>
                  <a:schemeClr val="bg2"/>
                </a:solidFill>
              </a:rPr>
              <a:t>uplatňování </a:t>
            </a:r>
            <a:r>
              <a:rPr lang="cs-CZ" sz="2800" dirty="0" smtClean="0">
                <a:solidFill>
                  <a:schemeClr val="bg2"/>
                </a:solidFill>
              </a:rPr>
              <a:t>příslušných metod hodnocení, odměňování pracovníků, forem mzdy;</a:t>
            </a:r>
          </a:p>
          <a:p>
            <a:pPr marL="449263" indent="-449263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odškodňování pracovních úrazů a nemocí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z povolání, převádění zaměstnanců na jinou práci, </a:t>
            </a:r>
          </a:p>
          <a:p>
            <a:pPr marL="449263" indent="-449263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dirty="0">
                <a:solidFill>
                  <a:schemeClr val="bg2"/>
                </a:solidFill>
              </a:rPr>
              <a:t>výpovědi </a:t>
            </a:r>
            <a:r>
              <a:rPr lang="cs-CZ" sz="2800" dirty="0" smtClean="0">
                <a:solidFill>
                  <a:schemeClr val="bg2"/>
                </a:solidFill>
              </a:rPr>
              <a:t>dávané zaměstnancům a okamžitá zrušování pracovních poměrů, </a:t>
            </a:r>
          </a:p>
          <a:p>
            <a:pPr marL="449263" indent="-449263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dirty="0">
                <a:solidFill>
                  <a:schemeClr val="bg2"/>
                </a:solidFill>
              </a:rPr>
              <a:t>uplatňování </a:t>
            </a:r>
            <a:r>
              <a:rPr lang="cs-CZ" sz="2800" dirty="0" smtClean="0">
                <a:solidFill>
                  <a:schemeClr val="bg2"/>
                </a:solidFill>
              </a:rPr>
              <a:t>bezpečnosti práce a ochrany zdraví při práci, pracovního řádu, adekvátní péče o </a:t>
            </a:r>
            <a:r>
              <a:rPr lang="cs-CZ" sz="2800" dirty="0" smtClean="0">
                <a:solidFill>
                  <a:schemeClr val="bg2"/>
                </a:solidFill>
              </a:rPr>
              <a:t>zaměstnance. 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85794"/>
            <a:ext cx="8640960" cy="42862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Odborové organizace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572560" cy="511286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Působí-li v zaměstnavatelské organizaci </a:t>
            </a:r>
            <a:r>
              <a:rPr lang="cs-CZ" sz="2850" u="sng" dirty="0" smtClean="0">
                <a:solidFill>
                  <a:schemeClr val="bg2"/>
                </a:solidFill>
              </a:rPr>
              <a:t>více odborových organizací</a:t>
            </a:r>
            <a:r>
              <a:rPr lang="cs-CZ" sz="2850" dirty="0" smtClean="0">
                <a:solidFill>
                  <a:schemeClr val="bg2"/>
                </a:solidFill>
              </a:rPr>
              <a:t>, měly by se o společných otázkách</a:t>
            </a:r>
            <a:r>
              <a:rPr lang="cs-CZ" sz="2500" dirty="0" smtClean="0">
                <a:solidFill>
                  <a:schemeClr val="bg2"/>
                </a:solidFill>
              </a:rPr>
              <a:t> (problematice) </a:t>
            </a:r>
            <a:r>
              <a:rPr lang="cs-CZ" sz="2900" dirty="0" smtClean="0">
                <a:solidFill>
                  <a:schemeClr val="bg2"/>
                </a:solidFill>
              </a:rPr>
              <a:t>všech zaměstnanců </a:t>
            </a:r>
            <a:r>
              <a:rPr lang="cs-CZ" sz="2900" u="sng" dirty="0" smtClean="0">
                <a:solidFill>
                  <a:schemeClr val="bg2"/>
                </a:solidFill>
              </a:rPr>
              <a:t>dohodnout a postupovat jednotně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800" dirty="0" smtClean="0">
                <a:solidFill>
                  <a:schemeClr val="bg2"/>
                </a:solidFill>
              </a:rPr>
              <a:t>neboť dohromady tvoří odborovou smluvní stranu.</a:t>
            </a:r>
            <a:endParaRPr lang="cs-CZ" sz="29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Zástupci odborových orgánů mají právo: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vstupovat na pracoviště;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vyžadovat od zaměstnavatelů informace a podklady související s podnikatelskou činností </a:t>
            </a:r>
            <a:r>
              <a:rPr lang="cs-CZ" sz="2500" dirty="0" smtClean="0">
                <a:solidFill>
                  <a:schemeClr val="bg2"/>
                </a:solidFill>
              </a:rPr>
              <a:t>(zejména se zaměstnáváním pracovníků);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podávat návrhy na zlepšení pracovních podmínek.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14356"/>
            <a:ext cx="8568952" cy="5544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Odborové organizace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605868" cy="516891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Rozhodující metodou utváření a rozvíjení právních vztahů mezi zaměstnavateli a odborovými organizacemi je </a:t>
            </a:r>
            <a:r>
              <a:rPr lang="cs-CZ" sz="2900" b="1" dirty="0" smtClean="0">
                <a:solidFill>
                  <a:schemeClr val="bg2"/>
                </a:solidFill>
              </a:rPr>
              <a:t>kolektivní vyjednávání.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Může se jednat o </a:t>
            </a:r>
            <a:r>
              <a:rPr lang="cs-CZ" sz="2900" u="sng" dirty="0" smtClean="0">
                <a:solidFill>
                  <a:schemeClr val="bg2"/>
                </a:solidFill>
              </a:rPr>
              <a:t>jakékoliv jednání mezi uvedenými subjekty, jehož předmětem je stanovení pracovních podmínek</a:t>
            </a:r>
            <a:r>
              <a:rPr lang="cs-CZ" sz="2900" dirty="0" smtClean="0">
                <a:solidFill>
                  <a:schemeClr val="bg2"/>
                </a:solidFill>
              </a:rPr>
              <a:t> a podmínek zaměstnávání, úprava vztahů mezi zaměstnavateli a zaměstnanci a rovněž mezi zaměstnavateli nebo jejich organizací </a:t>
            </a:r>
            <a:r>
              <a:rPr lang="cs-CZ" sz="2500" dirty="0" smtClean="0">
                <a:solidFill>
                  <a:schemeClr val="bg2"/>
                </a:solidFill>
              </a:rPr>
              <a:t>(organizacemi)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odborovou organizací.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Kolektivní smlouva se </a:t>
            </a:r>
            <a:r>
              <a:rPr lang="cs-CZ" sz="2800" u="sng" dirty="0" smtClean="0">
                <a:solidFill>
                  <a:schemeClr val="bg2"/>
                </a:solidFill>
              </a:rPr>
              <a:t>vztahuje i na odborově neorganizované zaměstnance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14356"/>
            <a:ext cx="8568952" cy="5000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KOLEKTIVNÍ SMLOUVY,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50206" cy="504085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Kolektivní smlouva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(KS) </a:t>
            </a:r>
            <a:r>
              <a:rPr lang="cs-CZ" sz="2900" dirty="0" smtClean="0">
                <a:solidFill>
                  <a:schemeClr val="bg2"/>
                </a:solidFill>
              </a:rPr>
              <a:t>je </a:t>
            </a:r>
            <a:r>
              <a:rPr lang="cs-CZ" sz="2900" b="1" dirty="0" smtClean="0">
                <a:solidFill>
                  <a:schemeClr val="bg2"/>
                </a:solidFill>
              </a:rPr>
              <a:t>dvoustranným právním úkonem</a:t>
            </a:r>
            <a:r>
              <a:rPr lang="cs-CZ" sz="2900" dirty="0" smtClean="0">
                <a:solidFill>
                  <a:schemeClr val="bg2"/>
                </a:solidFill>
              </a:rPr>
              <a:t> mezi </a:t>
            </a:r>
            <a:r>
              <a:rPr lang="cs-CZ" sz="2900" u="sng" dirty="0" smtClean="0">
                <a:solidFill>
                  <a:schemeClr val="bg2"/>
                </a:solidFill>
              </a:rPr>
              <a:t>odborovou </a:t>
            </a:r>
            <a:r>
              <a:rPr lang="cs-CZ" sz="2500" u="sng" dirty="0" smtClean="0">
                <a:solidFill>
                  <a:schemeClr val="bg2"/>
                </a:solidFill>
              </a:rPr>
              <a:t>organizací</a:t>
            </a:r>
            <a:r>
              <a:rPr lang="cs-CZ" sz="2500" dirty="0" smtClean="0">
                <a:solidFill>
                  <a:schemeClr val="bg2"/>
                </a:solidFill>
              </a:rPr>
              <a:t> (jejím jménem ji uzavírá příslušný odborový orgán)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u="sng" dirty="0" smtClean="0">
                <a:solidFill>
                  <a:schemeClr val="bg2"/>
                </a:solidFill>
              </a:rPr>
              <a:t>a zaměstnavatelem</a:t>
            </a:r>
            <a:r>
              <a:rPr lang="cs-CZ" sz="2900" dirty="0" smtClean="0">
                <a:solidFill>
                  <a:schemeClr val="bg2"/>
                </a:solidFill>
              </a:rPr>
              <a:t>, popřípadě organizací zaměstnavatelů. Tyto subjekty jsou </a:t>
            </a:r>
            <a:r>
              <a:rPr lang="cs-CZ" sz="2900" b="1" dirty="0" smtClean="0">
                <a:solidFill>
                  <a:schemeClr val="bg2"/>
                </a:solidFill>
              </a:rPr>
              <a:t>smluvními stranami</a:t>
            </a:r>
            <a:r>
              <a:rPr lang="cs-CZ" sz="2900" dirty="0" smtClean="0">
                <a:solidFill>
                  <a:schemeClr val="bg2"/>
                </a:solidFill>
              </a:rPr>
              <a:t> kolektivní smlouvy. </a:t>
            </a:r>
          </a:p>
          <a:p>
            <a:pPr marL="261938" indent="-261938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Zákon o kolektivním vyjednávání rozeznává </a:t>
            </a:r>
            <a:r>
              <a:rPr lang="cs-CZ" sz="2900" b="1" dirty="0" smtClean="0">
                <a:solidFill>
                  <a:schemeClr val="bg2"/>
                </a:solidFill>
              </a:rPr>
              <a:t>dva </a:t>
            </a:r>
            <a:r>
              <a:rPr lang="cs-CZ" sz="2900" b="1" dirty="0" smtClean="0">
                <a:solidFill>
                  <a:schemeClr val="bg2"/>
                </a:solidFill>
              </a:rPr>
              <a:t>stupně </a:t>
            </a:r>
            <a:r>
              <a:rPr lang="cs-CZ" sz="2900" dirty="0" smtClean="0">
                <a:solidFill>
                  <a:schemeClr val="bg2"/>
                </a:solidFill>
              </a:rPr>
              <a:t>kolektivních smluv: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dirty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PODNIKOVÉ</a:t>
            </a:r>
            <a:r>
              <a:rPr lang="cs-CZ" sz="2900" dirty="0" smtClean="0">
                <a:solidFill>
                  <a:schemeClr val="bg2"/>
                </a:solidFill>
              </a:rPr>
              <a:t> KOLEKTIVNÍ SMLOUVY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900" dirty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dirty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KOLEKTIVNÍ SMLOUVY </a:t>
            </a:r>
            <a:r>
              <a:rPr lang="cs-CZ" sz="2900" u="sng" dirty="0" smtClean="0">
                <a:solidFill>
                  <a:schemeClr val="bg2"/>
                </a:solidFill>
              </a:rPr>
              <a:t>VYŠŠÍHO</a:t>
            </a:r>
            <a:r>
              <a:rPr lang="cs-CZ" sz="2900" dirty="0" smtClean="0">
                <a:solidFill>
                  <a:schemeClr val="bg2"/>
                </a:solidFill>
              </a:rPr>
              <a:t> STUPNĚ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14356"/>
            <a:ext cx="8568952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Kolektivní smlouvy a vyjednávání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714356"/>
            <a:ext cx="8569647" cy="571505"/>
          </a:xfrm>
        </p:spPr>
        <p:txBody>
          <a:bodyPr/>
          <a:lstStyle/>
          <a:p>
            <a:pPr>
              <a:defRPr/>
            </a:pPr>
            <a:r>
              <a:rPr lang="cs-CZ" sz="3200" b="1" u="sng" dirty="0" smtClean="0">
                <a:solidFill>
                  <a:schemeClr val="bg2"/>
                </a:solidFill>
                <a:effectLst/>
                <a:latin typeface="+mn-lt"/>
              </a:rPr>
              <a:t>Podnikové</a:t>
            </a: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 kolektivní smlouvy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606190" cy="496885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Podnikové kolektivní smlouvy</a:t>
            </a:r>
            <a:r>
              <a:rPr lang="cs-CZ" sz="2500" dirty="0" smtClean="0">
                <a:solidFill>
                  <a:schemeClr val="bg2"/>
                </a:solidFill>
              </a:rPr>
              <a:t> (PKS) </a:t>
            </a:r>
            <a:r>
              <a:rPr lang="cs-CZ" sz="2850" dirty="0" smtClean="0">
                <a:solidFill>
                  <a:schemeClr val="bg2"/>
                </a:solidFill>
              </a:rPr>
              <a:t>jsou </a:t>
            </a:r>
            <a:r>
              <a:rPr lang="cs-CZ" sz="2850" dirty="0">
                <a:solidFill>
                  <a:schemeClr val="bg2"/>
                </a:solidFill>
              </a:rPr>
              <a:t>uzavírány </a:t>
            </a:r>
            <a:r>
              <a:rPr lang="cs-CZ" sz="2850" u="sng" dirty="0">
                <a:solidFill>
                  <a:schemeClr val="bg2"/>
                </a:solidFill>
              </a:rPr>
              <a:t>zaměstnavatelem a odborovou organizací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(organizacemi), </a:t>
            </a:r>
            <a:r>
              <a:rPr lang="cs-CZ" sz="2850" dirty="0">
                <a:solidFill>
                  <a:schemeClr val="bg2"/>
                </a:solidFill>
              </a:rPr>
              <a:t>které </a:t>
            </a:r>
            <a:r>
              <a:rPr lang="cs-CZ" sz="2850" u="sng" dirty="0">
                <a:solidFill>
                  <a:schemeClr val="bg2"/>
                </a:solidFill>
              </a:rPr>
              <a:t>mají právní subjektivitu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(například základní organizací odborového svazu), </a:t>
            </a:r>
            <a:r>
              <a:rPr lang="cs-CZ" sz="2850" dirty="0">
                <a:solidFill>
                  <a:schemeClr val="bg2"/>
                </a:solidFill>
              </a:rPr>
              <a:t>reprezentovanou </a:t>
            </a:r>
            <a:r>
              <a:rPr lang="cs-CZ" sz="2850" dirty="0" smtClean="0">
                <a:solidFill>
                  <a:schemeClr val="bg2"/>
                </a:solidFill>
              </a:rPr>
              <a:t>příslušným </a:t>
            </a:r>
            <a:r>
              <a:rPr lang="cs-CZ" sz="2850" dirty="0" err="1" smtClean="0">
                <a:solidFill>
                  <a:schemeClr val="bg2"/>
                </a:solidFill>
              </a:rPr>
              <a:t>odboro</a:t>
            </a:r>
            <a:r>
              <a:rPr lang="cs-CZ" sz="2850" dirty="0" smtClean="0">
                <a:solidFill>
                  <a:schemeClr val="bg2"/>
                </a:solidFill>
              </a:rPr>
              <a:t>-</a:t>
            </a:r>
            <a:r>
              <a:rPr lang="cs-CZ" sz="2850" dirty="0" err="1" smtClean="0">
                <a:solidFill>
                  <a:schemeClr val="bg2"/>
                </a:solidFill>
              </a:rPr>
              <a:t>vým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dirty="0">
                <a:solidFill>
                  <a:schemeClr val="bg2"/>
                </a:solidFill>
              </a:rPr>
              <a:t>orgánem </a:t>
            </a:r>
            <a:r>
              <a:rPr lang="cs-CZ" sz="2500" dirty="0">
                <a:solidFill>
                  <a:schemeClr val="bg2"/>
                </a:solidFill>
              </a:rPr>
              <a:t>(orgány). </a:t>
            </a:r>
            <a:endParaRPr lang="cs-CZ" sz="2900" dirty="0" smtClean="0">
              <a:solidFill>
                <a:schemeClr val="bg2"/>
              </a:solidFill>
            </a:endParaRP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u="sng" dirty="0" smtClean="0">
                <a:solidFill>
                  <a:schemeClr val="bg2"/>
                </a:solidFill>
              </a:rPr>
              <a:t>Smluvními stranami </a:t>
            </a:r>
            <a:r>
              <a:rPr lang="cs-CZ" sz="2850" u="sng" dirty="0" smtClean="0">
                <a:solidFill>
                  <a:schemeClr val="bg2"/>
                </a:solidFill>
              </a:rPr>
              <a:t>podnikové kolektivní smlouvy jsou</a:t>
            </a:r>
            <a:r>
              <a:rPr lang="cs-CZ" sz="2850" dirty="0" smtClean="0">
                <a:solidFill>
                  <a:schemeClr val="bg2"/>
                </a:solidFill>
              </a:rPr>
              <a:t>: </a:t>
            </a:r>
            <a:endParaRPr lang="cs-CZ" sz="2850" dirty="0" smtClean="0">
              <a:solidFill>
                <a:schemeClr val="bg2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dirty="0" smtClean="0">
                <a:solidFill>
                  <a:schemeClr val="bg2"/>
                </a:solidFill>
              </a:rPr>
              <a:t> na </a:t>
            </a:r>
            <a:r>
              <a:rPr lang="cs-CZ" sz="2850" dirty="0" smtClean="0">
                <a:solidFill>
                  <a:schemeClr val="bg2"/>
                </a:solidFill>
              </a:rPr>
              <a:t>jedné straně </a:t>
            </a:r>
            <a:r>
              <a:rPr lang="cs-CZ" sz="2850" b="1" dirty="0" smtClean="0">
                <a:solidFill>
                  <a:schemeClr val="bg2"/>
                </a:solidFill>
              </a:rPr>
              <a:t>zaměstnavatel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(vždy jen jeden) 	  	</a:t>
            </a: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dirty="0" smtClean="0">
                <a:solidFill>
                  <a:schemeClr val="bg2"/>
                </a:solidFill>
              </a:rPr>
              <a:t>na straně druhé </a:t>
            </a:r>
            <a:r>
              <a:rPr lang="cs-CZ" sz="2850" b="1" dirty="0" smtClean="0">
                <a:solidFill>
                  <a:schemeClr val="bg2"/>
                </a:solidFill>
              </a:rPr>
              <a:t>jedna </a:t>
            </a:r>
            <a:r>
              <a:rPr lang="cs-CZ" sz="2850" u="sng" dirty="0" smtClean="0">
                <a:solidFill>
                  <a:schemeClr val="bg2"/>
                </a:solidFill>
              </a:rPr>
              <a:t>nebo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b="1" dirty="0" smtClean="0">
                <a:solidFill>
                  <a:schemeClr val="bg2"/>
                </a:solidFill>
              </a:rPr>
              <a:t>více odborových 	</a:t>
            </a:r>
            <a:r>
              <a:rPr lang="cs-CZ" sz="2850" b="1" dirty="0" smtClean="0">
                <a:solidFill>
                  <a:schemeClr val="bg2"/>
                </a:solidFill>
              </a:rPr>
              <a:t> 	    organizací</a:t>
            </a:r>
            <a:r>
              <a:rPr lang="cs-CZ" sz="2850" b="1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2491</TotalTime>
  <Words>900</Words>
  <Application>Microsoft Office PowerPoint</Application>
  <PresentationFormat>Předvádění na obrazovce (4:3)</PresentationFormat>
  <Paragraphs>101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Vzletný</vt:lpstr>
      <vt:lpstr>Snímek 1</vt:lpstr>
      <vt:lpstr>Tematické zaměření dnešní přednášky</vt:lpstr>
      <vt:lpstr>ODBOROVÉ ORGANIZACE - funkce, kompetence, pravomoci, práva </vt:lpstr>
      <vt:lpstr>Odborové organizace - funkce, kompetence, pravomoci, práva </vt:lpstr>
      <vt:lpstr>Odborové organizace</vt:lpstr>
      <vt:lpstr>Odborové organizace</vt:lpstr>
      <vt:lpstr>KOLEKTIVNÍ SMLOUVY, VYJEDNÁVÁNÍ</vt:lpstr>
      <vt:lpstr>Kolektivní smlouvy a vyjednávání</vt:lpstr>
      <vt:lpstr>Podnikové kolektivní smlouvy</vt:lpstr>
      <vt:lpstr>Podnikové kolektivní smlouvy</vt:lpstr>
      <vt:lpstr>Podnikové kolektivní smlouvy</vt:lpstr>
      <vt:lpstr>Kolektivní smlouvy vyššího stupně</vt:lpstr>
      <vt:lpstr>Kolektivní smlouvy vyššího stupně</vt:lpstr>
      <vt:lpstr>Průběh kolektivního vyjednávání v podniku </vt:lpstr>
      <vt:lpstr>Průběh kolektivního vyjednávání </vt:lpstr>
      <vt:lpstr>Průběh kolektivního vyjednávání </vt:lpstr>
      <vt:lpstr>Průběh kolektivního vyjednávání </vt:lpstr>
      <vt:lpstr>Průběh kolektivního vyjednávání </vt:lpstr>
      <vt:lpstr>Kolektivní vyjednávání 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adamek</cp:lastModifiedBy>
  <cp:revision>124</cp:revision>
  <cp:lastPrinted>1601-01-01T00:00:00Z</cp:lastPrinted>
  <dcterms:created xsi:type="dcterms:W3CDTF">2005-09-23T13:42:26Z</dcterms:created>
  <dcterms:modified xsi:type="dcterms:W3CDTF">2014-08-31T21:03:43Z</dcterms:modified>
</cp:coreProperties>
</file>