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346" r:id="rId3"/>
    <p:sldId id="350" r:id="rId4"/>
    <p:sldId id="352" r:id="rId5"/>
    <p:sldId id="357" r:id="rId6"/>
    <p:sldId id="362" r:id="rId7"/>
    <p:sldId id="358" r:id="rId8"/>
    <p:sldId id="359" r:id="rId9"/>
    <p:sldId id="360" r:id="rId10"/>
    <p:sldId id="361" r:id="rId11"/>
    <p:sldId id="340" r:id="rId12"/>
    <p:sldId id="347" r:id="rId13"/>
    <p:sldId id="348" r:id="rId14"/>
    <p:sldId id="354" r:id="rId15"/>
    <p:sldId id="355" r:id="rId16"/>
    <p:sldId id="349" r:id="rId17"/>
    <p:sldId id="353" r:id="rId18"/>
    <p:sldId id="356" r:id="rId19"/>
    <p:sldId id="363" r:id="rId20"/>
    <p:sldId id="273" r:id="rId21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23-281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.tajemnici.cz/mpsv-vzory-ke-splneni-informacni-povinnosti-zamestnavatelu-podle-novely-zakoniku-prace-ucinne-od-1-rijna-2023/d-826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Přehled změn zákoníku práce 2023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4. přednáška 17. 10. 2023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VSTŘÍC DIGITALIZACI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2"/>
            <a:ext cx="8136904" cy="5139232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Novelizované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§ 21 ZP pracuje s tím, že některé pracovněprávní dokumenty bude možné uzavírat elektronicky, přičemž tyto podmínky blíže rozvádí a upřesňuje. </a:t>
            </a: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Jsou-li </a:t>
            </a:r>
            <a:r>
              <a:rPr lang="cs-CZ" sz="1800" b="1" i="0" u="sng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dvoustranná právní jednání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kterými se utváří nebo mění obsah pracovního závazku, či se jimi končí pracovní poměr či právní vztah založený dohodami o pracích konaných mimo pracovní poměr = </a:t>
            </a:r>
            <a:r>
              <a:rPr lang="cs-CZ" sz="18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pracovní smlouva, dohoda o pracovní činnosti, dohoda o provedení práce (i jejich změny), dohoda o rozvázání pracovního poměru, dohoda o rozvázání právního vztahu založeného DPP či DPČ,</a:t>
            </a:r>
            <a:r>
              <a:rPr lang="cs-CZ" sz="1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uzavírány s využitím sítě nebo služby elektronických komunikací, vyžaduje se tak nově pro jejich platné sjednání </a:t>
            </a:r>
            <a:r>
              <a:rPr lang="cs-CZ" sz="18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jejich doručení na elektronickou adresu zaměstnance, která není v dispozici zaměstnavatele (co to znamená?).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doručení na elektronickou adresu zaměstnance - </a:t>
            </a:r>
            <a:r>
              <a:rPr lang="cs-CZ" sz="18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zaměstnanec má právo</a:t>
            </a:r>
            <a:r>
              <a:rPr lang="cs-CZ" sz="1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ve lhůtě 7 dnů od doručení odstoupit!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Pokud však již zaměstnanec začal pracovat, pak už odstoupení není možné.</a:t>
            </a: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rgbClr val="8B2735"/>
              </a:buClr>
              <a:buNone/>
            </a:pPr>
            <a:endParaRPr lang="cs-CZ" sz="2000" dirty="0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PERSONALISTIKA 							   PEM SU OPF</a:t>
            </a:r>
            <a:endParaRPr kumimoji="0" lang="pt-BR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20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ZMĚNY U DPP/DPČ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2"/>
            <a:ext cx="8136904" cy="5139232"/>
          </a:xfrm>
        </p:spPr>
        <p:txBody>
          <a:bodyPr/>
          <a:lstStyle/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1800" b="1" dirty="0">
                <a:solidFill>
                  <a:srgbClr val="C495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Rozvrhování pracovní doby:</a:t>
            </a:r>
            <a:endParaRPr lang="cs-CZ" sz="1800" dirty="0">
              <a:solidFill>
                <a:srgbClr val="C495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Font typeface="Avenir Next LT Pro" panose="020B0504020202020204" pitchFamily="34" charset="0"/>
              <a:buNone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Zaměstnavatel musí zaměstnanci (jak u DPP tak u DPČ) </a:t>
            </a:r>
            <a:r>
              <a:rPr lang="cs-CZ" sz="1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písemně rozvrhovat </a:t>
            </a:r>
            <a:r>
              <a:rPr lang="cs-CZ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týdenní pracovní dobu 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povinnost</a:t>
            </a:r>
            <a:r>
              <a:rPr lang="cs-CZ" sz="1800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seznámit </a:t>
            </a: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rozvrhem či jeho změnou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zaměstnance nejpozději </a:t>
            </a:r>
            <a:r>
              <a:rPr lang="cs-CZ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dny </a:t>
            </a: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začátkem období, na něž je pracovní doba rozvržena. Zaměstnanec se zaměstnavatelem se však </a:t>
            </a: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mohou </a:t>
            </a:r>
            <a:r>
              <a:rPr lang="cs-CZ" sz="1800" b="1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dohodnout na jiné době seznámení</a:t>
            </a:r>
            <a:r>
              <a:rPr lang="cs-CZ" sz="1800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rozvrhováním pracovní doby spojeno →  garantování doby nepřetržitého denního odpočinku a nepřetržitého odpočinku v týdnu, překážky v práci apod. </a:t>
            </a:r>
          </a:p>
          <a:p>
            <a:pPr marL="0" indent="0" algn="just">
              <a:buFont typeface="Avenir Next LT Pro" panose="020B0504020202020204" pitchFamily="34" charset="0"/>
              <a:buNone/>
            </a:pPr>
            <a:endParaRPr lang="cs-CZ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b="1" dirty="0">
                <a:solidFill>
                  <a:srgbClr val="C495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Nová povinná náležitost DPP: 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sjednané práce 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(+ doba, na kterou se uzavírá)</a:t>
            </a:r>
          </a:p>
          <a:p>
            <a:pPr marL="0" indent="0" algn="just">
              <a:buClr>
                <a:schemeClr val="accent1">
                  <a:lumMod val="50000"/>
                </a:schemeClr>
              </a:buClr>
              <a:buNone/>
            </a:pPr>
            <a:endParaRPr lang="cs-CZ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Zaměstnanci pracující na základě dohod o provedení práce a dohod o pracovní činnosti nově mají 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právo na veškeré překážky v práci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– došlo také k zakotvení upřesnění, že se do celkového rozsahu práce (300 hodin / rok) nezapočítávají doby uvedené v § 348 odst. 1 ZP, tj. překážky v práci, dovolená apod. 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U překážek v práci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– volno ano, náhrada ne…</a:t>
            </a:r>
            <a:r>
              <a:rPr lang="cs-CZ" sz="1800" b="0" i="0" u="sng" strike="noStrike" baseline="0" dirty="0">
                <a:solidFill>
                  <a:schemeClr val="accent2"/>
                </a:solidFill>
                <a:latin typeface="Calibri" panose="020F0502020204030204" pitchFamily="34" charset="0"/>
              </a:rPr>
              <a:t>jak to chápete?</a:t>
            </a:r>
            <a:endParaRPr lang="cs-CZ" sz="1800" u="sng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Font typeface="Avenir Next LT Pro" panose="020B0504020202020204" pitchFamily="34" charset="0"/>
              <a:buNone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Tx/>
              <a:buChar char="-"/>
            </a:pPr>
            <a:endParaRPr lang="cs-CZ" sz="1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1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1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ZMĚNY U DPP/DPČ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2"/>
            <a:ext cx="8136904" cy="5139232"/>
          </a:xfrm>
        </p:spPr>
        <p:txBody>
          <a:bodyPr/>
          <a:lstStyle/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solidFill>
                  <a:srgbClr val="C495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je to s přesčasy u </a:t>
            </a:r>
            <a:r>
              <a:rPr lang="cs-CZ" sz="2000" b="1" dirty="0" err="1">
                <a:solidFill>
                  <a:srgbClr val="C495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dohodářů</a:t>
            </a:r>
            <a:r>
              <a:rPr lang="cs-CZ" sz="2000" b="1" dirty="0">
                <a:solidFill>
                  <a:srgbClr val="C495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0" indent="0">
              <a:buClr>
                <a:srgbClr val="8B2735"/>
              </a:buClr>
              <a:buNone/>
            </a:pPr>
            <a:endParaRPr lang="cs-CZ" sz="2000" dirty="0">
              <a:solidFill>
                <a:srgbClr val="C495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Font typeface="Avenir Next LT Pro" panose="020B0504020202020204" pitchFamily="34" charset="0"/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Výše odměny z dohody a podmínky pro její poskytování se sjednávají v dohodě o provedení práce nebo v dohodě o pracovní činnosti. Pro poskytování odměny z dohody </a:t>
            </a:r>
            <a:r>
              <a:rPr lang="cs-CZ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§ 115 až 118 použijí obdobně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přičemž odměna z dohody se pro tyto účely posuzuje jako mzda.</a:t>
            </a:r>
          </a:p>
          <a:p>
            <a:pPr marL="0" indent="0" algn="just">
              <a:buFont typeface="Avenir Next LT Pro" panose="020B0504020202020204" pitchFamily="34" charset="0"/>
              <a:buNone/>
            </a:pPr>
            <a:endParaRPr lang="cs-CZ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Font typeface="Avenir Next LT Pro" panose="020B0504020202020204" pitchFamily="34" charset="0"/>
              <a:buNone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115	svátek</a:t>
            </a:r>
          </a:p>
          <a:p>
            <a:pPr marL="0" indent="0" algn="just">
              <a:buFont typeface="Avenir Next LT Pro" panose="020B0504020202020204" pitchFamily="34" charset="0"/>
              <a:buNone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116	noční práce</a:t>
            </a:r>
          </a:p>
          <a:p>
            <a:pPr marL="0" indent="0" algn="just">
              <a:buFont typeface="Avenir Next LT Pro" panose="020B0504020202020204" pitchFamily="34" charset="0"/>
              <a:buNone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117	ztížené pracovní prostředí</a:t>
            </a:r>
          </a:p>
          <a:p>
            <a:pPr marL="0" indent="0" algn="just">
              <a:buFont typeface="Avenir Next LT Pro" panose="020B0504020202020204" pitchFamily="34" charset="0"/>
              <a:buNone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118 	soboty, neděle</a:t>
            </a:r>
          </a:p>
          <a:p>
            <a:pPr marL="0" indent="0" algn="just">
              <a:buFont typeface="Avenir Next LT Pro" panose="020B0504020202020204" pitchFamily="34" charset="0"/>
              <a:buNone/>
            </a:pPr>
            <a:endParaRPr lang="cs-CZ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Font typeface="Avenir Next LT Pro" panose="020B0504020202020204" pitchFamily="34" charset="0"/>
              <a:buNone/>
            </a:pPr>
            <a:r>
              <a:rPr lang="cs-CZ" sz="18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Přesčasy ne!</a:t>
            </a:r>
            <a:endParaRPr lang="cs-CZ" sz="2800" b="1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Tx/>
              <a:buChar char="-"/>
            </a:pPr>
            <a:endParaRPr lang="cs-CZ" sz="1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1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1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91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ZMĚNY U DPP/DPČ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2"/>
            <a:ext cx="8136904" cy="5139232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2735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49500"/>
                </a:solidFill>
                <a:effectLst/>
                <a:uLnTx/>
                <a:uFillTx/>
                <a:latin typeface="YAFLd8sKbwc 1"/>
                <a:ea typeface="+mn-ea"/>
                <a:cs typeface="+mn-cs"/>
              </a:rPr>
              <a:t>Právo na dovolenou: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C49500"/>
              </a:solidFill>
              <a:effectLst/>
              <a:uLnTx/>
              <a:uFillTx/>
              <a:latin typeface="YAFLd8sKbwc 1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venir Next LT Pro" panose="020B0504020202020204" pitchFamily="34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Právo na dovolenou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→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bude náležet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za stejných podmínek, jako je tomu u zaměstnanců v pracovním poměru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Pro účely dovolené se za týdenní pracovní dobu bude považovat u zaměstnanců pracujících na základě dohody o pracovní činnosti i dohody o provedení práce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20 hodin týdně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(účinnost 1. 1. 2024)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„Univerzální vzorec“ ve tvaru: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Zaměstnanec pracující na základě dohody o provedení práce v kalendářním roce odpracoval pro účely dovolené 152 hodin, tedy 7násobek své 20hodinové týdenní pracovní doby, za což mu při výměře 5 týdnů vzniklo právo na 14 hodin dovolené (7/52 × 20 × 5 = 13,46). </a:t>
            </a:r>
            <a:endParaRPr kumimoji="0" lang="cs-CZ" sz="2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venir Next LT Pro" panose="020B0504020202020204" pitchFamily="34" charset="0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1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6514673-2B4E-4C16-B70A-5EEF840F1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044" y="3645024"/>
            <a:ext cx="8555903" cy="91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59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PŘÍKLAD – dovolená u dohod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2"/>
            <a:ext cx="8136904" cy="5139232"/>
          </a:xfr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venir Next LT Pro" panose="020B0504020202020204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Zaměstnanec pracující na žních má k výkonu této práce uzavřenou se zaměstnavatelem dohodu o provedení práce, a to na dobu od června do září. Zaměstnanec takto odpracoval 292 hodin, jeho výměra dovolené činí 4 týdny (tj. zákonné minimum).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18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PŘÍKLAD – řešení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2"/>
            <a:ext cx="8136904" cy="5139232"/>
          </a:xfr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venir Next LT Pro" panose="020B0504020202020204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Zaměstnanec odpracoval 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 násobek fiktivní 20 hodinové týdenní pracovní doby (292 : 20 = 14,6), 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 což mu vznikne právo na 22 hodin dovolené (14/52 × 20 × 4 = 21,54). </a:t>
            </a:r>
          </a:p>
          <a:p>
            <a:pPr marL="0" indent="0" algn="just">
              <a:buNone/>
            </a:pPr>
            <a:endParaRPr lang="cs-CZ" sz="2400" dirty="0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Nebudou-li tyto hodiny za trvání pracovněprávního vztahu vyčerpány, dojde k jejich proplacení při jeho skončení.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83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ZMĚNY U DPP/DPČ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2"/>
            <a:ext cx="8136904" cy="5139232"/>
          </a:xfrm>
        </p:spPr>
        <p:txBody>
          <a:bodyPr/>
          <a:lstStyle/>
          <a:p>
            <a:pPr marL="0" indent="0" algn="just">
              <a:buClr>
                <a:srgbClr val="8B2735"/>
              </a:buClr>
              <a:buNone/>
            </a:pPr>
            <a:endParaRPr lang="cs-CZ" sz="2000" b="0" i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2000" b="1" i="0" u="none" strike="noStrike" dirty="0">
                <a:solidFill>
                  <a:srgbClr val="C495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Novela zákoníku práce přiznává zaměstnancům pracujícím na základě dohod dvě zcela nová oprávnění:</a:t>
            </a:r>
            <a:endParaRPr lang="cs-CZ" sz="2000" b="1" dirty="0">
              <a:solidFill>
                <a:srgbClr val="C495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2000" b="0" i="0" u="none" strike="noStrike" dirty="0">
                <a:solidFill>
                  <a:srgbClr val="C495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►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 podmínek stanovených zákonem mohou zaměstnanci požadovat po zaměstnavateli </a:t>
            </a:r>
            <a:r>
              <a:rPr lang="cs-CZ" sz="2000" b="1" i="0" u="sng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písemné odůvodnění výpovědi z DPP či DPČ</a:t>
            </a:r>
            <a:r>
              <a:rPr lang="cs-CZ" sz="2000" b="0" i="0" u="sng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b="0" i="1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(ale jen v některých případech – zjednodušeně, pokud se domáhají svých práv)</a:t>
            </a:r>
            <a:endParaRPr lang="cs-CZ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2000" b="0" i="0" u="none" strike="noStrike" dirty="0">
                <a:solidFill>
                  <a:srgbClr val="C495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►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Zaměstnanci vznikne oprávnění </a:t>
            </a:r>
            <a:r>
              <a:rPr lang="cs-CZ" sz="2000" b="1" i="0" u="sng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požádat zaměstnavatele o zaměstnání v pracovním poměru</a:t>
            </a:r>
            <a:r>
              <a:rPr lang="cs-CZ" sz="2000" b="0" i="0" u="sng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(tedy přechod do pracovního poměru), a to za podmínky, že právní vztahy zaměstnance založené dohodami o pracích konaných mimo pracovní poměr v souhrnu trvaly v předchozích 12 měsících po dobu nejméně 180 dní. </a:t>
            </a:r>
            <a:r>
              <a:rPr lang="cs-CZ" sz="2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Zaměstnavatel je nejpozději do 1 měsíce od obdržení žádosti povinen zaměstnanci poskytnout odůvodněnou písemnou odpověď. 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8B2735"/>
              </a:buClr>
              <a:buFont typeface="Wingdings" panose="05000000000000000000" pitchFamily="2" charset="2"/>
              <a:buChar char="ü"/>
            </a:pPr>
            <a:endParaRPr lang="cs-CZ" sz="2000" b="0" i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rgbClr val="8B2735"/>
              </a:buClr>
              <a:buNone/>
            </a:pPr>
            <a:endParaRPr lang="cs-CZ" sz="2000" b="0" i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24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ZMĚNY U DPP/DPČ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2"/>
            <a:ext cx="8136904" cy="5139232"/>
          </a:xfrm>
        </p:spPr>
        <p:txBody>
          <a:bodyPr/>
          <a:lstStyle/>
          <a:p>
            <a:pPr marL="0" indent="0" algn="just">
              <a:buClr>
                <a:srgbClr val="8B2735"/>
              </a:buClr>
              <a:buNone/>
            </a:pPr>
            <a:endParaRPr lang="cs-CZ" sz="2000" b="0" i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2000" b="1" i="0" u="none" strike="noStrike" dirty="0">
                <a:solidFill>
                  <a:srgbClr val="C495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Změny vyplývají nejen ze ZP, ale také z konsolidačního balíčku:</a:t>
            </a:r>
            <a:endParaRPr lang="cs-CZ" sz="2000" b="1" dirty="0">
              <a:solidFill>
                <a:srgbClr val="C495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2000" b="0" i="0" u="none" strike="noStrike" dirty="0">
                <a:solidFill>
                  <a:srgbClr val="C495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►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Limit pro práci na DPP bez pojištění: do 25% průměrné mzdy.</a:t>
            </a:r>
            <a:endParaRPr lang="cs-CZ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2000" b="0" i="0" u="none" strike="noStrike" dirty="0">
                <a:solidFill>
                  <a:srgbClr val="C495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►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Limit při souběhu DPP u více zaměstnavatelů: 40%.</a:t>
            </a: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Nová povinnost: EVIDENCE DPP U OSSZ! Lhůta 8 kalendářních dnů.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8B2735"/>
              </a:buClr>
              <a:buFont typeface="Wingdings" panose="05000000000000000000" pitchFamily="2" charset="2"/>
              <a:buChar char="ü"/>
            </a:pPr>
            <a:endParaRPr lang="cs-CZ" sz="2000" b="0" i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rgbClr val="8B2735"/>
              </a:buClr>
              <a:buNone/>
            </a:pPr>
            <a:endParaRPr lang="cs-CZ" sz="2000" b="0" i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12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BENEFITY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2"/>
            <a:ext cx="8136904" cy="5139232"/>
          </a:xfrm>
        </p:spPr>
        <p:txBody>
          <a:bodyPr/>
          <a:lstStyle/>
          <a:p>
            <a:pPr marL="0" indent="0" algn="just">
              <a:buClr>
                <a:srgbClr val="8B2735"/>
              </a:buClr>
              <a:buNone/>
            </a:pPr>
            <a:endParaRPr lang="cs-CZ" sz="2000" b="0" i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2000" b="1" i="0" u="none" strike="noStrike" dirty="0">
                <a:solidFill>
                  <a:srgbClr val="C495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Změny vyplývají nejen ze ZP, ale také z konsolidačního balíčku:</a:t>
            </a:r>
            <a:endParaRPr lang="cs-CZ" sz="2000" b="1" dirty="0">
              <a:solidFill>
                <a:srgbClr val="C495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U vymezených daňových benefitů bude zavedeno souhrnné </a:t>
            </a:r>
            <a:r>
              <a:rPr lang="cs-CZ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zastropování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na úrovni poloviny průměrné mzdy </a:t>
            </a:r>
          </a:p>
          <a:p>
            <a:pPr marL="0" indent="0" algn="just">
              <a:buNone/>
            </a:pP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V roce 2024 by měly benefity nepodléhat zdanění do částky 21 983 korun</a:t>
            </a:r>
          </a:p>
          <a:p>
            <a:pPr marL="0" indent="0" algn="just">
              <a:buNone/>
            </a:pP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Při rozpočítání by tak na měsíc mohli mít s osvobozením od daně k platu či mzdě navíc nepeněžité bonusy maximálně za 1832 korun</a:t>
            </a:r>
          </a:p>
          <a:p>
            <a:pPr marL="0" indent="0" algn="just">
              <a:buClr>
                <a:srgbClr val="8B2735"/>
              </a:buClr>
              <a:buNone/>
            </a:pPr>
            <a:endParaRPr lang="cs-CZ" sz="2000" b="0" i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64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WHISTLEBLOWING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2"/>
            <a:ext cx="8136904" cy="5139232"/>
          </a:xfrm>
        </p:spPr>
        <p:txBody>
          <a:bodyPr/>
          <a:lstStyle/>
          <a:p>
            <a:pPr marL="0" indent="0" algn="just">
              <a:buClr>
                <a:srgbClr val="8B2735"/>
              </a:buClr>
              <a:buNone/>
            </a:pPr>
            <a:endParaRPr lang="cs-CZ" sz="2000" b="0" i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solidFill>
                  <a:srgbClr val="C495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 je </a:t>
            </a:r>
            <a:r>
              <a:rPr lang="cs-CZ" sz="2000" b="1" dirty="0" err="1">
                <a:solidFill>
                  <a:srgbClr val="C495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whistleblowing</a:t>
            </a:r>
            <a:r>
              <a:rPr lang="cs-CZ" sz="2000" b="1" dirty="0">
                <a:solidFill>
                  <a:srgbClr val="C495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</a:p>
          <a:p>
            <a:pPr marL="0" indent="0">
              <a:buClr>
                <a:srgbClr val="8B2735"/>
              </a:buClr>
              <a:buNone/>
            </a:pPr>
            <a:r>
              <a:rPr lang="cs-CZ" sz="2000" b="1" dirty="0">
                <a:solidFill>
                  <a:srgbClr val="C495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cs-CZ" sz="2000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Whistleblowing</a:t>
            </a:r>
            <a:r>
              <a:rPr lang="cs-CZ" sz="2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je, když osoba, často zaměstnanec, odhalí informace o činnosti v soukromé nebo veřejné organizaci, která je považována za nezákonnou, nemorální, nezákonnou, nebezpečnou nebo podvodnou.</a:t>
            </a:r>
          </a:p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solidFill>
                  <a:srgbClr val="C495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Firem a institucí nad 50 zaměstnanců se </a:t>
            </a:r>
            <a:r>
              <a:rPr lang="cs-CZ" sz="2000" b="1" i="0" u="none" strike="noStrike" dirty="0">
                <a:solidFill>
                  <a:srgbClr val="C495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týká nový zákon o ochraně oznamovatelů účinný od 1.8. 2023. </a:t>
            </a:r>
          </a:p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2000" b="1" i="0" u="none" strike="noStrike" dirty="0">
                <a:solidFill>
                  <a:srgbClr val="C495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Podle něj musí zavést bezpečné oznamovací kanály pro příjem, správu a archivaci oznámení od jejich zaměstnanců. </a:t>
            </a:r>
          </a:p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2000" b="1" i="0" u="none" strike="noStrike" dirty="0">
                <a:solidFill>
                  <a:srgbClr val="C495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 případě porušení zákona hrozí pokuty až 1 000 000 Kč.</a:t>
            </a:r>
            <a:endParaRPr lang="cs-CZ" sz="20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23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b="1" dirty="0">
                <a:solidFill>
                  <a:schemeClr val="bg2"/>
                </a:solidFill>
                <a:effectLst/>
                <a:latin typeface="+mn-lt"/>
              </a:rPr>
              <a:t>VÝSLEDKY PROJEDNÁVÁNÍ NOVELY 12. 9. 2023: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>
              <a:buClr>
                <a:srgbClr val="8B2735"/>
              </a:buClr>
              <a:buNone/>
            </a:pPr>
            <a:r>
              <a:rPr lang="cs-CZ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POZMĚŇOVACÍ NÁVRHY SENÁTU:</a:t>
            </a:r>
            <a:endParaRPr lang="cs-CZ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Font typeface="Avenir Next LT Pro" panose="020B0504020202020204" pitchFamily="34" charset="0"/>
              <a:buNone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Neprošly → 17. 9. 2023 prezident novelu podepsal…</a:t>
            </a:r>
          </a:p>
          <a:p>
            <a:pPr marL="0" indent="0" algn="just">
              <a:buFont typeface="Avenir Next LT Pro" panose="020B0504020202020204" pitchFamily="34" charset="0"/>
              <a:buNone/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Clr>
                <a:srgbClr val="8B2735"/>
              </a:buClr>
              <a:buNone/>
            </a:pPr>
            <a:r>
              <a:rPr lang="cs-CZ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ÚČINNOST:</a:t>
            </a:r>
            <a:endParaRPr lang="cs-CZ" sz="20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Font typeface="Avenir Next LT Pro" panose="020B0504020202020204" pitchFamily="34" charset="0"/>
              <a:buNone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od 1. 1. 2024: dovolená u </a:t>
            </a:r>
            <a:r>
              <a:rPr lang="cs-CZ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dohodářů</a:t>
            </a: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Font typeface="Avenir Next LT Pro" panose="020B0504020202020204" pitchFamily="34" charset="0"/>
              <a:buNone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od 1. 1. 2024: nepřetržitý odpočinek v týdnu</a:t>
            </a:r>
          </a:p>
          <a:p>
            <a:pPr marL="0" indent="0" algn="just">
              <a:buFont typeface="Avenir Next LT Pro" panose="020B0504020202020204" pitchFamily="34" charset="0"/>
              <a:buNone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od 1. 11. 2023 dohoda o práci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dálku </a:t>
            </a:r>
          </a:p>
          <a:p>
            <a:pPr marL="0" indent="0" algn="just">
              <a:buFont typeface="Avenir Next LT Pro" panose="020B0504020202020204" pitchFamily="34" charset="0"/>
              <a:buNone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od 1. 10. 2023 zbytek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 (rozvrh směn pro </a:t>
            </a:r>
            <a:r>
              <a:rPr lang="cs-CZ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dohodáře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 </a:t>
            </a:r>
          </a:p>
          <a:p>
            <a:pPr marL="0" indent="0" algn="just">
              <a:buFont typeface="Avenir Next LT Pro" panose="020B0504020202020204" pitchFamily="34" charset="0"/>
              <a:buNone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digitalizace, žádost o RD, doručování)</a:t>
            </a:r>
          </a:p>
          <a:p>
            <a:pPr marL="0" indent="0" algn="just">
              <a:buFont typeface="Avenir Next LT Pro" panose="020B0504020202020204" pitchFamily="34" charset="0"/>
              <a:buNone/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Font typeface="Avenir Next LT Pro" panose="020B0504020202020204" pitchFamily="34" charset="0"/>
              <a:buNone/>
            </a:pPr>
            <a:r>
              <a:rPr lang="cs-CZ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TEXT NOVELY ZDE:</a:t>
            </a:r>
          </a:p>
          <a:p>
            <a:pPr marL="0" indent="0" algn="just">
              <a:buFont typeface="Avenir Next LT Pro" panose="020B0504020202020204" pitchFamily="34" charset="0"/>
              <a:buNone/>
            </a:pPr>
            <a:r>
              <a:rPr lang="cs-CZ" sz="20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Zákon č. 281/2023 Sb.</a:t>
            </a:r>
            <a:endParaRPr lang="cs-CZ" sz="20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57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6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2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8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450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ZMĚNA U INFORMAČNÍ POVINNOSTI DLE § 37 ZP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212"/>
            <a:ext cx="8136904" cy="4824411"/>
          </a:xfrm>
        </p:spPr>
        <p:txBody>
          <a:bodyPr/>
          <a:lstStyle/>
          <a:p>
            <a:pPr marL="0" marR="0" lvl="0" indent="44958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Neobsahuje-li tyto údaje pracovní smlouva, je zaměstnavatel povinen zaměstnance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písemně informovat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a) názvu a sídle zaměstnavatele, je-li právnickou osobou, nebo o jménu, příjmení a adrese zaměstnavatele, je-li fyzickou osobou,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 bližším označení druhu a místa výkonu práce,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c) výměře dovolené a o způsobu určování délky dovolené,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d)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době trvání a podmínkách zkušební doby, je-li sjednána,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e)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postupu, který je zaměstnavatel a zaměstnanec povinen dodržet při rozvazování pracovního poměru, a o běhu a délce výpovědní doby,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f)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odborném rozvoji, pokud jej zaměstnavatel zabezpečuje,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 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  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48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ZMĚNA U INFORMAČNÍ POVINNOSTI DLE § 37 ZP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212"/>
            <a:ext cx="8136904" cy="4824411"/>
          </a:xfr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g) stanovené týdenní pracovní době, o způsobu rozvržení pracovní doby včetně délky vyrovnávacího období, pokud je uplatněno nerovnoměrné rozvržení, a o rozsahu práce přesčas,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h) rozsahu minimálního nepřetržitého denního odpočinku a nepřetržitého odpočinku v týdnu a o poskytování přestávky v práci na jídlo a oddech nebo přiměřené doby na oddech a jídlo,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i) mzdě nebo platu a způsobu odměňování, splatnosti mzdy nebo platu, termínu výplaty mzdy nebo platu, místu a způsobu vyplácení mzdy nebo platu,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j) kolektivních smlouvách, které upravují pracovní podmínky zaměstnance, a označení smluvních stran těchto kolektivních smluv,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k) orgánu sociálního zabezpečení, kterému zaměstnavatel odvádí pojistné na sociální zabezpečení v souvislosti s pracovním poměrem zaměstnance,</a:t>
            </a:r>
          </a:p>
          <a:p>
            <a:pPr marL="18034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to nejpozději ve lhůtě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 dnů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 vzniku pracovního poměru.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Vzory informační povinnosti </a:t>
            </a:r>
            <a:r>
              <a:rPr lang="cs-CZ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http://m.tajemnici.cz/mpsv-vzory-ke-splneni-informacni-povinnosti-zamestnavatelu-podle-novely-zakoniku-prace-ucinne-od-1-rijna-2023/d-8264</a:t>
            </a:r>
            <a:endParaRPr lang="cs-CZ" sz="20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72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PRÁCE NA DÁLKU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2"/>
            <a:ext cx="8136904" cy="5139232"/>
          </a:xfrm>
        </p:spPr>
        <p:txBody>
          <a:bodyPr/>
          <a:lstStyle/>
          <a:p>
            <a:pPr marL="0" indent="0" algn="just">
              <a:buClr>
                <a:srgbClr val="8B2735"/>
              </a:buClr>
              <a:buNone/>
            </a:pPr>
            <a:endParaRPr lang="cs-CZ" sz="2000" i="0" dirty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2000" b="1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Výkon práce z jiného místa, než je pracoviště zaměstnavatele (dále jen „práce na dálku“), </a:t>
            </a:r>
            <a:r>
              <a:rPr lang="cs-CZ" sz="2000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možný na základě písemné dohody (dosud nutně písemná forma nebyla podmínkou) mezi zaměstnavatelem a zaměstnancem.</a:t>
            </a:r>
          </a:p>
          <a:p>
            <a:pPr marL="0" indent="0">
              <a:buClr>
                <a:srgbClr val="8B2735"/>
              </a:buClr>
              <a:buNone/>
            </a:pPr>
            <a:r>
              <a:rPr lang="cs-CZ" sz="2000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Náhrada nákladů při „</a:t>
            </a:r>
            <a:r>
              <a:rPr lang="cs-CZ" sz="2000" i="0" u="none" strike="noStrike" dirty="0" err="1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home</a:t>
            </a:r>
            <a:r>
              <a:rPr lang="cs-CZ" sz="2000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-office? </a:t>
            </a:r>
          </a:p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2000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a) náhrada nákladů, které zaměstnanci vznikly v souvislosti s výkonem práce na dálku, jež zaměstnanec zaměstnavateli prokázal, nebo </a:t>
            </a:r>
          </a:p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2000" b="1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b) paušální částka náhrady nákladů. (2,80 → 4,60 Kč)</a:t>
            </a:r>
          </a:p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2000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Zaměstnavatel se zaměstnancem si mohou předem písemně sjednat, že náhrady nákladů v souvislosti s výkonem práce na dálku nebo jejich část zaměstnanci nepřísluší. </a:t>
            </a:r>
          </a:p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2000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Jak s náhradou nákladů </a:t>
            </a:r>
            <a:r>
              <a:rPr lang="cs-CZ" sz="2000" b="1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 „</a:t>
            </a:r>
            <a:r>
              <a:rPr lang="cs-CZ" sz="2000" b="1" i="0" u="none" strike="noStrike" dirty="0" err="1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dohodářů</a:t>
            </a:r>
            <a:r>
              <a:rPr lang="cs-CZ" sz="2000" b="1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“? </a:t>
            </a:r>
            <a:r>
              <a:rPr lang="cs-CZ" sz="2000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→ právo na náhradu nákladů za práci na „</a:t>
            </a:r>
            <a:r>
              <a:rPr lang="cs-CZ" sz="2000" i="0" u="none" strike="noStrike" dirty="0" err="1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home</a:t>
            </a:r>
            <a:r>
              <a:rPr lang="cs-CZ" sz="2000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-office“ </a:t>
            </a:r>
            <a:r>
              <a:rPr lang="cs-CZ" sz="2000" b="1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jen, pokud si ji výslovně sjednali v DPP / DPČ</a:t>
            </a:r>
            <a:r>
              <a:rPr lang="cs-CZ" sz="2000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Clr>
                <a:srgbClr val="8B2735"/>
              </a:buClr>
              <a:buNone/>
            </a:pPr>
            <a:endParaRPr lang="cs-CZ" sz="2000" i="0" dirty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i="0" u="none" strike="noStrike" dirty="0">
              <a:solidFill>
                <a:schemeClr val="bg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PERSONALISTIKA 							   PEM SU OPF</a:t>
            </a:r>
            <a:endParaRPr kumimoji="0" lang="pt-BR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10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PRÁCE NA DÁLKU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2"/>
            <a:ext cx="8136904" cy="5139232"/>
          </a:xfrm>
        </p:spPr>
        <p:txBody>
          <a:bodyPr/>
          <a:lstStyle/>
          <a:p>
            <a:pPr marL="0" indent="0" algn="just">
              <a:buClr>
                <a:srgbClr val="8B2735"/>
              </a:buClr>
              <a:buNone/>
            </a:pPr>
            <a:endParaRPr lang="cs-CZ" sz="2000" i="0" dirty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Kde se vzala výše úhrady 4,60 Kč?</a:t>
            </a:r>
          </a:p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2000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Paušální částka se stanoví podle údaje zveřejněného </a:t>
            </a:r>
            <a:r>
              <a:rPr lang="cs-CZ" sz="2000" b="1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Českým statistickým úřadem o spotřebě domácností upraveného pro model práce na dálku, a to za jednu dospělou osobu v průměrné domácnosti v České republice za 1 hodinu. </a:t>
            </a:r>
          </a:p>
          <a:p>
            <a:pPr>
              <a:buClr>
                <a:srgbClr val="8B2735"/>
              </a:buClr>
              <a:buFont typeface="Wingdings" panose="05000000000000000000" pitchFamily="2" charset="2"/>
              <a:buChar char="ü"/>
            </a:pPr>
            <a:r>
              <a:rPr lang="cs-CZ" sz="2000" b="1" i="0" u="none" strike="noStrike" dirty="0">
                <a:solidFill>
                  <a:schemeClr val="bg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Její výši stanoví Ministerstvo práce a sociálních věcí vyhláškou.</a:t>
            </a:r>
          </a:p>
          <a:p>
            <a:pPr marL="0" indent="0">
              <a:buClr>
                <a:srgbClr val="8B2735"/>
              </a:buClr>
              <a:buNone/>
            </a:pPr>
            <a:endParaRPr lang="cs-CZ" sz="2000" i="0" dirty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i="0" u="none" strike="noStrike" dirty="0">
              <a:solidFill>
                <a:schemeClr val="bg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PERSONALISTIKA 							   PEM SU OPF</a:t>
            </a:r>
            <a:endParaRPr kumimoji="0" lang="pt-BR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52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NEPŘETRŽITÝ ODPOČINEK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2"/>
            <a:ext cx="8136904" cy="5139232"/>
          </a:xfrm>
        </p:spPr>
        <p:txBody>
          <a:bodyPr/>
          <a:lstStyle/>
          <a:p>
            <a:pPr marL="0" indent="0" algn="just">
              <a:buClr>
                <a:srgbClr val="8B2735"/>
              </a:buClr>
              <a:buNone/>
            </a:pPr>
            <a:r>
              <a:rPr lang="cs-CZ" sz="20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Denní odpočinek: </a:t>
            </a:r>
          </a:p>
          <a:p>
            <a:pPr algn="just">
              <a:buClr>
                <a:srgbClr val="8B2735"/>
              </a:buClr>
              <a:buFontTx/>
              <a:buChar char="-"/>
            </a:pPr>
            <a:r>
              <a:rPr lang="cs-CZ" sz="20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aspoň 11 hodin ve 24 hodinách</a:t>
            </a:r>
          </a:p>
          <a:p>
            <a:pPr algn="just">
              <a:buClr>
                <a:srgbClr val="8B2735"/>
              </a:buClr>
              <a:buFontTx/>
              <a:buChar char="-"/>
            </a:pPr>
            <a:endParaRPr lang="cs-CZ" sz="2000" dirty="0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rgbClr val="8B2735"/>
              </a:buClr>
              <a:buNone/>
            </a:pPr>
            <a:r>
              <a:rPr lang="cs-CZ" sz="20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Nepřetržitý odpočinek v týdnu:</a:t>
            </a:r>
          </a:p>
          <a:p>
            <a:pPr algn="just">
              <a:buClr>
                <a:srgbClr val="8B2735"/>
              </a:buClr>
              <a:buFontTx/>
              <a:buChar char="-"/>
            </a:pPr>
            <a:r>
              <a:rPr lang="cs-CZ" sz="20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aspoň 24 hodin (s připočtením těch 11 hodin denního odpočinku je to 35 hodin, což bylo i v původní verzi ZP).</a:t>
            </a:r>
          </a:p>
          <a:p>
            <a:pPr marL="0" indent="0" algn="just">
              <a:buClr>
                <a:srgbClr val="8B2735"/>
              </a:buClr>
              <a:buNone/>
            </a:pPr>
            <a:endParaRPr lang="cs-CZ" sz="2000" dirty="0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rgbClr val="8B2735"/>
              </a:buClr>
              <a:buNone/>
            </a:pPr>
            <a:r>
              <a:rPr lang="cs-CZ" sz="20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§ 90 se pojem </a:t>
            </a:r>
            <a:r>
              <a:rPr lang="cs-CZ" sz="2000" i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nepřetržitý odpočinek mezi dvěma směnami </a:t>
            </a:r>
            <a:r>
              <a:rPr lang="cs-CZ" sz="20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mění na </a:t>
            </a:r>
            <a:r>
              <a:rPr lang="cs-CZ" sz="2000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nepřetržitý denní odpočinek</a:t>
            </a:r>
            <a:r>
              <a:rPr lang="cs-CZ" sz="20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Úprava se zpřesňuje tak, že zaměstnavatel má </a:t>
            </a:r>
            <a:r>
              <a:rPr lang="cs-CZ" sz="2000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povinnost</a:t>
            </a:r>
            <a:r>
              <a:rPr lang="cs-CZ" sz="20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tento denní odpočinek skutečně </a:t>
            </a:r>
            <a:r>
              <a:rPr lang="cs-CZ" sz="2000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poskytnout</a:t>
            </a:r>
            <a:r>
              <a:rPr lang="cs-CZ" sz="20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000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nikoliv jen rozvrhnout</a:t>
            </a:r>
            <a:r>
              <a:rPr lang="cs-CZ" sz="20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což je hlavní podstata právní úpravy odpočinků z hlediska BOZP.</a:t>
            </a:r>
          </a:p>
          <a:p>
            <a:pPr marL="0" indent="0" algn="just">
              <a:buClr>
                <a:srgbClr val="8B2735"/>
              </a:buClr>
              <a:buNone/>
            </a:pPr>
            <a:endParaRPr lang="cs-CZ" sz="2000" dirty="0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rgbClr val="8B2735"/>
              </a:buClr>
              <a:buNone/>
            </a:pPr>
            <a:endParaRPr lang="cs-CZ" sz="2000" dirty="0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PERSONALISTIKA 							   PEM SU OPF</a:t>
            </a:r>
            <a:endParaRPr kumimoji="0" lang="pt-BR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60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PŘESČASY VE ZDRAVOTNICTVÍ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2"/>
            <a:ext cx="8136904" cy="5139232"/>
          </a:xfr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Rozsah další dohodnuté práce přesčas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nebude smět přesáhnout V PRŮMĚRU 8 hodin týdně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 případě záchranářů 12 hodin týdně, v období maximálně 26 po sobě jdoucích týdnů. Toto období lze kolektivní smlouvou prodloužit na 52 týdnů. 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Zaměstnavatel:</a:t>
            </a: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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 </a:t>
            </a:r>
            <a:r>
              <a:rPr kumimoji="0" lang="cs-CZ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povinen vést seznam všech zaměstnanců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vykonávajících dohodnutou práci přesčas a </a:t>
            </a: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"/>
              <a:tabLst/>
              <a:defRPr/>
            </a:pPr>
            <a:r>
              <a:rPr kumimoji="0" lang="cs-CZ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 muset o uplatnění další dohodnuté práce přesčas vyrozumět příslušný orgán inspekce práce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Clr>
                <a:srgbClr val="8B2735"/>
              </a:buClr>
              <a:buNone/>
            </a:pPr>
            <a:endParaRPr lang="cs-CZ" sz="2000" dirty="0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PERSONALISTIKA 							   PEM SU OPF</a:t>
            </a:r>
            <a:endParaRPr kumimoji="0" lang="pt-BR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47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RODIČOVSKÁ DOVOLENÁ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2"/>
            <a:ext cx="8136904" cy="5139232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Novela má do stávajícího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§ 196 doplnit striktní formu žádosti o </a:t>
            </a:r>
            <a:r>
              <a:rPr lang="cs-CZ" sz="18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rodičovskou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dovolenou - žádost musí být </a:t>
            </a:r>
            <a:r>
              <a:rPr lang="cs-CZ" sz="18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písemná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Písemnou žádost podává zaměstnankyně a zaměstnanec</a:t>
            </a:r>
            <a:r>
              <a:rPr lang="cs-CZ" sz="1800" b="1" i="0" u="none" strike="noStrike" dirty="0">
                <a:solidFill>
                  <a:srgbClr val="C8AD3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alespoň </a:t>
            </a:r>
            <a:r>
              <a:rPr lang="cs-CZ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cs-CZ" sz="18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dnů před nástupem</a:t>
            </a:r>
            <a:r>
              <a:rPr lang="cs-CZ" sz="1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rodičovskou dovolenou, nebrání-li tomu vážné důvody na straně zaměstnankyně či zaměstnance.  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Žádost musí obsahovat dobu</a:t>
            </a:r>
            <a:r>
              <a:rPr lang="cs-CZ" sz="1800" b="1" i="0" u="none" strike="noStrike" dirty="0">
                <a:solidFill>
                  <a:srgbClr val="C8AD3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trvání rodičovské dovolené </a:t>
            </a:r>
            <a:r>
              <a:rPr lang="cs-CZ" sz="1800" b="1" i="0" u="sng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lze ji podávat opakovaně.</a:t>
            </a:r>
            <a:endParaRPr lang="cs-CZ" sz="1800" u="sng" dirty="0">
              <a:solidFill>
                <a:srgbClr val="0070C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rgbClr val="8B2735"/>
              </a:buClr>
              <a:buNone/>
            </a:pPr>
            <a:endParaRPr lang="cs-CZ" sz="2000" dirty="0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PERSONALISTIKA 							   PEM SU OPF</a:t>
            </a:r>
            <a:endParaRPr kumimoji="0" lang="pt-BR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3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11596</TotalTime>
  <Words>2041</Words>
  <Application>Microsoft Office PowerPoint</Application>
  <PresentationFormat>Předvádění na obrazovce (4:3)</PresentationFormat>
  <Paragraphs>170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Avenir Next LT Pro</vt:lpstr>
      <vt:lpstr>Calibri</vt:lpstr>
      <vt:lpstr>Times New Roman</vt:lpstr>
      <vt:lpstr>Wingdings</vt:lpstr>
      <vt:lpstr>YAFLd8sKbwc 1</vt:lpstr>
      <vt:lpstr>Vzletný</vt:lpstr>
      <vt:lpstr>Prezentace aplikace PowerPoint</vt:lpstr>
      <vt:lpstr>VÝSLEDKY PROJEDNÁVÁNÍ NOVELY 12. 9. 2023:</vt:lpstr>
      <vt:lpstr>ZMĚNA U INFORMAČNÍ POVINNOSTI DLE § 37 ZP</vt:lpstr>
      <vt:lpstr>ZMĚNA U INFORMAČNÍ POVINNOSTI DLE § 37 ZP</vt:lpstr>
      <vt:lpstr>PRÁCE NA DÁLKU</vt:lpstr>
      <vt:lpstr>PRÁCE NA DÁLKU</vt:lpstr>
      <vt:lpstr>NEPŘETRŽITÝ ODPOČINEK</vt:lpstr>
      <vt:lpstr>PŘESČASY VE ZDRAVOTNICTVÍ</vt:lpstr>
      <vt:lpstr>RODIČOVSKÁ DOVOLENÁ</vt:lpstr>
      <vt:lpstr>VSTŘÍC DIGITALIZACI</vt:lpstr>
      <vt:lpstr>ZMĚNY U DPP/DPČ</vt:lpstr>
      <vt:lpstr>ZMĚNY U DPP/DPČ</vt:lpstr>
      <vt:lpstr>ZMĚNY U DPP/DPČ</vt:lpstr>
      <vt:lpstr>PŘÍKLAD – dovolená u dohod</vt:lpstr>
      <vt:lpstr>PŘÍKLAD – řešení</vt:lpstr>
      <vt:lpstr>ZMĚNY U DPP/DPČ</vt:lpstr>
      <vt:lpstr>ZMĚNY U DPP/DPČ</vt:lpstr>
      <vt:lpstr>BENEFITY</vt:lpstr>
      <vt:lpstr>WHISTLEBLOWING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223</cp:revision>
  <cp:lastPrinted>1601-01-01T00:00:00Z</cp:lastPrinted>
  <dcterms:created xsi:type="dcterms:W3CDTF">2005-09-23T13:42:26Z</dcterms:created>
  <dcterms:modified xsi:type="dcterms:W3CDTF">2023-10-17T08:18:16Z</dcterms:modified>
</cp:coreProperties>
</file>