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8" r:id="rId3"/>
    <p:sldId id="257" r:id="rId4"/>
    <p:sldId id="274" r:id="rId5"/>
    <p:sldId id="276" r:id="rId6"/>
    <p:sldId id="277" r:id="rId7"/>
    <p:sldId id="275" r:id="rId8"/>
    <p:sldId id="278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8" r:id="rId17"/>
    <p:sldId id="287" r:id="rId18"/>
    <p:sldId id="289" r:id="rId19"/>
    <p:sldId id="290" r:id="rId20"/>
    <p:sldId id="292" r:id="rId21"/>
    <p:sldId id="269" r:id="rId22"/>
    <p:sldId id="291" r:id="rId23"/>
    <p:sldId id="299" r:id="rId24"/>
    <p:sldId id="300" r:id="rId25"/>
    <p:sldId id="265" r:id="rId26"/>
    <p:sldId id="26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26"/>
  </p:normalViewPr>
  <p:slideViewPr>
    <p:cSldViewPr>
      <p:cViewPr varScale="1">
        <p:scale>
          <a:sx n="161" d="100"/>
          <a:sy n="161" d="100"/>
        </p:scale>
        <p:origin x="344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maskot.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110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60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03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zvuk, symbol.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1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18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35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281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04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082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Barvy, tvary, logo, název, </a:t>
            </a:r>
            <a:r>
              <a:rPr lang="cs-CZ" dirty="0" err="1"/>
              <a:t>claim</a:t>
            </a:r>
            <a:r>
              <a:rPr lang="cs-CZ" dirty="0"/>
              <a:t>, zvuk.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8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268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5387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693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vás přimělo si ji zapamatovat?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3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Jsou zákazníci věrní? Proč?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284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Asociace se značkou. Je to pravda?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07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 koho je to vhodné?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26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Způsoby distribuce – vyzvednutí, </a:t>
            </a:r>
            <a:r>
              <a:rPr lang="cs-CZ" dirty="0" err="1"/>
              <a:t>zásilkovna</a:t>
            </a:r>
            <a:r>
              <a:rPr lang="cs-CZ" dirty="0"/>
              <a:t>, doprava domů.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61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Streaming</a:t>
            </a:r>
            <a:r>
              <a:rPr lang="cs-CZ" dirty="0"/>
              <a:t> – proč je trendy?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674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se tvoří cena a co nám říká o produktu?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vical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značka aut je podle vás nejdražší a proč?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50373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prvky značky?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</p:spTree>
    <p:extLst>
      <p:ext uri="{BB962C8B-B14F-4D97-AF65-F5344CB8AC3E}">
        <p14:creationId xmlns:p14="http://schemas.microsoft.com/office/powerpoint/2010/main" val="142835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5E446D6-AD9F-E65C-7EB5-D4F8D0174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55" y="871174"/>
            <a:ext cx="6457364" cy="37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354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27BEB69-4D1E-DC26-B6C9-378CADC9F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48" y="1419622"/>
            <a:ext cx="7308304" cy="295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68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7FA7E40-1A18-DEB7-38D7-6B8936652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51" y="915566"/>
            <a:ext cx="3640297" cy="366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33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21BF1FA-BE13-9A4F-44DD-B97B2C301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9014"/>
            <a:ext cx="4424784" cy="410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93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 descr="Obsah obrázku tmavé&#10;&#10;Popis byl vytvořen automaticky">
            <a:extLst>
              <a:ext uri="{FF2B5EF4-FFF2-40B4-BE49-F238E27FC236}">
                <a16:creationId xmlns:a16="http://schemas.microsoft.com/office/drawing/2014/main" id="{5CD9D52A-A393-BA74-066E-3CF8F4CD4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20" y="987574"/>
            <a:ext cx="3240360" cy="381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99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E9AE60D-01B4-63F5-0A50-EEE4BFA11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059582"/>
            <a:ext cx="1997528" cy="350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51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banku můžete mít rádi.</a:t>
            </a:r>
          </a:p>
        </p:txBody>
      </p:sp>
    </p:spTree>
    <p:extLst>
      <p:ext uri="{BB962C8B-B14F-4D97-AF65-F5344CB8AC3E}">
        <p14:creationId xmlns:p14="http://schemas.microsoft.com/office/powerpoint/2010/main" val="2006532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Značka a její rozpoznatelnost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 je hořký… </a:t>
            </a:r>
          </a:p>
        </p:txBody>
      </p:sp>
    </p:spTree>
    <p:extLst>
      <p:ext uri="{BB962C8B-B14F-4D97-AF65-F5344CB8AC3E}">
        <p14:creationId xmlns:p14="http://schemas.microsoft.com/office/powerpoint/2010/main" val="357036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616172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Kvíčala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Dva Mluvčí – online marketing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E-shopy, loajalita zákazníků, marketingová komunikace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kvicala@opf.slu.cz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ideálně online po domluvě - kdykoliv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3007349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Vnímání značky - positioning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0B6DA96E-00DA-DE75-F813-F5FFA2F7AD8F}"/>
              </a:ext>
            </a:extLst>
          </p:cNvPr>
          <p:cNvSpPr txBox="1">
            <a:spLocks/>
          </p:cNvSpPr>
          <p:nvPr/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můžeme vnímat značku?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Drahá, kvalitní, prémiová, odvážná, mladá…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jakou cenu?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doručit?</a:t>
            </a: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to celé sdělit…</a:t>
            </a: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Abychom uspokojili potřeby zákazníka?</a:t>
            </a:r>
          </a:p>
          <a:p>
            <a:pPr marL="0" indent="0" algn="ctr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3438363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2 body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3CC33CA-C6B8-5042-322A-F0596889AFE8}"/>
              </a:ext>
            </a:extLst>
          </p:cNvPr>
          <p:cNvSpPr/>
          <p:nvPr/>
        </p:nvSpPr>
        <p:spPr>
          <a:xfrm>
            <a:off x="539552" y="1167594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C60C419-B3DC-D247-D892-543556686D86}"/>
              </a:ext>
            </a:extLst>
          </p:cNvPr>
          <p:cNvSpPr/>
          <p:nvPr/>
        </p:nvSpPr>
        <p:spPr>
          <a:xfrm>
            <a:off x="2555776" y="1167594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6164D68-F640-CF28-77AB-AAB328511293}"/>
              </a:ext>
            </a:extLst>
          </p:cNvPr>
          <p:cNvSpPr/>
          <p:nvPr/>
        </p:nvSpPr>
        <p:spPr>
          <a:xfrm>
            <a:off x="4572000" y="1153032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FDDEBBE-9E3F-3EE7-D7ED-92197806A231}"/>
              </a:ext>
            </a:extLst>
          </p:cNvPr>
          <p:cNvSpPr/>
          <p:nvPr/>
        </p:nvSpPr>
        <p:spPr>
          <a:xfrm>
            <a:off x="755576" y="1833669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0CF4B42-865E-22DB-F27A-2BDBE1549D03}"/>
              </a:ext>
            </a:extLst>
          </p:cNvPr>
          <p:cNvSpPr/>
          <p:nvPr/>
        </p:nvSpPr>
        <p:spPr>
          <a:xfrm>
            <a:off x="755576" y="2599874"/>
            <a:ext cx="1224136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F1DC2BF-63BD-CDE9-1640-A2E15EA19B0D}"/>
              </a:ext>
            </a:extLst>
          </p:cNvPr>
          <p:cNvSpPr/>
          <p:nvPr/>
        </p:nvSpPr>
        <p:spPr>
          <a:xfrm>
            <a:off x="2735796" y="1707654"/>
            <a:ext cx="1224136" cy="50405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91FDB32-4595-7D74-9FCF-982D6653EB73}"/>
              </a:ext>
            </a:extLst>
          </p:cNvPr>
          <p:cNvSpPr/>
          <p:nvPr/>
        </p:nvSpPr>
        <p:spPr>
          <a:xfrm>
            <a:off x="2735796" y="2311842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5E18BE1-B5B5-2E76-2710-8265FCF18EE2}"/>
              </a:ext>
            </a:extLst>
          </p:cNvPr>
          <p:cNvSpPr/>
          <p:nvPr/>
        </p:nvSpPr>
        <p:spPr>
          <a:xfrm>
            <a:off x="2735796" y="2916030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B970DE2-F5CB-F4BE-AC67-30BE86A700FD}"/>
              </a:ext>
            </a:extLst>
          </p:cNvPr>
          <p:cNvSpPr/>
          <p:nvPr/>
        </p:nvSpPr>
        <p:spPr>
          <a:xfrm>
            <a:off x="4842383" y="200790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462C2092-FC9D-5242-EBBC-66124665932E}"/>
              </a:ext>
            </a:extLst>
          </p:cNvPr>
          <p:cNvSpPr/>
          <p:nvPr/>
        </p:nvSpPr>
        <p:spPr>
          <a:xfrm>
            <a:off x="5508104" y="200790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91B3F679-673A-55D5-1F29-53F27F005919}"/>
              </a:ext>
            </a:extLst>
          </p:cNvPr>
          <p:cNvSpPr/>
          <p:nvPr/>
        </p:nvSpPr>
        <p:spPr>
          <a:xfrm>
            <a:off x="4842383" y="258975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DA72CD28-52E7-2FF3-2DBF-EB6B4D2140BA}"/>
              </a:ext>
            </a:extLst>
          </p:cNvPr>
          <p:cNvSpPr/>
          <p:nvPr/>
        </p:nvSpPr>
        <p:spPr>
          <a:xfrm>
            <a:off x="5508104" y="258975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038C64F3-D363-C19D-E612-CBC6F5695384}"/>
              </a:ext>
            </a:extLst>
          </p:cNvPr>
          <p:cNvSpPr txBox="1">
            <a:spLocks/>
          </p:cNvSpPr>
          <p:nvPr/>
        </p:nvSpPr>
        <p:spPr>
          <a:xfrm>
            <a:off x="6516216" y="1161010"/>
            <a:ext cx="1944216" cy="31389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Diagnóza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výzkum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výzkum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(Místo)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Taktika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Segmentace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komunikace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09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2 body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3CC33CA-C6B8-5042-322A-F0596889AFE8}"/>
              </a:ext>
            </a:extLst>
          </p:cNvPr>
          <p:cNvSpPr/>
          <p:nvPr/>
        </p:nvSpPr>
        <p:spPr>
          <a:xfrm>
            <a:off x="539552" y="1167594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C60C419-B3DC-D247-D892-543556686D86}"/>
              </a:ext>
            </a:extLst>
          </p:cNvPr>
          <p:cNvSpPr/>
          <p:nvPr/>
        </p:nvSpPr>
        <p:spPr>
          <a:xfrm>
            <a:off x="2555776" y="1167594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6164D68-F640-CF28-77AB-AAB328511293}"/>
              </a:ext>
            </a:extLst>
          </p:cNvPr>
          <p:cNvSpPr/>
          <p:nvPr/>
        </p:nvSpPr>
        <p:spPr>
          <a:xfrm>
            <a:off x="4572000" y="1153032"/>
            <a:ext cx="1584176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FDDEBBE-9E3F-3EE7-D7ED-92197806A231}"/>
              </a:ext>
            </a:extLst>
          </p:cNvPr>
          <p:cNvSpPr/>
          <p:nvPr/>
        </p:nvSpPr>
        <p:spPr>
          <a:xfrm>
            <a:off x="755576" y="1833669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0CF4B42-865E-22DB-F27A-2BDBE1549D03}"/>
              </a:ext>
            </a:extLst>
          </p:cNvPr>
          <p:cNvSpPr/>
          <p:nvPr/>
        </p:nvSpPr>
        <p:spPr>
          <a:xfrm>
            <a:off x="755576" y="2599874"/>
            <a:ext cx="1224136" cy="5040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F1DC2BF-63BD-CDE9-1640-A2E15EA19B0D}"/>
              </a:ext>
            </a:extLst>
          </p:cNvPr>
          <p:cNvSpPr/>
          <p:nvPr/>
        </p:nvSpPr>
        <p:spPr>
          <a:xfrm>
            <a:off x="2735796" y="1707654"/>
            <a:ext cx="1224136" cy="50405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91FDB32-4595-7D74-9FCF-982D6653EB73}"/>
              </a:ext>
            </a:extLst>
          </p:cNvPr>
          <p:cNvSpPr/>
          <p:nvPr/>
        </p:nvSpPr>
        <p:spPr>
          <a:xfrm>
            <a:off x="2735796" y="2311842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5E18BE1-B5B5-2E76-2710-8265FCF18EE2}"/>
              </a:ext>
            </a:extLst>
          </p:cNvPr>
          <p:cNvSpPr/>
          <p:nvPr/>
        </p:nvSpPr>
        <p:spPr>
          <a:xfrm>
            <a:off x="2735796" y="2916030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B970DE2-F5CB-F4BE-AC67-30BE86A700FD}"/>
              </a:ext>
            </a:extLst>
          </p:cNvPr>
          <p:cNvSpPr/>
          <p:nvPr/>
        </p:nvSpPr>
        <p:spPr>
          <a:xfrm>
            <a:off x="4842383" y="200790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462C2092-FC9D-5242-EBBC-66124665932E}"/>
              </a:ext>
            </a:extLst>
          </p:cNvPr>
          <p:cNvSpPr/>
          <p:nvPr/>
        </p:nvSpPr>
        <p:spPr>
          <a:xfrm>
            <a:off x="5508104" y="200790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91B3F679-673A-55D5-1F29-53F27F005919}"/>
              </a:ext>
            </a:extLst>
          </p:cNvPr>
          <p:cNvSpPr/>
          <p:nvPr/>
        </p:nvSpPr>
        <p:spPr>
          <a:xfrm>
            <a:off x="4842383" y="258975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DA72CD28-52E7-2FF3-2DBF-EB6B4D2140BA}"/>
              </a:ext>
            </a:extLst>
          </p:cNvPr>
          <p:cNvSpPr/>
          <p:nvPr/>
        </p:nvSpPr>
        <p:spPr>
          <a:xfrm>
            <a:off x="5508104" y="2589753"/>
            <a:ext cx="432048" cy="40761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038C64F3-D363-C19D-E612-CBC6F5695384}"/>
              </a:ext>
            </a:extLst>
          </p:cNvPr>
          <p:cNvSpPr txBox="1">
            <a:spLocks/>
          </p:cNvSpPr>
          <p:nvPr/>
        </p:nvSpPr>
        <p:spPr>
          <a:xfrm>
            <a:off x="6516216" y="1161010"/>
            <a:ext cx="1944216" cy="313893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Diagnóza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výzkum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výzkum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(Místo)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Taktika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Segmentace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komunikace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B720895-CEEE-4C88-A436-74CE96595335}"/>
              </a:ext>
            </a:extLst>
          </p:cNvPr>
          <p:cNvSpPr txBox="1"/>
          <p:nvPr/>
        </p:nvSpPr>
        <p:spPr>
          <a:xfrm>
            <a:off x="751398" y="1963343"/>
            <a:ext cx="12907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Kvalitativní výzkum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6B65115-BA5E-2445-CA7A-611DBE6ABF0C}"/>
              </a:ext>
            </a:extLst>
          </p:cNvPr>
          <p:cNvSpPr txBox="1"/>
          <p:nvPr/>
        </p:nvSpPr>
        <p:spPr>
          <a:xfrm>
            <a:off x="735180" y="2743450"/>
            <a:ext cx="13067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Kvantitativní výzkum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273D99A-281C-C69C-068B-FC858908BE27}"/>
              </a:ext>
            </a:extLst>
          </p:cNvPr>
          <p:cNvSpPr txBox="1"/>
          <p:nvPr/>
        </p:nvSpPr>
        <p:spPr>
          <a:xfrm>
            <a:off x="2913554" y="1846014"/>
            <a:ext cx="8322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Segmentace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7F9F3D8-4823-4233-6596-12EA48413239}"/>
              </a:ext>
            </a:extLst>
          </p:cNvPr>
          <p:cNvSpPr txBox="1"/>
          <p:nvPr/>
        </p:nvSpPr>
        <p:spPr>
          <a:xfrm>
            <a:off x="2976872" y="2456417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err="1"/>
              <a:t>Targeting</a:t>
            </a:r>
            <a:endParaRPr lang="cs-CZ" sz="105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FBD9DB37-AA15-F2AB-7683-BD4758690D39}"/>
              </a:ext>
            </a:extLst>
          </p:cNvPr>
          <p:cNvSpPr txBox="1"/>
          <p:nvPr/>
        </p:nvSpPr>
        <p:spPr>
          <a:xfrm>
            <a:off x="2874895" y="3038513"/>
            <a:ext cx="8338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 err="1"/>
              <a:t>Positioining</a:t>
            </a:r>
            <a:endParaRPr lang="cs-CZ" sz="105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A3144FB-D858-351C-6F21-882E2A676D3B}"/>
              </a:ext>
            </a:extLst>
          </p:cNvPr>
          <p:cNvSpPr txBox="1"/>
          <p:nvPr/>
        </p:nvSpPr>
        <p:spPr>
          <a:xfrm>
            <a:off x="5206001" y="1560996"/>
            <a:ext cx="3273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/>
              <a:t>4P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92E5A16D-98B4-3FEB-463F-9538EBC030F7}"/>
              </a:ext>
            </a:extLst>
          </p:cNvPr>
          <p:cNvSpPr txBox="1"/>
          <p:nvPr/>
        </p:nvSpPr>
        <p:spPr>
          <a:xfrm>
            <a:off x="967340" y="1220593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b="1" dirty="0"/>
              <a:t>Diagnóza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7F8723E-3F19-6354-6496-748102AF0492}"/>
              </a:ext>
            </a:extLst>
          </p:cNvPr>
          <p:cNvSpPr txBox="1"/>
          <p:nvPr/>
        </p:nvSpPr>
        <p:spPr>
          <a:xfrm>
            <a:off x="2986227" y="1243735"/>
            <a:ext cx="6992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b="1" dirty="0"/>
              <a:t>Strategie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1A639497-C1BE-6581-503B-CEC2F9020806}"/>
              </a:ext>
            </a:extLst>
          </p:cNvPr>
          <p:cNvSpPr txBox="1"/>
          <p:nvPr/>
        </p:nvSpPr>
        <p:spPr>
          <a:xfrm>
            <a:off x="5082606" y="1241047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b="1" dirty="0"/>
              <a:t>Taktika</a:t>
            </a:r>
          </a:p>
        </p:txBody>
      </p:sp>
    </p:spTree>
    <p:extLst>
      <p:ext uri="{BB962C8B-B14F-4D97-AF65-F5344CB8AC3E}">
        <p14:creationId xmlns:p14="http://schemas.microsoft.com/office/powerpoint/2010/main" val="2432871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(5. 12.)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Konspekt a rozprava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Česká kniha max 15 bodů, AJ max 30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100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89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7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65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69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0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-  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4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	0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-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45602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Rozcvička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marketing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Týmový úkol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byla poslední TV reklama, kterou jste viděli?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69183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kterém obchodě nakupujete nejčastěji?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41652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 si představíte, když se řekne „kvalita“?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334862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firmu jste viděli na sociálních sítích?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15104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Zkuste vyjmenovat co nejvíce možností dopravy z e-shopu.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1543095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85167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 sledujete filmy/seriály?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Zahřívací kolo</a:t>
            </a:r>
          </a:p>
        </p:txBody>
      </p:sp>
    </p:spTree>
    <p:extLst>
      <p:ext uri="{BB962C8B-B14F-4D97-AF65-F5344CB8AC3E}">
        <p14:creationId xmlns:p14="http://schemas.microsoft.com/office/powerpoint/2010/main" val="20463612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2577</TotalTime>
  <Words>605</Words>
  <Application>Microsoft Macintosh PowerPoint</Application>
  <PresentationFormat>Předvádění na obrazovce (16:9)</PresentationFormat>
  <Paragraphs>149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Marketing</vt:lpstr>
      <vt:lpstr>Seznamte se</vt:lpstr>
      <vt:lpstr>Obsah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Zahřívací kolo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Značka a její rozpoznatelnost</vt:lpstr>
      <vt:lpstr>Vnímání značky - positioning</vt:lpstr>
      <vt:lpstr>Co je to marketing?</vt:lpstr>
      <vt:lpstr>Co je to marketing?</vt:lpstr>
      <vt:lpstr>Týmový úkol za 2 body</vt:lpstr>
      <vt:lpstr>Týmový úkol za 2 body</vt:lpstr>
      <vt:lpstr>Podmínky absolvování předmětu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49</cp:revision>
  <dcterms:created xsi:type="dcterms:W3CDTF">2016-07-06T15:42:34Z</dcterms:created>
  <dcterms:modified xsi:type="dcterms:W3CDTF">2023-10-02T17:01:30Z</dcterms:modified>
</cp:coreProperties>
</file>