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76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69" r:id="rId14"/>
    <p:sldId id="280" r:id="rId15"/>
    <p:sldId id="278" r:id="rId16"/>
    <p:sldId id="279" r:id="rId17"/>
    <p:sldId id="283" r:id="rId18"/>
    <p:sldId id="267" r:id="rId19"/>
    <p:sldId id="282" r:id="rId2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87"/>
    <p:restoredTop sz="94684"/>
  </p:normalViewPr>
  <p:slideViewPr>
    <p:cSldViewPr>
      <p:cViewPr varScale="1">
        <p:scale>
          <a:sx n="83" d="100"/>
          <a:sy n="83" d="100"/>
        </p:scale>
        <p:origin x="106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08.10.2023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76980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90629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00415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19091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5891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079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71792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9298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879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7090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1679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7264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07672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796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97014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4875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 mikroprostředí a makroprostředí společnosti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seminář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9.10.2023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 numCol="1">
            <a:noAutofit/>
          </a:bodyPr>
          <a:lstStyle/>
          <a:p>
            <a:pPr algn="ct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zahrnuje makroprostředí organizace?</a:t>
            </a:r>
          </a:p>
          <a:p>
            <a:pPr algn="ctr">
              <a:buAutoNum type="alphaLcParenR"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Interní faktory organizace</a:t>
            </a:r>
          </a:p>
          <a:p>
            <a:pPr algn="ctr">
              <a:buAutoNum type="alphaLcParenR"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Faktory mimo kontrolu organizace, jako je politika, ekonomika, sociální a technologické trendy</a:t>
            </a:r>
          </a:p>
          <a:p>
            <a:pPr algn="ctr">
              <a:buAutoNum type="alphaLcParenR"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Konkurenční firmy</a:t>
            </a:r>
          </a:p>
          <a:p>
            <a:pPr algn="ctr">
              <a:buAutoNum type="alphaLcParenR"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Akcie na burze</a:t>
            </a:r>
          </a:p>
          <a:p>
            <a:pPr algn="ctr"/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Warm</a:t>
            </a:r>
            <a:r>
              <a:rPr lang="cs-CZ" dirty="0"/>
              <a:t>-up</a:t>
            </a:r>
          </a:p>
        </p:txBody>
      </p:sp>
    </p:spTree>
    <p:extLst>
      <p:ext uri="{BB962C8B-B14F-4D97-AF65-F5344CB8AC3E}">
        <p14:creationId xmlns:p14="http://schemas.microsoft.com/office/powerpoint/2010/main" val="3450681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 numCol="1">
            <a:noAutofit/>
          </a:bodyPr>
          <a:lstStyle/>
          <a:p>
            <a:pPr algn="ct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je to pozice značky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brand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positioning) v marketingu?</a:t>
            </a:r>
          </a:p>
          <a:p>
            <a:pPr algn="ctr">
              <a:buAutoNum type="alphaLcParenR"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místo, kde se nachází centrála firmy</a:t>
            </a:r>
          </a:p>
          <a:p>
            <a:pPr algn="ctr">
              <a:buAutoNum type="alphaLcParenR"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Způsob, jakým je prodáván produkt</a:t>
            </a:r>
          </a:p>
          <a:p>
            <a:pPr marL="0" indent="0" algn="ctr">
              <a:buNone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Způsob, jakým je vnímána značka ve srovnání s konkurencí na trhu</a:t>
            </a:r>
          </a:p>
          <a:p>
            <a:pPr marL="0" indent="0" algn="ctr">
              <a:buNone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Počet zaměstnanců pracujících na marketingu</a:t>
            </a:r>
          </a:p>
          <a:p>
            <a:pPr algn="ctr"/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Warm</a:t>
            </a:r>
            <a:r>
              <a:rPr lang="cs-CZ" dirty="0"/>
              <a:t>-up</a:t>
            </a:r>
          </a:p>
        </p:txBody>
      </p:sp>
    </p:spTree>
    <p:extLst>
      <p:ext uri="{BB962C8B-B14F-4D97-AF65-F5344CB8AC3E}">
        <p14:creationId xmlns:p14="http://schemas.microsoft.com/office/powerpoint/2010/main" val="2813937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 numCol="1">
            <a:noAutofit/>
          </a:bodyPr>
          <a:lstStyle/>
          <a:p>
            <a:pPr algn="ct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zahrnuje proces marketingového pánování?</a:t>
            </a:r>
          </a:p>
          <a:p>
            <a:pPr algn="ctr">
              <a:buAutoNum type="alphaLcParenR"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Pouze stanovení ceny produktu</a:t>
            </a:r>
          </a:p>
          <a:p>
            <a:pPr algn="ctr">
              <a:buAutoNum type="alphaLcParenR"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Stanovení cílů, analýzy trhu, výběr cílové skupiny a vytvoření marketingových strategií a taktik</a:t>
            </a:r>
          </a:p>
          <a:p>
            <a:pPr algn="ctr">
              <a:buAutoNum type="alphaLcParenR"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Organizaci firemních večírků a akcí</a:t>
            </a:r>
          </a:p>
          <a:p>
            <a:pPr algn="ctr">
              <a:buAutoNum type="alphaLcParenR"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Výběr sloganu pro firmu</a:t>
            </a:r>
          </a:p>
          <a:p>
            <a:pPr algn="ctr"/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Warm</a:t>
            </a:r>
            <a:r>
              <a:rPr lang="cs-CZ" dirty="0"/>
              <a:t>-up</a:t>
            </a:r>
          </a:p>
        </p:txBody>
      </p:sp>
    </p:spTree>
    <p:extLst>
      <p:ext uri="{BB962C8B-B14F-4D97-AF65-F5344CB8AC3E}">
        <p14:creationId xmlns:p14="http://schemas.microsoft.com/office/powerpoint/2010/main" val="2524622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ývojový diagram: spojnice 1">
            <a:extLst>
              <a:ext uri="{FF2B5EF4-FFF2-40B4-BE49-F238E27FC236}">
                <a16:creationId xmlns:a16="http://schemas.microsoft.com/office/drawing/2014/main" id="{148AFB6C-C439-4E89-9C94-8CDDFA3D3EE2}"/>
              </a:ext>
            </a:extLst>
          </p:cNvPr>
          <p:cNvSpPr/>
          <p:nvPr/>
        </p:nvSpPr>
        <p:spPr>
          <a:xfrm>
            <a:off x="4211960" y="693058"/>
            <a:ext cx="4536504" cy="4104457"/>
          </a:xfrm>
          <a:prstGeom prst="flowChartConnector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Vývojový diagram: spojnice 3">
            <a:extLst>
              <a:ext uri="{FF2B5EF4-FFF2-40B4-BE49-F238E27FC236}">
                <a16:creationId xmlns:a16="http://schemas.microsoft.com/office/drawing/2014/main" id="{10FBA850-0C95-4ED6-9967-6604F7A9DFF5}"/>
              </a:ext>
            </a:extLst>
          </p:cNvPr>
          <p:cNvSpPr/>
          <p:nvPr/>
        </p:nvSpPr>
        <p:spPr>
          <a:xfrm>
            <a:off x="4788024" y="1162934"/>
            <a:ext cx="3384376" cy="3164704"/>
          </a:xfrm>
          <a:prstGeom prst="flowChartConnector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Prostředí kolem podniku</a:t>
            </a:r>
          </a:p>
        </p:txBody>
      </p:sp>
      <p:sp>
        <p:nvSpPr>
          <p:cNvPr id="5" name="Vývojový diagram: spojnice 4">
            <a:extLst>
              <a:ext uri="{FF2B5EF4-FFF2-40B4-BE49-F238E27FC236}">
                <a16:creationId xmlns:a16="http://schemas.microsoft.com/office/drawing/2014/main" id="{2403857F-85FF-41C6-8821-0C3B0D7CFB17}"/>
              </a:ext>
            </a:extLst>
          </p:cNvPr>
          <p:cNvSpPr/>
          <p:nvPr/>
        </p:nvSpPr>
        <p:spPr>
          <a:xfrm>
            <a:off x="5364088" y="1665166"/>
            <a:ext cx="2232248" cy="2160240"/>
          </a:xfrm>
          <a:prstGeom prst="flowChartConnector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Vývojový diagram: spojnice 6">
            <a:extLst>
              <a:ext uri="{FF2B5EF4-FFF2-40B4-BE49-F238E27FC236}">
                <a16:creationId xmlns:a16="http://schemas.microsoft.com/office/drawing/2014/main" id="{0D305CE9-3097-4C0D-B8DB-54F61F1BEA4C}"/>
              </a:ext>
            </a:extLst>
          </p:cNvPr>
          <p:cNvSpPr/>
          <p:nvPr/>
        </p:nvSpPr>
        <p:spPr>
          <a:xfrm>
            <a:off x="5863154" y="2185383"/>
            <a:ext cx="1224136" cy="1119805"/>
          </a:xfrm>
          <a:prstGeom prst="flowChartConnector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		</a:t>
            </a:r>
            <a:r>
              <a:rPr lang="cs-CZ" altLang="cs-CZ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pPr marL="0" indent="0" algn="ctr">
              <a:buNone/>
            </a:pPr>
            <a:r>
              <a:rPr lang="cs-CZ" altLang="cs-CZ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3</a:t>
            </a:r>
          </a:p>
          <a:p>
            <a:pPr marL="0" indent="0" algn="ctr">
              <a:buNone/>
            </a:pPr>
            <a:r>
              <a:rPr lang="cs-CZ" altLang="cs-CZ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2</a:t>
            </a:r>
          </a:p>
          <a:p>
            <a:pPr marL="0" indent="0" algn="ctr">
              <a:buNone/>
            </a:pPr>
            <a:r>
              <a:rPr lang="cs-CZ" altLang="cs-CZ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1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063B3EB-30EC-4C4F-A418-B2473557B89C}"/>
              </a:ext>
            </a:extLst>
          </p:cNvPr>
          <p:cNvSpPr txBox="1"/>
          <p:nvPr/>
        </p:nvSpPr>
        <p:spPr>
          <a:xfrm>
            <a:off x="323528" y="2571750"/>
            <a:ext cx="35756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Podnik - 1</a:t>
            </a:r>
          </a:p>
          <a:p>
            <a:endParaRPr lang="cs-CZ" dirty="0"/>
          </a:p>
          <a:p>
            <a:r>
              <a:rPr lang="cs-CZ" dirty="0"/>
              <a:t>Interní prostředí - 2</a:t>
            </a:r>
          </a:p>
          <a:p>
            <a:endParaRPr lang="cs-CZ" dirty="0"/>
          </a:p>
          <a:p>
            <a:r>
              <a:rPr lang="cs-CZ" dirty="0"/>
              <a:t>Mikroprostředí - 3</a:t>
            </a:r>
          </a:p>
          <a:p>
            <a:endParaRPr lang="cs-CZ" dirty="0"/>
          </a:p>
          <a:p>
            <a:r>
              <a:rPr lang="cs-CZ" dirty="0"/>
              <a:t>Makroprostředí - 4</a:t>
            </a:r>
          </a:p>
        </p:txBody>
      </p:sp>
    </p:spTree>
    <p:extLst>
      <p:ext uri="{BB962C8B-B14F-4D97-AF65-F5344CB8AC3E}">
        <p14:creationId xmlns:p14="http://schemas.microsoft.com/office/powerpoint/2010/main" val="41376464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PESTLE analýza</a:t>
            </a:r>
          </a:p>
          <a:p>
            <a:pPr algn="ctr"/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čeho se skládá?</a:t>
            </a:r>
          </a:p>
          <a:p>
            <a:pPr algn="ctr"/>
            <a:endParaRPr lang="cs-CZ" altLang="cs-CZ" sz="2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PESTLE – </a:t>
            </a:r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olitické, </a:t>
            </a:r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konomické, </a:t>
            </a:r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ocio-kulturní, </a:t>
            </a:r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echnologické, </a:t>
            </a:r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egislativní, </a:t>
            </a:r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kologické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Makroprostředí</a:t>
            </a:r>
          </a:p>
        </p:txBody>
      </p:sp>
    </p:spTree>
    <p:extLst>
      <p:ext uri="{BB962C8B-B14F-4D97-AF65-F5344CB8AC3E}">
        <p14:creationId xmlns:p14="http://schemas.microsoft.com/office/powerpoint/2010/main" val="3365496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3C analýza</a:t>
            </a:r>
          </a:p>
          <a:p>
            <a:pPr algn="ctr"/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zkoumá?</a:t>
            </a:r>
          </a:p>
          <a:p>
            <a:pPr algn="ctr"/>
            <a:endParaRPr lang="cs-CZ" altLang="cs-CZ" sz="2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3C – </a:t>
            </a:r>
            <a:r>
              <a:rPr lang="en-GB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ustomers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(zákazníci), </a:t>
            </a:r>
            <a:r>
              <a:rPr lang="en-GB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ompetition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(konkurence), </a:t>
            </a:r>
            <a:r>
              <a:rPr lang="en-GB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ollaborators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(spolupracovníci)</a:t>
            </a:r>
          </a:p>
          <a:p>
            <a:pPr lvl="1" algn="ctr"/>
            <a:r>
              <a:rPr lang="en-GB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Collaborators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dodavatelé a odběratelé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Mikroprostředí</a:t>
            </a:r>
          </a:p>
        </p:txBody>
      </p:sp>
    </p:spTree>
    <p:extLst>
      <p:ext uri="{BB962C8B-B14F-4D97-AF65-F5344CB8AC3E}">
        <p14:creationId xmlns:p14="http://schemas.microsoft.com/office/powerpoint/2010/main" val="1977638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Sestavena na základě předchozích analýz makro a mikroprostředí</a:t>
            </a: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Upozorňuje na klíčové silné a slabé stránky organice a také na příležitosti a hrozby, kterým firma čelí</a:t>
            </a:r>
          </a:p>
          <a:p>
            <a:pPr algn="ctr"/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SWOT – </a:t>
            </a:r>
            <a:r>
              <a:rPr lang="en-GB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trengths, </a:t>
            </a:r>
            <a:r>
              <a:rPr lang="en-GB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GB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eaknesses, </a:t>
            </a:r>
            <a:r>
              <a:rPr lang="en-GB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GB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pportunities, </a:t>
            </a:r>
            <a:r>
              <a:rPr lang="en-GB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hreats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SWOT analýza</a:t>
            </a:r>
          </a:p>
        </p:txBody>
      </p:sp>
    </p:spTree>
    <p:extLst>
      <p:ext uri="{BB962C8B-B14F-4D97-AF65-F5344CB8AC3E}">
        <p14:creationId xmlns:p14="http://schemas.microsoft.com/office/powerpoint/2010/main" val="31104171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SWOT analýza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F9F18DE-79A0-46F9-B3B3-4FEFDE61E01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987574"/>
            <a:ext cx="5310336" cy="3540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7672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Zkušení zaměstnanci</a:t>
            </a:r>
          </a:p>
          <a:p>
            <a:pPr algn="ctr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Nové stroje ve vlastní výrobě </a:t>
            </a:r>
          </a:p>
          <a:p>
            <a:pPr algn="ctr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Vysoká inflace</a:t>
            </a:r>
          </a:p>
          <a:p>
            <a:pPr algn="ctr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Dotace pro průmysl</a:t>
            </a:r>
          </a:p>
          <a:p>
            <a:pPr algn="ctr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Zvýšení kupní síly zákazníků</a:t>
            </a:r>
          </a:p>
          <a:p>
            <a:pPr algn="ctr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Vysoká cena energií</a:t>
            </a:r>
          </a:p>
          <a:p>
            <a:pPr algn="ctr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Spory mezi zaměstnanci</a:t>
            </a:r>
          </a:p>
          <a:p>
            <a:pPr algn="ctr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Příchod konkurentů ze zahraničí</a:t>
            </a:r>
          </a:p>
          <a:p>
            <a:pPr algn="ctr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Silně motivovaní manažeři</a:t>
            </a:r>
          </a:p>
          <a:p>
            <a:pPr algn="ctr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Snížení daní z příjmu</a:t>
            </a:r>
          </a:p>
          <a:p>
            <a:pPr algn="ctr"/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Praktický úkol </a:t>
            </a:r>
            <a:r>
              <a:rPr lang="cs-CZ" dirty="0">
                <a:solidFill>
                  <a:srgbClr val="FF0000"/>
                </a:solidFill>
              </a:rPr>
              <a:t>za 3 body</a:t>
            </a:r>
          </a:p>
        </p:txBody>
      </p:sp>
    </p:spTree>
    <p:extLst>
      <p:ext uri="{BB962C8B-B14F-4D97-AF65-F5344CB8AC3E}">
        <p14:creationId xmlns:p14="http://schemas.microsoft.com/office/powerpoint/2010/main" val="26568332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text, osoba, muž, interiér&#10;&#10;Popis byl vytvořen automaticky">
            <a:extLst>
              <a:ext uri="{FF2B5EF4-FFF2-40B4-BE49-F238E27FC236}">
                <a16:creationId xmlns:a16="http://schemas.microsoft.com/office/drawing/2014/main" id="{BE5F06FB-60FB-2F42-B783-99106E4FC8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807"/>
          <a:stretch/>
        </p:blipFill>
        <p:spPr>
          <a:xfrm>
            <a:off x="2284175" y="-16669"/>
            <a:ext cx="4575650" cy="5180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153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Warm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-up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Makroprostředí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Mikroprostředí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Praktický úkol</a:t>
            </a:r>
          </a:p>
          <a:p>
            <a:pPr marL="0" indent="0">
              <a:lnSpc>
                <a:spcPct val="150000"/>
              </a:lnSpc>
              <a:buNone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 numCol="1">
            <a:noAutofit/>
          </a:bodyPr>
          <a:lstStyle/>
          <a:p>
            <a:pPr algn="ct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znamená zkratka „SWOT“ v marketingu?</a:t>
            </a:r>
          </a:p>
          <a:p>
            <a:pPr algn="ctr">
              <a:buAutoNum type="alphaLcParenR"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Silné stránky, slabé stránky, objektivní pohled, tržní segmentace</a:t>
            </a:r>
          </a:p>
          <a:p>
            <a:pPr algn="ctr">
              <a:buAutoNum type="alphaLcParenR"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Síly, slabiny, příležitosti, hrozby</a:t>
            </a:r>
          </a:p>
          <a:p>
            <a:pPr algn="ctr">
              <a:buAutoNum type="alphaLcParenR"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Segmentace, webový marketing, organizace, tržní výzkum</a:t>
            </a:r>
          </a:p>
          <a:p>
            <a:pPr algn="ctr">
              <a:buAutoNum type="alphaLcParenR"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Strategie, webový design, outsourcing, technologie</a:t>
            </a:r>
          </a:p>
          <a:p>
            <a:pPr algn="ctr"/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Warm</a:t>
            </a:r>
            <a:r>
              <a:rPr lang="cs-CZ" dirty="0"/>
              <a:t>-up</a:t>
            </a:r>
          </a:p>
        </p:txBody>
      </p:sp>
    </p:spTree>
    <p:extLst>
      <p:ext uri="{BB962C8B-B14F-4D97-AF65-F5344CB8AC3E}">
        <p14:creationId xmlns:p14="http://schemas.microsoft.com/office/powerpoint/2010/main" val="553850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 numCol="1">
            <a:noAutofit/>
          </a:bodyPr>
          <a:lstStyle/>
          <a:p>
            <a:pPr algn="ct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Jaký je základní cíl marketingu?</a:t>
            </a:r>
          </a:p>
          <a:p>
            <a:pPr algn="ctr">
              <a:buAutoNum type="alphaLcParenR"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Maximální zisk pro firmy</a:t>
            </a:r>
          </a:p>
          <a:p>
            <a:pPr algn="ctr">
              <a:buAutoNum type="alphaLcParenR"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Usnadnit prodejní oddělení</a:t>
            </a:r>
          </a:p>
          <a:p>
            <a:pPr algn="ctr">
              <a:buAutoNum type="alphaLcParenR"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Spokojenost zákazníků</a:t>
            </a:r>
          </a:p>
          <a:p>
            <a:pPr algn="ctr">
              <a:buAutoNum type="alphaLcParenR"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Zvýšit počet zaměstnanců</a:t>
            </a:r>
          </a:p>
          <a:p>
            <a:pPr algn="ctr"/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Warm</a:t>
            </a:r>
            <a:r>
              <a:rPr lang="cs-CZ" dirty="0"/>
              <a:t>-up</a:t>
            </a:r>
          </a:p>
        </p:txBody>
      </p:sp>
    </p:spTree>
    <p:extLst>
      <p:ext uri="{BB962C8B-B14F-4D97-AF65-F5344CB8AC3E}">
        <p14:creationId xmlns:p14="http://schemas.microsoft.com/office/powerpoint/2010/main" val="677730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 numCol="1">
            <a:noAutofit/>
          </a:bodyPr>
          <a:lstStyle/>
          <a:p>
            <a:pPr algn="ct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to je „marketingový mix“?</a:t>
            </a:r>
          </a:p>
          <a:p>
            <a:pPr algn="ctr">
              <a:buAutoNum type="alphaLcParenR"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Kombinace čtyř P: produktu, ceny, místa a marketingové komunikace</a:t>
            </a:r>
          </a:p>
          <a:p>
            <a:pPr algn="ctr">
              <a:buAutoNum type="alphaLcParenR"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Skládka marketingových materiálů</a:t>
            </a:r>
          </a:p>
          <a:p>
            <a:pPr algn="ctr">
              <a:buAutoNum type="alphaLcParenR"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Katalog produktů</a:t>
            </a:r>
          </a:p>
          <a:p>
            <a:pPr algn="ctr">
              <a:buAutoNum type="alphaLcParenR"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Způsob, jakým se prodávají produkty</a:t>
            </a:r>
          </a:p>
          <a:p>
            <a:pPr algn="ctr"/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Warm</a:t>
            </a:r>
            <a:r>
              <a:rPr lang="cs-CZ" dirty="0"/>
              <a:t>-up</a:t>
            </a:r>
          </a:p>
        </p:txBody>
      </p:sp>
    </p:spTree>
    <p:extLst>
      <p:ext uri="{BB962C8B-B14F-4D97-AF65-F5344CB8AC3E}">
        <p14:creationId xmlns:p14="http://schemas.microsoft.com/office/powerpoint/2010/main" val="1691859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 numCol="1">
            <a:noAutofit/>
          </a:bodyPr>
          <a:lstStyle/>
          <a:p>
            <a:pPr algn="ct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zahrnuje mikroprostředí firmy?</a:t>
            </a:r>
          </a:p>
          <a:p>
            <a:pPr algn="ctr">
              <a:buAutoNum type="alphaLcParenR"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Externí faktory ovlivňující firmu</a:t>
            </a:r>
          </a:p>
          <a:p>
            <a:pPr algn="ctr">
              <a:buAutoNum type="alphaLcParenR"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Interní faktory, které může firma ovlivnit</a:t>
            </a:r>
          </a:p>
          <a:p>
            <a:pPr algn="ctr">
              <a:buAutoNum type="alphaLcParenR"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Globální ekonomický stav</a:t>
            </a:r>
          </a:p>
          <a:p>
            <a:pPr algn="ctr">
              <a:buAutoNum type="alphaLcParenR"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Neovlivnitelné okolnosti</a:t>
            </a:r>
          </a:p>
          <a:p>
            <a:pPr algn="ctr"/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Warm</a:t>
            </a:r>
            <a:r>
              <a:rPr lang="cs-CZ" dirty="0"/>
              <a:t>-up</a:t>
            </a:r>
          </a:p>
        </p:txBody>
      </p:sp>
    </p:spTree>
    <p:extLst>
      <p:ext uri="{BB962C8B-B14F-4D97-AF65-F5344CB8AC3E}">
        <p14:creationId xmlns:p14="http://schemas.microsoft.com/office/powerpoint/2010/main" val="2382944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 numCol="1">
            <a:noAutofit/>
          </a:bodyPr>
          <a:lstStyle/>
          <a:p>
            <a:pPr algn="ct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je cílový trh v marketingu?</a:t>
            </a:r>
          </a:p>
          <a:p>
            <a:pPr algn="ctr">
              <a:buAutoNum type="alphaLcParenR"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Trh, kde jsou všechny produkty stejné</a:t>
            </a:r>
          </a:p>
          <a:p>
            <a:pPr algn="ctr">
              <a:buAutoNum type="alphaLcParenR"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Skupina potenciálních zákazníků, na kterou je zaměřena marketingová strategie</a:t>
            </a:r>
          </a:p>
          <a:p>
            <a:pPr algn="ctr">
              <a:buAutoNum type="alphaLcParenR"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Trh, na kterém firma prodává své produkty nejlevněji</a:t>
            </a:r>
          </a:p>
          <a:p>
            <a:pPr algn="ctr">
              <a:buAutoNum type="alphaLcParenR"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Trh, kde firma dosahuje nejvyššího obratu</a:t>
            </a:r>
          </a:p>
          <a:p>
            <a:pPr algn="ctr"/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Warm</a:t>
            </a:r>
            <a:r>
              <a:rPr lang="cs-CZ" dirty="0"/>
              <a:t>-up</a:t>
            </a:r>
          </a:p>
        </p:txBody>
      </p:sp>
    </p:spTree>
    <p:extLst>
      <p:ext uri="{BB962C8B-B14F-4D97-AF65-F5344CB8AC3E}">
        <p14:creationId xmlns:p14="http://schemas.microsoft.com/office/powerpoint/2010/main" val="1860032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 numCol="1">
            <a:noAutofit/>
          </a:bodyPr>
          <a:lstStyle/>
          <a:p>
            <a:pPr algn="ct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je to segmentace trhu?</a:t>
            </a:r>
          </a:p>
          <a:p>
            <a:pPr algn="ctr">
              <a:buAutoNum type="alphaLcParenR"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Rozdělení trhu na menší segmenty se stejnými potřebami a charakteristikami</a:t>
            </a:r>
          </a:p>
          <a:p>
            <a:pPr algn="ctr">
              <a:buAutoNum type="alphaLcParenR"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Zahrnutí co nejvíce produktů do produktového portfolia</a:t>
            </a:r>
          </a:p>
          <a:p>
            <a:pPr algn="ctr">
              <a:buAutoNum type="alphaLcParenR"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Používání tradičních marketingových metod</a:t>
            </a:r>
          </a:p>
          <a:p>
            <a:pPr algn="ctr">
              <a:buAutoNum type="alphaLcParenR"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Vytváření reklamních spotů</a:t>
            </a:r>
          </a:p>
          <a:p>
            <a:pPr algn="ctr"/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Warm</a:t>
            </a:r>
            <a:r>
              <a:rPr lang="cs-CZ" dirty="0"/>
              <a:t>-up</a:t>
            </a:r>
          </a:p>
        </p:txBody>
      </p:sp>
    </p:spTree>
    <p:extLst>
      <p:ext uri="{BB962C8B-B14F-4D97-AF65-F5344CB8AC3E}">
        <p14:creationId xmlns:p14="http://schemas.microsoft.com/office/powerpoint/2010/main" val="1628956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 numCol="1">
            <a:noAutofit/>
          </a:bodyPr>
          <a:lstStyle/>
          <a:p>
            <a:pPr algn="ct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označuje termín „marketingový výzkum“?</a:t>
            </a:r>
          </a:p>
          <a:p>
            <a:pPr algn="ctr">
              <a:buAutoNum type="alphaLcParenR"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 určení ceny produktu</a:t>
            </a:r>
          </a:p>
          <a:p>
            <a:pPr algn="ctr">
              <a:buAutoNum type="alphaLcParenR"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Sběr a analýzu dat o trhu a spotřebitelích</a:t>
            </a:r>
          </a:p>
          <a:p>
            <a:pPr algn="ctr">
              <a:buAutoNum type="alphaLcParenR"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Vývoj nového produktu</a:t>
            </a:r>
          </a:p>
          <a:p>
            <a:pPr algn="ctr">
              <a:buAutoNum type="alphaLcParenR"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Strategii pro zvyšování zisku</a:t>
            </a:r>
          </a:p>
          <a:p>
            <a:pPr algn="ctr"/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Warm</a:t>
            </a:r>
            <a:r>
              <a:rPr lang="cs-CZ" dirty="0"/>
              <a:t>-up</a:t>
            </a:r>
          </a:p>
        </p:txBody>
      </p:sp>
    </p:spTree>
    <p:extLst>
      <p:ext uri="{BB962C8B-B14F-4D97-AF65-F5344CB8AC3E}">
        <p14:creationId xmlns:p14="http://schemas.microsoft.com/office/powerpoint/2010/main" val="706096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2781</TotalTime>
  <Words>536</Words>
  <Application>Microsoft Office PowerPoint</Application>
  <PresentationFormat>Předvádění na obrazovce (16:9)</PresentationFormat>
  <Paragraphs>144</Paragraphs>
  <Slides>19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SLU</vt:lpstr>
      <vt:lpstr>Analýza mikroprostředí a makroprostředí společnosti</vt:lpstr>
      <vt:lpstr>Obsah</vt:lpstr>
      <vt:lpstr>Warm-up</vt:lpstr>
      <vt:lpstr>Warm-up</vt:lpstr>
      <vt:lpstr>Warm-up</vt:lpstr>
      <vt:lpstr>Warm-up</vt:lpstr>
      <vt:lpstr>Warm-up</vt:lpstr>
      <vt:lpstr>Warm-up</vt:lpstr>
      <vt:lpstr>Warm-up</vt:lpstr>
      <vt:lpstr>Warm-up</vt:lpstr>
      <vt:lpstr>Warm-up</vt:lpstr>
      <vt:lpstr>Warm-up</vt:lpstr>
      <vt:lpstr>Prostředí kolem podniku</vt:lpstr>
      <vt:lpstr>Makroprostředí</vt:lpstr>
      <vt:lpstr>Mikroprostředí</vt:lpstr>
      <vt:lpstr>SWOT analýza</vt:lpstr>
      <vt:lpstr>SWOT analýza</vt:lpstr>
      <vt:lpstr>Praktický úkol za 3 body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Ondřej Mikšík</cp:lastModifiedBy>
  <cp:revision>59</cp:revision>
  <dcterms:created xsi:type="dcterms:W3CDTF">2016-07-06T15:42:34Z</dcterms:created>
  <dcterms:modified xsi:type="dcterms:W3CDTF">2023-10-08T20:27:32Z</dcterms:modified>
</cp:coreProperties>
</file>