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5" r:id="rId4"/>
    <p:sldId id="284" r:id="rId5"/>
    <p:sldId id="282" r:id="rId6"/>
    <p:sldId id="286" r:id="rId7"/>
    <p:sldId id="287" r:id="rId8"/>
    <p:sldId id="290" r:id="rId9"/>
    <p:sldId id="292" r:id="rId10"/>
    <p:sldId id="289" r:id="rId11"/>
    <p:sldId id="288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5" r:id="rId21"/>
    <p:sldId id="301" r:id="rId22"/>
    <p:sldId id="302" r:id="rId23"/>
    <p:sldId id="303" r:id="rId24"/>
    <p:sldId id="304" r:id="rId25"/>
    <p:sldId id="306" r:id="rId26"/>
    <p:sldId id="307" r:id="rId27"/>
    <p:sldId id="308" r:id="rId28"/>
    <p:sldId id="309" r:id="rId29"/>
    <p:sldId id="310" r:id="rId30"/>
    <p:sldId id="283" r:id="rId3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726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919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932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16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877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204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574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934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518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462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8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544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822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656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922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920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440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461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16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1697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57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67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09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270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16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62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689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csvukrs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43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Empirické generalizace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seminář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Ondřej Mikšík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23.10.2023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říkají empirická data?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většina zákazníků nakoupí jen jednou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tito zákazníci přinášejí většinu tržeb firem</a:t>
            </a: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Akvizice vs retence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89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61EA80E-192A-EBAD-69CA-50B723D8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Why meme | Problem meme, Workout memes, Nurse humor">
            <a:extLst>
              <a:ext uri="{FF2B5EF4-FFF2-40B4-BE49-F238E27FC236}">
                <a16:creationId xmlns:a16="http://schemas.microsoft.com/office/drawing/2014/main" id="{055C2F81-54EF-752F-FEDC-DDB70C2B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39" y="703189"/>
            <a:ext cx="5337312" cy="400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0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studií je založena na dotazování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5362547" cy="507703"/>
          </a:xfrm>
        </p:spPr>
        <p:txBody>
          <a:bodyPr/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 literatura nahrává věrnosti?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7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389614" y="1265702"/>
            <a:ext cx="6777553" cy="30579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5362547" cy="507703"/>
          </a:xfrm>
        </p:spPr>
        <p:txBody>
          <a:bodyPr/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Limity dotazování</a:t>
            </a:r>
            <a:endParaRPr lang="cs-CZ" dirty="0"/>
          </a:p>
        </p:txBody>
      </p:sp>
      <p:pic>
        <p:nvPicPr>
          <p:cNvPr id="5126" name="Picture 6" descr="18K Gold plating Love Forever Promise Rings For Couples In Tungsten |  Promise rings for couples, Matching couple rings, Couple rings">
            <a:extLst>
              <a:ext uri="{FF2B5EF4-FFF2-40B4-BE49-F238E27FC236}">
                <a16:creationId xmlns:a16="http://schemas.microsoft.com/office/drawing/2014/main" id="{9D8E8A51-AC99-7016-D4AB-21D191FE4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78" y="703189"/>
            <a:ext cx="3912043" cy="391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82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5362547" cy="507703"/>
          </a:xfrm>
        </p:spPr>
        <p:txBody>
          <a:bodyPr/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Limity dotazování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69853AFD-2E90-30CE-339E-81828C3C3BB7}"/>
              </a:ext>
            </a:extLst>
          </p:cNvPr>
          <p:cNvSpPr txBox="1">
            <a:spLocks/>
          </p:cNvSpPr>
          <p:nvPr/>
        </p:nvSpPr>
        <p:spPr>
          <a:xfrm>
            <a:off x="204300" y="9155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Rozvodovost v Česku je cca 50 %</a:t>
            </a: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7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5362547" cy="507703"/>
          </a:xfrm>
        </p:spPr>
        <p:txBody>
          <a:bodyPr/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Limity dotazování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69853AFD-2E90-30CE-339E-81828C3C3BB7}"/>
              </a:ext>
            </a:extLst>
          </p:cNvPr>
          <p:cNvSpPr txBox="1">
            <a:spLocks/>
          </p:cNvSpPr>
          <p:nvPr/>
        </p:nvSpPr>
        <p:spPr>
          <a:xfrm>
            <a:off x="204300" y="9155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Lidé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dělají něco jiného, než říkají, že dělají,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myslí si něco jiného, než říkají, že si myslí,</a:t>
            </a: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protože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chtějí vypadat lépe,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ovlivnění aktuální situací,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dostanou zavádějící nebo účelové otázky,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čase mění své postoje a preference,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jejich postoje / akce nejsou vědomé – funguje podvědomí.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7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říkají empirická data?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většina zákazníků nakoupí jen jednou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tito zákazníci přinášejí většinu tržeb firem</a:t>
            </a: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Akvizice vs retence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86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23CC696-C682-07E8-B79B-622C7967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 descr="Obsah obrázku text, řada/pruh, diagram, Vykreslený graf&#10;&#10;Popis byl vytvořen automaticky">
            <a:extLst>
              <a:ext uri="{FF2B5EF4-FFF2-40B4-BE49-F238E27FC236}">
                <a16:creationId xmlns:a16="http://schemas.microsoft.com/office/drawing/2014/main" id="{1C9713A2-4B45-64C7-EAE7-CC4C93B0D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20628"/>
            <a:ext cx="5715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5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zvýšit tržby firmy?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55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Akvizicí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Získáváním nových zákazníků – penetrace trhu</a:t>
            </a:r>
          </a:p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Prodávat primárně těm, kteří ještě nenakoupili!</a:t>
            </a: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Spokojení zákazníci pak mohou nakupovat opakovaně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Retence je vedlejším efektem akvizice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marketingová komunikace osloví jak nové, tak stávající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zvýšit tržby firmy?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42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Vyhodnocení SWOT analýzy +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recap</a:t>
            </a:r>
            <a:endParaRPr 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zvýšit tržby firmy? (NBD model)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Dvojité ohrožení</a:t>
            </a: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Duplikace nákupu</a:t>
            </a:r>
          </a:p>
          <a:p>
            <a:pPr marL="0" indent="0">
              <a:lnSpc>
                <a:spcPct val="150000"/>
              </a:lnSpc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Dvojí ohrožení</a:t>
            </a:r>
          </a:p>
          <a:p>
            <a:pPr marL="0" indent="0" algn="ctr">
              <a:buNone/>
            </a:pP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6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Dvojí ohrožení (double 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jeopardy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5" name="Obrázek 4" descr="Obsah obrázku Dopravní značka, cedule&#10;&#10;Popis byl vytvořen automaticky">
            <a:extLst>
              <a:ext uri="{FF2B5EF4-FFF2-40B4-BE49-F238E27FC236}">
                <a16:creationId xmlns:a16="http://schemas.microsoft.com/office/drawing/2014/main" id="{31DAC241-9A47-40C8-EC6D-1412C3A77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0" y="963002"/>
            <a:ext cx="7043856" cy="32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Dvojí ohrožení (double 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jeopardy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E5E40BD-C219-2E26-3849-B6EC30EB4D2C}"/>
              </a:ext>
            </a:extLst>
          </p:cNvPr>
          <p:cNvSpPr txBox="1">
            <a:spLocks/>
          </p:cNvSpPr>
          <p:nvPr/>
        </p:nvSpPr>
        <p:spPr>
          <a:xfrm>
            <a:off x="356700" y="10679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7DE7CAB-C822-D35A-02FD-5AF55747D979}"/>
              </a:ext>
            </a:extLst>
          </p:cNvPr>
          <p:cNvSpPr txBox="1">
            <a:spLocks/>
          </p:cNvSpPr>
          <p:nvPr/>
        </p:nvSpPr>
        <p:spPr>
          <a:xfrm>
            <a:off x="204300" y="9155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Malé značky trpí dvakrát: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Mají méně zákazníků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Mají méně věrných zákazníků</a:t>
            </a:r>
          </a:p>
          <a:p>
            <a:pPr marL="400050" lvl="1" indent="0" algn="ctr"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 algn="ctr">
              <a:buNone/>
            </a:pP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Čím méně zákazníků, tím menší % věrných.</a:t>
            </a:r>
          </a:p>
          <a:p>
            <a:pPr marL="857250" lvl="1" indent="-457200">
              <a:buFont typeface="+mj-lt"/>
              <a:buAutoNum type="alphaLcParenR"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>
              <a:buFont typeface="+mj-lt"/>
              <a:buAutoNum type="alphaLcParenR"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5097661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Dvojité ohrožení (double 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jeopardy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E5E40BD-C219-2E26-3849-B6EC30EB4D2C}"/>
              </a:ext>
            </a:extLst>
          </p:cNvPr>
          <p:cNvSpPr txBox="1">
            <a:spLocks/>
          </p:cNvSpPr>
          <p:nvPr/>
        </p:nvSpPr>
        <p:spPr>
          <a:xfrm>
            <a:off x="356700" y="10679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7DE7CAB-C822-D35A-02FD-5AF55747D979}"/>
              </a:ext>
            </a:extLst>
          </p:cNvPr>
          <p:cNvSpPr txBox="1">
            <a:spLocks/>
          </p:cNvSpPr>
          <p:nvPr/>
        </p:nvSpPr>
        <p:spPr>
          <a:xfrm>
            <a:off x="-229653" y="938813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cs-CZ" sz="2000" b="1" dirty="0" err="1"/>
              <a:t>Superloajální</a:t>
            </a:r>
            <a:r>
              <a:rPr lang="cs-CZ" sz="2000" b="1" dirty="0"/>
              <a:t> značky (Super-</a:t>
            </a:r>
            <a:r>
              <a:rPr lang="cs-CZ" sz="2000" b="1" dirty="0" err="1"/>
              <a:t>loyalty</a:t>
            </a:r>
            <a:r>
              <a:rPr lang="cs-CZ" sz="2000" b="1" dirty="0"/>
              <a:t> </a:t>
            </a:r>
            <a:r>
              <a:rPr lang="cs-CZ" sz="2000" b="1" dirty="0" err="1"/>
              <a:t>brands</a:t>
            </a:r>
            <a:r>
              <a:rPr lang="cs-CZ" sz="2000" b="1" dirty="0"/>
              <a:t>)</a:t>
            </a:r>
          </a:p>
          <a:p>
            <a:pPr marL="400050" lvl="1" indent="0">
              <a:buNone/>
            </a:pPr>
            <a:r>
              <a:rPr lang="cs-CZ" sz="2000" dirty="0"/>
              <a:t>značky s vysokým tržním podílem a s nadprůměrnou loajalitou (frekvencí opakovaného nákupu).  </a:t>
            </a:r>
          </a:p>
          <a:p>
            <a:pPr marL="400050" lvl="1" indent="0">
              <a:buNone/>
            </a:pPr>
            <a:endParaRPr lang="cs-CZ" sz="2000" dirty="0"/>
          </a:p>
          <a:p>
            <a:pPr marL="400050" lvl="1" indent="0">
              <a:buNone/>
            </a:pPr>
            <a:r>
              <a:rPr lang="cs-CZ" sz="2000" b="1" dirty="0"/>
              <a:t>Nika značky (</a:t>
            </a:r>
            <a:r>
              <a:rPr lang="cs-CZ" sz="2000" b="1" dirty="0" err="1"/>
              <a:t>Niche</a:t>
            </a:r>
            <a:r>
              <a:rPr lang="cs-CZ" sz="2000" b="1" dirty="0"/>
              <a:t> </a:t>
            </a:r>
            <a:r>
              <a:rPr lang="cs-CZ" sz="2000" b="1" dirty="0" err="1"/>
              <a:t>brands</a:t>
            </a:r>
            <a:r>
              <a:rPr lang="cs-CZ" sz="2000" b="1" dirty="0"/>
              <a:t>)</a:t>
            </a:r>
          </a:p>
          <a:p>
            <a:pPr marL="400050" lvl="1" indent="0">
              <a:buNone/>
            </a:pPr>
            <a:r>
              <a:rPr lang="cs-CZ" sz="2000" dirty="0"/>
              <a:t>menší značky s malým množstvím velmi loajálních zákazníků. </a:t>
            </a:r>
          </a:p>
          <a:p>
            <a:pPr marL="400050" lvl="1" indent="0">
              <a:buNone/>
            </a:pPr>
            <a:endParaRPr lang="cs-CZ" sz="2000" dirty="0"/>
          </a:p>
          <a:p>
            <a:pPr marL="400050" lvl="1" indent="0">
              <a:buNone/>
            </a:pPr>
            <a:r>
              <a:rPr lang="cs-CZ" sz="2000" b="1" dirty="0"/>
              <a:t>Značky změny rychlosti (</a:t>
            </a:r>
            <a:r>
              <a:rPr lang="cs-CZ" sz="2000" b="1" dirty="0" err="1"/>
              <a:t>Change</a:t>
            </a:r>
            <a:r>
              <a:rPr lang="cs-CZ" sz="2000" b="1" dirty="0"/>
              <a:t>-</a:t>
            </a:r>
            <a:r>
              <a:rPr lang="cs-CZ" sz="2000" b="1" dirty="0" err="1"/>
              <a:t>of</a:t>
            </a:r>
            <a:r>
              <a:rPr lang="cs-CZ" sz="2000" b="1" dirty="0"/>
              <a:t>-pace </a:t>
            </a:r>
            <a:r>
              <a:rPr lang="cs-CZ" sz="2000" b="1" dirty="0" err="1"/>
              <a:t>brands</a:t>
            </a:r>
            <a:r>
              <a:rPr lang="cs-CZ" sz="2000" b="1" dirty="0"/>
              <a:t>)</a:t>
            </a:r>
          </a:p>
          <a:p>
            <a:pPr marL="400050" lvl="1" indent="0">
              <a:buNone/>
            </a:pPr>
            <a:r>
              <a:rPr lang="cs-CZ" sz="2000" dirty="0"/>
              <a:t>značky s větším než očekávaným množstvím zákazníků, ale ti vykazují menší loajalitu.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>
              <a:buFont typeface="+mj-lt"/>
              <a:buAutoNum type="alphaLcParenR"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Duplikace nákupu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107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Duplikace nákupu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E5E40BD-C219-2E26-3849-B6EC30EB4D2C}"/>
              </a:ext>
            </a:extLst>
          </p:cNvPr>
          <p:cNvSpPr txBox="1">
            <a:spLocks/>
          </p:cNvSpPr>
          <p:nvPr/>
        </p:nvSpPr>
        <p:spPr>
          <a:xfrm>
            <a:off x="356700" y="10679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7DE7CAB-C822-D35A-02FD-5AF55747D979}"/>
              </a:ext>
            </a:extLst>
          </p:cNvPr>
          <p:cNvSpPr txBox="1">
            <a:spLocks/>
          </p:cNvSpPr>
          <p:nvPr/>
        </p:nvSpPr>
        <p:spPr>
          <a:xfrm>
            <a:off x="-175409" y="954311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buFont typeface="+mj-lt"/>
              <a:buAutoNum type="alphaLcParenR"/>
            </a:pPr>
            <a:r>
              <a:rPr lang="cs-CZ" sz="1800" dirty="0"/>
              <a:t>Na trhu existuje omezené množství značek různé velikosti – Nike, </a:t>
            </a:r>
            <a:r>
              <a:rPr lang="cs-CZ" sz="1800" dirty="0" err="1"/>
              <a:t>Vasky</a:t>
            </a:r>
            <a:r>
              <a:rPr lang="cs-CZ" sz="1800" dirty="0"/>
              <a:t>, Karvinský švec</a:t>
            </a:r>
          </a:p>
          <a:p>
            <a:pPr lvl="1" indent="-342900">
              <a:buFont typeface="+mj-lt"/>
              <a:buAutoNum type="alphaLcParenR"/>
            </a:pPr>
            <a:r>
              <a:rPr lang="cs-CZ" sz="1800" dirty="0"/>
              <a:t>Každá značka má určitý počet zákazníků, kteří nakupují i u konkurence</a:t>
            </a:r>
          </a:p>
          <a:p>
            <a:pPr lvl="1" indent="-342900">
              <a:buFont typeface="+mj-lt"/>
              <a:buAutoNum type="alphaLcParenR"/>
            </a:pPr>
            <a:r>
              <a:rPr lang="cs-CZ" sz="1800" dirty="0"/>
              <a:t>Čím větší je konkurent, tím více mých zákazníků u něj nakoupí</a:t>
            </a:r>
          </a:p>
          <a:p>
            <a:pPr lvl="1" indent="-342900">
              <a:buFont typeface="+mj-lt"/>
              <a:buAutoNum type="alphaLcParenR"/>
            </a:pPr>
            <a:r>
              <a:rPr lang="cs-CZ" sz="1800" dirty="0"/>
              <a:t>Velké značky jsou tedy ve výhodě – </a:t>
            </a:r>
            <a:r>
              <a:rPr lang="cs-CZ" sz="1800" b="1" dirty="0">
                <a:solidFill>
                  <a:srgbClr val="FF0000"/>
                </a:solidFill>
              </a:rPr>
              <a:t>double </a:t>
            </a:r>
            <a:r>
              <a:rPr lang="cs-CZ" sz="1800" b="1" dirty="0" err="1">
                <a:solidFill>
                  <a:srgbClr val="FF0000"/>
                </a:solidFill>
              </a:rPr>
              <a:t>jeopardy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>
                <a:solidFill>
                  <a:srgbClr val="FF0000"/>
                </a:solidFill>
              </a:rPr>
              <a:t>strikes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>
                <a:solidFill>
                  <a:srgbClr val="FF0000"/>
                </a:solidFill>
              </a:rPr>
              <a:t>again</a:t>
            </a:r>
            <a:r>
              <a:rPr lang="cs-CZ" sz="1800" b="1" dirty="0">
                <a:solidFill>
                  <a:srgbClr val="FF0000"/>
                </a:solidFill>
              </a:rPr>
              <a:t>!</a:t>
            </a:r>
            <a:endParaRPr lang="cs-CZ" altLang="cs-C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60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Přirozený monopol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5954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Přirozený monopol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E5E40BD-C219-2E26-3849-B6EC30EB4D2C}"/>
              </a:ext>
            </a:extLst>
          </p:cNvPr>
          <p:cNvSpPr txBox="1">
            <a:spLocks/>
          </p:cNvSpPr>
          <p:nvPr/>
        </p:nvSpPr>
        <p:spPr>
          <a:xfrm>
            <a:off x="356700" y="10679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42409588-4DC5-1193-0BB6-5F29088D5948}"/>
              </a:ext>
            </a:extLst>
          </p:cNvPr>
          <p:cNvSpPr txBox="1">
            <a:spLocks/>
          </p:cNvSpPr>
          <p:nvPr/>
        </p:nvSpPr>
        <p:spPr>
          <a:xfrm>
            <a:off x="-175409" y="954311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buFont typeface="+mj-lt"/>
              <a:buAutoNum type="alphaLcParenR"/>
            </a:pPr>
            <a:r>
              <a:rPr lang="cs-CZ" sz="1800" dirty="0"/>
              <a:t>Populární produkty / značky přitahují méně znalé kupující dané kategorie</a:t>
            </a:r>
          </a:p>
          <a:p>
            <a:pPr lvl="1" indent="-342900">
              <a:buFont typeface="+mj-lt"/>
              <a:buAutoNum type="alphaLcParenR"/>
            </a:pPr>
            <a:r>
              <a:rPr lang="cs-CZ" sz="1800" dirty="0"/>
              <a:t>Raději si koupím „osvědčené“ boty Nike než boty no </a:t>
            </a:r>
            <a:r>
              <a:rPr lang="cs-CZ" sz="1800" dirty="0" err="1"/>
              <a:t>name</a:t>
            </a:r>
            <a:r>
              <a:rPr lang="cs-CZ" sz="1800" dirty="0"/>
              <a:t> značky, i když by mohly být kvalitnější – nemám informace, sázím na popularitu</a:t>
            </a:r>
          </a:p>
          <a:p>
            <a:pPr lvl="1" indent="-342900">
              <a:buFont typeface="+mj-lt"/>
              <a:buAutoNum type="alphaLcParenR"/>
            </a:pPr>
            <a:r>
              <a:rPr lang="cs-CZ" sz="1800" dirty="0"/>
              <a:t>Menší značky by tedy měly komunikovat konkrétní produkt než kategorii jako takovou</a:t>
            </a: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buFont typeface="+mj-lt"/>
              <a:buAutoNum type="alphaLcParenR"/>
            </a:pP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Příklad:</a:t>
            </a:r>
          </a:p>
          <a:p>
            <a:pPr marL="400050" lvl="1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Kupte si TOP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outdoor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boty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King 31 za 1 999 Kč – zákazník kupuje konkrétní produkt.</a:t>
            </a:r>
          </a:p>
          <a:p>
            <a:pPr marL="400050" lvl="1" indent="0">
              <a:buNone/>
            </a:pPr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Kupte si TOP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outdoor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boty – zákazník hledá </a:t>
            </a:r>
            <a:r>
              <a:rPr 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outdoor</a:t>
            </a: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boty a dá přednost populární značce.</a:t>
            </a:r>
          </a:p>
        </p:txBody>
      </p:sp>
    </p:spTree>
    <p:extLst>
      <p:ext uri="{BB962C8B-B14F-4D97-AF65-F5344CB8AC3E}">
        <p14:creationId xmlns:p14="http://schemas.microsoft.com/office/powerpoint/2010/main" val="1711785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 za 2 body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E5E40BD-C219-2E26-3849-B6EC30EB4D2C}"/>
              </a:ext>
            </a:extLst>
          </p:cNvPr>
          <p:cNvSpPr txBox="1">
            <a:spLocks/>
          </p:cNvSpPr>
          <p:nvPr/>
        </p:nvSpPr>
        <p:spPr>
          <a:xfrm>
            <a:off x="356700" y="10679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42409588-4DC5-1193-0BB6-5F29088D5948}"/>
              </a:ext>
            </a:extLst>
          </p:cNvPr>
          <p:cNvSpPr txBox="1">
            <a:spLocks/>
          </p:cNvSpPr>
          <p:nvPr/>
        </p:nvSpPr>
        <p:spPr>
          <a:xfrm>
            <a:off x="0" y="964585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Tým, který jako první dokáže vysvětlit aspoň 1 empirickou generalizaci spolužákům, získává body.</a:t>
            </a:r>
          </a:p>
        </p:txBody>
      </p:sp>
    </p:spTree>
    <p:extLst>
      <p:ext uri="{BB962C8B-B14F-4D97-AF65-F5344CB8AC3E}">
        <p14:creationId xmlns:p14="http://schemas.microsoft.com/office/powerpoint/2010/main" val="1658667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E5E40BD-C219-2E26-3849-B6EC30EB4D2C}"/>
              </a:ext>
            </a:extLst>
          </p:cNvPr>
          <p:cNvSpPr txBox="1">
            <a:spLocks/>
          </p:cNvSpPr>
          <p:nvPr/>
        </p:nvSpPr>
        <p:spPr>
          <a:xfrm>
            <a:off x="356700" y="10679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5F4EEBE-37BC-6D6E-BB51-804C872D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2" name="Picture 4" descr="Mortal Kombat 1 players claim Switch port is “nearly unplayable” despite  premium price - Dexerto">
            <a:extLst>
              <a:ext uri="{FF2B5EF4-FFF2-40B4-BE49-F238E27FC236}">
                <a16:creationId xmlns:a16="http://schemas.microsoft.com/office/drawing/2014/main" id="{1C2B099D-1016-51FE-0CAE-298FE7BF4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1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Empirické – podložené daty, ověřitelné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Generalizace – platí (skoro) vždy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r>
              <a:rPr lang="cs-CZ" dirty="0"/>
              <a:t>Empirické generalizace</a:t>
            </a:r>
          </a:p>
        </p:txBody>
      </p:sp>
    </p:spTree>
    <p:extLst>
      <p:ext uri="{BB962C8B-B14F-4D97-AF65-F5344CB8AC3E}">
        <p14:creationId xmlns:p14="http://schemas.microsoft.com/office/powerpoint/2010/main" val="389272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4A9AAFB-365C-41F0-AAA0-A39885AD0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0" b="5267"/>
          <a:stretch/>
        </p:blipFill>
        <p:spPr>
          <a:xfrm>
            <a:off x="1259632" y="53496"/>
            <a:ext cx="6840760" cy="50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0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zvýšit tržby firmy?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81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Tržby (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cena (P) 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počet prodaných ks (</a:t>
            </a:r>
            <a:r>
              <a:rPr lang="cs-CZ" altLang="cs-CZ" sz="2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cena je fixní – nemůžeme ji měnit</a:t>
            </a: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zvýšit počet prodaných kusů?</a:t>
            </a: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r>
              <a:rPr lang="cs-CZ" dirty="0"/>
              <a:t>Jak zvýšit tržby firmy?</a:t>
            </a:r>
          </a:p>
        </p:txBody>
      </p:sp>
    </p:spTree>
    <p:extLst>
      <p:ext uri="{BB962C8B-B14F-4D97-AF65-F5344CB8AC3E}">
        <p14:creationId xmlns:p14="http://schemas.microsoft.com/office/powerpoint/2010/main" val="201833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Potřebujeme: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Zvýšit počet prodaných ks jedním zákazníkem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Zvýšit počet zákazníků</a:t>
            </a:r>
          </a:p>
          <a:p>
            <a:pPr marL="457200" lvl="1" indent="0"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pro firmu </a:t>
            </a:r>
            <a:r>
              <a:rPr lang="cs-CZ" altLang="cs-CZ" sz="24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prioritnější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Opakovaně nakupující zákazníci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Retence - loajalita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Noví zákazníci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Akvizice</a:t>
            </a:r>
          </a:p>
          <a:p>
            <a:pPr marL="457200" lvl="1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zvýšit počet prodaných kusů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91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726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říká literatura?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loajální zákazníci jsou klíčoví pro úspěch firmy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nový zákazník stojí firmu 5x více</a:t>
            </a:r>
          </a:p>
          <a:p>
            <a:pPr algn="ctr"/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Akvizice vs retence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806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Věrnost - </a:t>
            </a:r>
            <a:r>
              <a:rPr lang="cs-CZ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  <a:endParaRPr lang="cs-CZ" dirty="0"/>
          </a:p>
        </p:txBody>
      </p:sp>
      <p:pic>
        <p:nvPicPr>
          <p:cNvPr id="2050" name="Picture 2" descr="one love forever tattoo lettering | mishamack.com | Mack TN | Flickr">
            <a:extLst>
              <a:ext uri="{FF2B5EF4-FFF2-40B4-BE49-F238E27FC236}">
                <a16:creationId xmlns:a16="http://schemas.microsoft.com/office/drawing/2014/main" id="{FB60E335-86C7-F340-26EA-3282CB905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08" y="914399"/>
            <a:ext cx="5474584" cy="347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8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62832" cy="507703"/>
          </a:xfrm>
        </p:spPr>
        <p:txBody>
          <a:bodyPr/>
          <a:lstStyle/>
          <a:p>
            <a:r>
              <a:rPr lang="cs-CZ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Věrnost - reality</a:t>
            </a:r>
            <a:endParaRPr lang="cs-CZ" dirty="0"/>
          </a:p>
        </p:txBody>
      </p:sp>
      <p:pic>
        <p:nvPicPr>
          <p:cNvPr id="4098" name="Picture 2" descr="40 Best Name Cover Up Tattoo Design Ideas (2023 Updated) - Saved Tattoo">
            <a:extLst>
              <a:ext uri="{FF2B5EF4-FFF2-40B4-BE49-F238E27FC236}">
                <a16:creationId xmlns:a16="http://schemas.microsoft.com/office/drawing/2014/main" id="{FDFB6E8F-4B8F-3C68-77B8-F492F2EF9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35" y="957635"/>
            <a:ext cx="3228230" cy="322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 descr="Obsah obrázku tetování, Maso, inkoust&#10;&#10;Popis byl vytvořen automaticky">
            <a:extLst>
              <a:ext uri="{FF2B5EF4-FFF2-40B4-BE49-F238E27FC236}">
                <a16:creationId xmlns:a16="http://schemas.microsoft.com/office/drawing/2014/main" id="{146D95A0-E983-FE9D-D3D5-2D3ECAB73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24" y="957635"/>
            <a:ext cx="3237375" cy="32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2089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639</Words>
  <Application>Microsoft Office PowerPoint</Application>
  <PresentationFormat>Předvádění na obrazovce (16:9)</PresentationFormat>
  <Paragraphs>181</Paragraphs>
  <Slides>30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SLU</vt:lpstr>
      <vt:lpstr>Empirické generalizace</vt:lpstr>
      <vt:lpstr>Obsah</vt:lpstr>
      <vt:lpstr>Empirické generalizace</vt:lpstr>
      <vt:lpstr>Prezentace aplikace PowerPoint</vt:lpstr>
      <vt:lpstr>Jak zvýšit tržby firmy?</vt:lpstr>
      <vt:lpstr>Jak zvýšit počet prodaných kusů?</vt:lpstr>
      <vt:lpstr>Akvizice vs retence</vt:lpstr>
      <vt:lpstr>Věrnost - expectations</vt:lpstr>
      <vt:lpstr>Věrnost - reality</vt:lpstr>
      <vt:lpstr>Akvizice vs retence</vt:lpstr>
      <vt:lpstr>Prezentace aplikace PowerPoint</vt:lpstr>
      <vt:lpstr>Proč literatura nahrává věrnosti?</vt:lpstr>
      <vt:lpstr>Limity dotazování</vt:lpstr>
      <vt:lpstr>Limity dotazování</vt:lpstr>
      <vt:lpstr>Limity dotazování</vt:lpstr>
      <vt:lpstr>Akvizice vs retence</vt:lpstr>
      <vt:lpstr>Prezentace aplikace PowerPoint</vt:lpstr>
      <vt:lpstr>Prezentace aplikace PowerPoint</vt:lpstr>
      <vt:lpstr>Jak zvýšit tržby firmy?</vt:lpstr>
      <vt:lpstr>Prezentace aplikace PowerPoint</vt:lpstr>
      <vt:lpstr>Dvojí ohrožení (double jeopardy) </vt:lpstr>
      <vt:lpstr>Dvojí ohrožení (double jeopardy) </vt:lpstr>
      <vt:lpstr>Dvojité ohrožení (double jeopardy) </vt:lpstr>
      <vt:lpstr>Prezentace aplikace PowerPoint</vt:lpstr>
      <vt:lpstr>Duplikace nákupu</vt:lpstr>
      <vt:lpstr>Prezentace aplikace PowerPoint</vt:lpstr>
      <vt:lpstr>Přirozený monopol</vt:lpstr>
      <vt:lpstr>Úkol za 2 body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Ondřej Mikšík</cp:lastModifiedBy>
  <cp:revision>4</cp:revision>
  <dcterms:created xsi:type="dcterms:W3CDTF">2016-07-06T15:42:34Z</dcterms:created>
  <dcterms:modified xsi:type="dcterms:W3CDTF">2023-10-22T21:25:00Z</dcterms:modified>
</cp:coreProperties>
</file>