
<file path=[Content_Types].xml><?xml version="1.0" encoding="utf-8"?>
<Types xmlns="http://schemas.openxmlformats.org/package/2006/content-types">
  <Default Extension="png" ContentType="image/pn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4" r:id="rId2"/>
    <p:sldId id="333" r:id="rId3"/>
    <p:sldId id="335" r:id="rId4"/>
    <p:sldId id="337" r:id="rId5"/>
    <p:sldId id="338" r:id="rId6"/>
    <p:sldId id="334" r:id="rId7"/>
    <p:sldId id="336" r:id="rId8"/>
    <p:sldId id="259" r:id="rId9"/>
    <p:sldId id="280" r:id="rId10"/>
    <p:sldId id="295" r:id="rId11"/>
    <p:sldId id="327" r:id="rId12"/>
    <p:sldId id="273" r:id="rId13"/>
    <p:sldId id="265" r:id="rId14"/>
    <p:sldId id="272" r:id="rId15"/>
    <p:sldId id="266" r:id="rId16"/>
    <p:sldId id="289" r:id="rId17"/>
    <p:sldId id="330" r:id="rId18"/>
    <p:sldId id="267" r:id="rId19"/>
    <p:sldId id="332" r:id="rId20"/>
    <p:sldId id="331" r:id="rId21"/>
    <p:sldId id="268" r:id="rId22"/>
    <p:sldId id="298" r:id="rId23"/>
    <p:sldId id="275" r:id="rId24"/>
    <p:sldId id="269" r:id="rId25"/>
    <p:sldId id="281" r:id="rId26"/>
    <p:sldId id="277" r:id="rId27"/>
    <p:sldId id="293" r:id="rId28"/>
    <p:sldId id="294" r:id="rId29"/>
    <p:sldId id="276" r:id="rId30"/>
    <p:sldId id="270" r:id="rId31"/>
    <p:sldId id="271" r:id="rId32"/>
    <p:sldId id="282" r:id="rId33"/>
    <p:sldId id="283" r:id="rId34"/>
    <p:sldId id="263" r:id="rId35"/>
    <p:sldId id="288" r:id="rId36"/>
    <p:sldId id="329" r:id="rId37"/>
    <p:sldId id="328" r:id="rId38"/>
    <p:sldId id="287" r:id="rId39"/>
    <p:sldId id="290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10" r:id="rId50"/>
    <p:sldId id="311" r:id="rId51"/>
    <p:sldId id="312" r:id="rId52"/>
    <p:sldId id="314" r:id="rId53"/>
    <p:sldId id="315" r:id="rId54"/>
    <p:sldId id="316" r:id="rId55"/>
    <p:sldId id="318" r:id="rId56"/>
    <p:sldId id="319" r:id="rId57"/>
    <p:sldId id="321" r:id="rId58"/>
    <p:sldId id="322" r:id="rId59"/>
    <p:sldId id="326" r:id="rId6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9" d="100"/>
          <a:sy n="109" d="100"/>
        </p:scale>
        <p:origin x="66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CG_matrix_Apple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9706360822916E-2"/>
          <c:y val="0.11641353087677987"/>
          <c:w val="0.90403620840746923"/>
          <c:h val="0.82416839237677653"/>
        </c:manualLayout>
      </c:layout>
      <c:bubbleChart>
        <c:varyColors val="0"/>
        <c:ser>
          <c:idx val="0"/>
          <c:order val="0"/>
          <c:tx>
            <c:strRef>
              <c:f>'BCG Matrix'!$C$13</c:f>
              <c:strCache>
                <c:ptCount val="1"/>
                <c:pt idx="0">
                  <c:v>iPhone</c:v>
                </c:pt>
              </c:strCache>
            </c:strRef>
          </c:tx>
          <c:invertIfNegative val="0"/>
          <c:xVal>
            <c:numRef>
              <c:f>'BCG Matrix'!$G$13</c:f>
              <c:numCache>
                <c:formatCode>#,##0.00_);\(#,##0.00\)</c:formatCode>
                <c:ptCount val="1"/>
                <c:pt idx="0">
                  <c:v>0.49367088607594944</c:v>
                </c:pt>
              </c:numCache>
            </c:numRef>
          </c:xVal>
          <c:yVal>
            <c:numRef>
              <c:f>'BCG Matrix'!$H$13</c:f>
              <c:numCache>
                <c:formatCode>0.00%</c:formatCode>
                <c:ptCount val="1"/>
                <c:pt idx="0">
                  <c:v>0.56999999999999995</c:v>
                </c:pt>
              </c:numCache>
            </c:numRef>
          </c:yVal>
          <c:bubbleSize>
            <c:numRef>
              <c:f>'BCG Matrix'!$I$13</c:f>
              <c:numCache>
                <c:formatCode>#,##0</c:formatCode>
                <c:ptCount val="1"/>
                <c:pt idx="0">
                  <c:v>51182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B8D-4D41-B741-4CDF3E8E157A}"/>
            </c:ext>
          </c:extLst>
        </c:ser>
        <c:ser>
          <c:idx val="1"/>
          <c:order val="1"/>
          <c:tx>
            <c:strRef>
              <c:f>'BCG Matrix'!$C$14</c:f>
              <c:strCache>
                <c:ptCount val="1"/>
                <c:pt idx="0">
                  <c:v>iPad</c:v>
                </c:pt>
              </c:strCache>
            </c:strRef>
          </c:tx>
          <c:invertIfNegative val="0"/>
          <c:xVal>
            <c:numRef>
              <c:f>'BCG Matrix'!$G$14</c:f>
              <c:numCache>
                <c:formatCode>#,##0.00_);\(#,##0.00\)</c:formatCode>
                <c:ptCount val="1"/>
                <c:pt idx="0">
                  <c:v>1.2777777777777779</c:v>
                </c:pt>
              </c:numCache>
            </c:numRef>
          </c:xVal>
          <c:yVal>
            <c:numRef>
              <c:f>'BCG Matrix'!$H$14</c:f>
              <c:numCache>
                <c:formatCode>0.00%</c:formatCode>
                <c:ptCount val="1"/>
                <c:pt idx="0">
                  <c:v>0.11</c:v>
                </c:pt>
              </c:numCache>
            </c:numRef>
          </c:yVal>
          <c:bubbleSize>
            <c:numRef>
              <c:f>'BCG Matrix'!$I$14</c:f>
              <c:numCache>
                <c:formatCode>#,##0</c:formatCode>
                <c:ptCount val="1"/>
                <c:pt idx="0">
                  <c:v>8985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1B8D-4D41-B741-4CDF3E8E157A}"/>
            </c:ext>
          </c:extLst>
        </c:ser>
        <c:ser>
          <c:idx val="2"/>
          <c:order val="2"/>
          <c:tx>
            <c:strRef>
              <c:f>'BCG Matrix'!$C$15</c:f>
              <c:strCache>
                <c:ptCount val="1"/>
                <c:pt idx="0">
                  <c:v>iPod</c:v>
                </c:pt>
              </c:strCache>
            </c:strRef>
          </c:tx>
          <c:invertIfNegative val="0"/>
          <c:xVal>
            <c:numRef>
              <c:f>'BCG Matrix'!$G$15</c:f>
              <c:numCache>
                <c:formatCode>#,##0.00_);\(#,##0.00\)</c:formatCode>
                <c:ptCount val="1"/>
                <c:pt idx="0">
                  <c:v>7.1999999999999993</c:v>
                </c:pt>
              </c:numCache>
            </c:numRef>
          </c:xVal>
          <c:yVal>
            <c:numRef>
              <c:f>'BCG Matrix'!$H$15</c:f>
              <c:numCache>
                <c:formatCode>0.00%</c:formatCode>
                <c:ptCount val="1"/>
                <c:pt idx="0">
                  <c:v>-0.2</c:v>
                </c:pt>
              </c:numCache>
            </c:numRef>
          </c:yVal>
          <c:bubbleSize>
            <c:numRef>
              <c:f>'BCG Matrix'!$I$15</c:f>
              <c:numCache>
                <c:formatCode>#,##0</c:formatCode>
                <c:ptCount val="1"/>
                <c:pt idx="0">
                  <c:v>2689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1B8D-4D41-B741-4CDF3E8E157A}"/>
            </c:ext>
          </c:extLst>
        </c:ser>
        <c:ser>
          <c:idx val="3"/>
          <c:order val="3"/>
          <c:tx>
            <c:strRef>
              <c:f>'BCG Matrix'!$C$16</c:f>
              <c:strCache>
                <c:ptCount val="1"/>
                <c:pt idx="0">
                  <c:v>iTunes</c:v>
                </c:pt>
              </c:strCache>
            </c:strRef>
          </c:tx>
          <c:invertIfNegative val="0"/>
          <c:xVal>
            <c:numRef>
              <c:f>'BCG Matrix'!$G$16</c:f>
              <c:numCache>
                <c:formatCode>#,##0.00_);\(#,##0.00\)</c:formatCode>
                <c:ptCount val="1"/>
                <c:pt idx="0">
                  <c:v>8</c:v>
                </c:pt>
              </c:numCache>
            </c:numRef>
          </c:xVal>
          <c:yVal>
            <c:numRef>
              <c:f>'BCG Matrix'!$H$16</c:f>
              <c:numCache>
                <c:formatCode>0.00%</c:formatCode>
                <c:ptCount val="1"/>
                <c:pt idx="0">
                  <c:v>0.3</c:v>
                </c:pt>
              </c:numCache>
            </c:numRef>
          </c:yVal>
          <c:bubbleSize>
            <c:numRef>
              <c:f>'BCG Matrix'!$I$16</c:f>
              <c:numCache>
                <c:formatCode>#,##0</c:formatCode>
                <c:ptCount val="1"/>
                <c:pt idx="0">
                  <c:v>4799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1B8D-4D41-B741-4CDF3E8E157A}"/>
            </c:ext>
          </c:extLst>
        </c:ser>
        <c:ser>
          <c:idx val="4"/>
          <c:order val="4"/>
          <c:tx>
            <c:strRef>
              <c:f>'BCG Matrix'!$C$17</c:f>
              <c:strCache>
                <c:ptCount val="1"/>
                <c:pt idx="0">
                  <c:v>Mac PC</c:v>
                </c:pt>
              </c:strCache>
            </c:strRef>
          </c:tx>
          <c:invertIfNegative val="0"/>
          <c:xVal>
            <c:numRef>
              <c:f>'BCG Matrix'!$G$17</c:f>
              <c:numCache>
                <c:formatCode>#,##0.00_);\(#,##0.00\)</c:formatCode>
                <c:ptCount val="1"/>
                <c:pt idx="0">
                  <c:v>0.25</c:v>
                </c:pt>
              </c:numCache>
            </c:numRef>
          </c:xVal>
          <c:yVal>
            <c:numRef>
              <c:f>'BCG Matrix'!$H$17</c:f>
              <c:numCache>
                <c:formatCode>0.00%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'BCG Matrix'!$I$17</c:f>
              <c:numCache>
                <c:formatCode>#,##0</c:formatCode>
                <c:ptCount val="1"/>
                <c:pt idx="0">
                  <c:v>6944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1B8D-4D41-B741-4CDF3E8E157A}"/>
            </c:ext>
          </c:extLst>
        </c:ser>
        <c:ser>
          <c:idx val="5"/>
          <c:order val="5"/>
          <c:tx>
            <c:strRef>
              <c:f>'BCG Matrix'!$C$18</c:f>
              <c:strCache>
                <c:ptCount val="1"/>
              </c:strCache>
            </c:strRef>
          </c:tx>
          <c:invertIfNegative val="0"/>
          <c:xVal>
            <c:numRef>
              <c:f>'BCG Matrix'!$G$18</c:f>
            </c:numRef>
          </c:xVal>
          <c:yVal>
            <c:numRef>
              <c:f>'BCG Matrix'!$H$18</c:f>
              <c:numCache>
                <c:formatCode>0.00%</c:formatCode>
                <c:ptCount val="1"/>
              </c:numCache>
            </c:numRef>
          </c:yVal>
          <c:bubbleSize>
            <c:numRef>
              <c:f>'BCG Matrix'!$I$18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1B8D-4D41-B741-4CDF3E8E157A}"/>
            </c:ext>
          </c:extLst>
        </c:ser>
        <c:ser>
          <c:idx val="6"/>
          <c:order val="6"/>
          <c:tx>
            <c:strRef>
              <c:f>'BCG Matrix'!$C$19</c:f>
              <c:strCache>
                <c:ptCount val="1"/>
              </c:strCache>
            </c:strRef>
          </c:tx>
          <c:invertIfNegative val="0"/>
          <c:xVal>
            <c:numRef>
              <c:f>'BCG Matrix'!$G$19</c:f>
            </c:numRef>
          </c:xVal>
          <c:yVal>
            <c:numRef>
              <c:f>'BCG Matrix'!$H$19</c:f>
              <c:numCache>
                <c:formatCode>0.00%</c:formatCode>
                <c:ptCount val="1"/>
              </c:numCache>
            </c:numRef>
          </c:yVal>
          <c:bubbleSize>
            <c:numRef>
              <c:f>'BCG Matrix'!$I$19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1B8D-4D41-B741-4CDF3E8E157A}"/>
            </c:ext>
          </c:extLst>
        </c:ser>
        <c:ser>
          <c:idx val="7"/>
          <c:order val="7"/>
          <c:tx>
            <c:strRef>
              <c:f>'BCG Matrix'!$C$20</c:f>
              <c:strCache>
                <c:ptCount val="1"/>
              </c:strCache>
            </c:strRef>
          </c:tx>
          <c:invertIfNegative val="0"/>
          <c:xVal>
            <c:numRef>
              <c:f>'BCG Matrix'!$G$20</c:f>
            </c:numRef>
          </c:xVal>
          <c:yVal>
            <c:numRef>
              <c:f>'BCG Matrix'!$H$20</c:f>
              <c:numCache>
                <c:formatCode>0.00%</c:formatCode>
                <c:ptCount val="1"/>
              </c:numCache>
            </c:numRef>
          </c:yVal>
          <c:bubbleSize>
            <c:numRef>
              <c:f>'BCG Matrix'!$I$20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1B8D-4D41-B741-4CDF3E8E157A}"/>
            </c:ext>
          </c:extLst>
        </c:ser>
        <c:ser>
          <c:idx val="8"/>
          <c:order val="8"/>
          <c:tx>
            <c:strRef>
              <c:f>'BCG Matrix'!$C$21</c:f>
              <c:strCache>
                <c:ptCount val="1"/>
              </c:strCache>
            </c:strRef>
          </c:tx>
          <c:invertIfNegative val="0"/>
          <c:xVal>
            <c:numRef>
              <c:f>'BCG Matrix'!$G$21</c:f>
            </c:numRef>
          </c:xVal>
          <c:yVal>
            <c:numRef>
              <c:f>'BCG Matrix'!$H$21</c:f>
              <c:numCache>
                <c:formatCode>0.00%</c:formatCode>
                <c:ptCount val="1"/>
              </c:numCache>
            </c:numRef>
          </c:yVal>
          <c:bubbleSize>
            <c:numRef>
              <c:f>'BCG Matrix'!$I$21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1B8D-4D41-B741-4CDF3E8E157A}"/>
            </c:ext>
          </c:extLst>
        </c:ser>
        <c:ser>
          <c:idx val="9"/>
          <c:order val="9"/>
          <c:tx>
            <c:strRef>
              <c:f>'BCG Matrix'!$C$22</c:f>
              <c:strCache>
                <c:ptCount val="1"/>
              </c:strCache>
            </c:strRef>
          </c:tx>
          <c:invertIfNegative val="0"/>
          <c:xVal>
            <c:numRef>
              <c:f>'BCG Matrix'!$G$22</c:f>
            </c:numRef>
          </c:xVal>
          <c:yVal>
            <c:numRef>
              <c:f>'BCG Matrix'!$H$22</c:f>
              <c:numCache>
                <c:formatCode>0.00%</c:formatCode>
                <c:ptCount val="1"/>
              </c:numCache>
            </c:numRef>
          </c:yVal>
          <c:bubbleSize>
            <c:numRef>
              <c:f>'BCG Matrix'!$I$22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1B8D-4D41-B741-4CDF3E8E157A}"/>
            </c:ext>
          </c:extLst>
        </c:ser>
        <c:ser>
          <c:idx val="10"/>
          <c:order val="10"/>
          <c:tx>
            <c:strRef>
              <c:f>'BCG Matrix'!$C$23</c:f>
              <c:strCache>
                <c:ptCount val="1"/>
              </c:strCache>
            </c:strRef>
          </c:tx>
          <c:invertIfNegative val="0"/>
          <c:xVal>
            <c:numRef>
              <c:f>'BCG Matrix'!$G$23</c:f>
            </c:numRef>
          </c:xVal>
          <c:yVal>
            <c:numRef>
              <c:f>'BCG Matrix'!$H$23</c:f>
              <c:numCache>
                <c:formatCode>0.00%</c:formatCode>
                <c:ptCount val="1"/>
              </c:numCache>
            </c:numRef>
          </c:yVal>
          <c:bubbleSize>
            <c:numRef>
              <c:f>'BCG Matrix'!$I$23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1B8D-4D41-B741-4CDF3E8E157A}"/>
            </c:ext>
          </c:extLst>
        </c:ser>
        <c:ser>
          <c:idx val="11"/>
          <c:order val="11"/>
          <c:tx>
            <c:strRef>
              <c:f>'BCG Matrix'!$C$24</c:f>
              <c:strCache>
                <c:ptCount val="1"/>
              </c:strCache>
            </c:strRef>
          </c:tx>
          <c:invertIfNegative val="0"/>
          <c:xVal>
            <c:numRef>
              <c:f>'BCG Matrix'!$G$24</c:f>
            </c:numRef>
          </c:xVal>
          <c:yVal>
            <c:numRef>
              <c:f>'BCG Matrix'!$H$24</c:f>
              <c:numCache>
                <c:formatCode>0.00%</c:formatCode>
                <c:ptCount val="1"/>
              </c:numCache>
            </c:numRef>
          </c:yVal>
          <c:bubbleSize>
            <c:numRef>
              <c:f>'BCG Matrix'!$I$24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1B8D-4D41-B741-4CDF3E8E157A}"/>
            </c:ext>
          </c:extLst>
        </c:ser>
        <c:ser>
          <c:idx val="12"/>
          <c:order val="12"/>
          <c:tx>
            <c:strRef>
              <c:f>'BCG Matrix'!$C$25</c:f>
              <c:strCache>
                <c:ptCount val="1"/>
              </c:strCache>
            </c:strRef>
          </c:tx>
          <c:invertIfNegative val="0"/>
          <c:xVal>
            <c:numRef>
              <c:f>'BCG Matrix'!$G$25</c:f>
            </c:numRef>
          </c:xVal>
          <c:yVal>
            <c:numRef>
              <c:f>'BCG Matrix'!$H$25</c:f>
              <c:numCache>
                <c:formatCode>0.00%</c:formatCode>
                <c:ptCount val="1"/>
              </c:numCache>
            </c:numRef>
          </c:yVal>
          <c:bubbleSize>
            <c:numRef>
              <c:f>'BCG Matrix'!$I$25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1B8D-4D41-B741-4CDF3E8E157A}"/>
            </c:ext>
          </c:extLst>
        </c:ser>
        <c:ser>
          <c:idx val="13"/>
          <c:order val="13"/>
          <c:tx>
            <c:strRef>
              <c:f>'BCG Matrix'!$C$26</c:f>
              <c:strCache>
                <c:ptCount val="1"/>
              </c:strCache>
            </c:strRef>
          </c:tx>
          <c:invertIfNegative val="0"/>
          <c:xVal>
            <c:numRef>
              <c:f>'BCG Matrix'!$G$26</c:f>
            </c:numRef>
          </c:xVal>
          <c:yVal>
            <c:numRef>
              <c:f>'BCG Matrix'!$H$26</c:f>
              <c:numCache>
                <c:formatCode>0.00%</c:formatCode>
                <c:ptCount val="1"/>
              </c:numCache>
            </c:numRef>
          </c:yVal>
          <c:bubbleSize>
            <c:numRef>
              <c:f>'BCG Matrix'!$I$26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1B8D-4D41-B741-4CDF3E8E157A}"/>
            </c:ext>
          </c:extLst>
        </c:ser>
        <c:ser>
          <c:idx val="14"/>
          <c:order val="14"/>
          <c:tx>
            <c:strRef>
              <c:f>'BCG Matrix'!$C$27</c:f>
              <c:strCache>
                <c:ptCount val="1"/>
              </c:strCache>
            </c:strRef>
          </c:tx>
          <c:invertIfNegative val="0"/>
          <c:xVal>
            <c:numRef>
              <c:f>'BCG Matrix'!$G$27</c:f>
            </c:numRef>
          </c:xVal>
          <c:yVal>
            <c:numRef>
              <c:f>'BCG Matrix'!$H$27</c:f>
              <c:numCache>
                <c:formatCode>0.00%</c:formatCode>
                <c:ptCount val="1"/>
              </c:numCache>
            </c:numRef>
          </c:yVal>
          <c:bubbleSize>
            <c:numRef>
              <c:f>'BCG Matrix'!$I$27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1B8D-4D41-B741-4CDF3E8E157A}"/>
            </c:ext>
          </c:extLst>
        </c:ser>
        <c:ser>
          <c:idx val="15"/>
          <c:order val="15"/>
          <c:tx>
            <c:strRef>
              <c:f>'BCG Matrix'!$C$28</c:f>
              <c:strCache>
                <c:ptCount val="1"/>
              </c:strCache>
            </c:strRef>
          </c:tx>
          <c:invertIfNegative val="0"/>
          <c:xVal>
            <c:numRef>
              <c:f>'BCG Matrix'!$G$28</c:f>
            </c:numRef>
          </c:xVal>
          <c:yVal>
            <c:numRef>
              <c:f>'BCG Matrix'!$H$28</c:f>
              <c:numCache>
                <c:formatCode>0.00%</c:formatCode>
                <c:ptCount val="1"/>
              </c:numCache>
            </c:numRef>
          </c:yVal>
          <c:bubbleSize>
            <c:numRef>
              <c:f>'BCG Matrix'!$I$28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1B8D-4D41-B741-4CDF3E8E157A}"/>
            </c:ext>
          </c:extLst>
        </c:ser>
        <c:ser>
          <c:idx val="16"/>
          <c:order val="16"/>
          <c:tx>
            <c:strRef>
              <c:f>'BCG Matrix'!$C$29</c:f>
              <c:strCache>
                <c:ptCount val="1"/>
              </c:strCache>
            </c:strRef>
          </c:tx>
          <c:invertIfNegative val="0"/>
          <c:xVal>
            <c:numRef>
              <c:f>'BCG Matrix'!$G$29</c:f>
            </c:numRef>
          </c:xVal>
          <c:yVal>
            <c:numRef>
              <c:f>'BCG Matrix'!$H$29</c:f>
              <c:numCache>
                <c:formatCode>0.00%</c:formatCode>
                <c:ptCount val="1"/>
              </c:numCache>
            </c:numRef>
          </c:yVal>
          <c:bubbleSize>
            <c:numRef>
              <c:f>'BCG Matrix'!$I$29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1B8D-4D41-B741-4CDF3E8E157A}"/>
            </c:ext>
          </c:extLst>
        </c:ser>
        <c:ser>
          <c:idx val="17"/>
          <c:order val="17"/>
          <c:tx>
            <c:strRef>
              <c:f>'BCG Matrix'!$C$30</c:f>
              <c:strCache>
                <c:ptCount val="1"/>
              </c:strCache>
            </c:strRef>
          </c:tx>
          <c:invertIfNegative val="0"/>
          <c:xVal>
            <c:numRef>
              <c:f>'BCG Matrix'!$G$30</c:f>
            </c:numRef>
          </c:xVal>
          <c:yVal>
            <c:numRef>
              <c:f>'BCG Matrix'!$H$30</c:f>
              <c:numCache>
                <c:formatCode>0.00%</c:formatCode>
                <c:ptCount val="1"/>
              </c:numCache>
            </c:numRef>
          </c:yVal>
          <c:bubbleSize>
            <c:numRef>
              <c:f>'BCG Matrix'!$I$30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1B8D-4D41-B741-4CDF3E8E157A}"/>
            </c:ext>
          </c:extLst>
        </c:ser>
        <c:ser>
          <c:idx val="18"/>
          <c:order val="18"/>
          <c:tx>
            <c:strRef>
              <c:f>'BCG Matrix'!$C$31</c:f>
              <c:strCache>
                <c:ptCount val="1"/>
              </c:strCache>
            </c:strRef>
          </c:tx>
          <c:invertIfNegative val="0"/>
          <c:xVal>
            <c:numRef>
              <c:f>'BCG Matrix'!$G$31</c:f>
            </c:numRef>
          </c:xVal>
          <c:yVal>
            <c:numRef>
              <c:f>'BCG Matrix'!$H$31</c:f>
              <c:numCache>
                <c:formatCode>0.00%</c:formatCode>
                <c:ptCount val="1"/>
              </c:numCache>
            </c:numRef>
          </c:yVal>
          <c:bubbleSize>
            <c:numRef>
              <c:f>'BCG Matrix'!$I$31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1B8D-4D41-B741-4CDF3E8E157A}"/>
            </c:ext>
          </c:extLst>
        </c:ser>
        <c:ser>
          <c:idx val="19"/>
          <c:order val="19"/>
          <c:tx>
            <c:strRef>
              <c:f>'BCG Matrix'!$C$32</c:f>
              <c:strCache>
                <c:ptCount val="1"/>
              </c:strCache>
            </c:strRef>
          </c:tx>
          <c:invertIfNegative val="0"/>
          <c:xVal>
            <c:numRef>
              <c:f>'BCG Matrix'!$G$32</c:f>
            </c:numRef>
          </c:xVal>
          <c:yVal>
            <c:numRef>
              <c:f>'BCG Matrix'!$H$32</c:f>
              <c:numCache>
                <c:formatCode>0.00%</c:formatCode>
                <c:ptCount val="1"/>
              </c:numCache>
            </c:numRef>
          </c:yVal>
          <c:bubbleSize>
            <c:numRef>
              <c:f>'BCG Matrix'!$I$32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1B8D-4D41-B741-4CDF3E8E157A}"/>
            </c:ext>
          </c:extLst>
        </c:ser>
        <c:ser>
          <c:idx val="20"/>
          <c:order val="20"/>
          <c:tx>
            <c:strRef>
              <c:f>'BCG Matrix'!$C$33</c:f>
              <c:strCache>
                <c:ptCount val="1"/>
              </c:strCache>
            </c:strRef>
          </c:tx>
          <c:invertIfNegative val="0"/>
          <c:xVal>
            <c:numRef>
              <c:f>'BCG Matrix'!$G$33</c:f>
            </c:numRef>
          </c:xVal>
          <c:yVal>
            <c:numRef>
              <c:f>'BCG Matrix'!$H$33</c:f>
              <c:numCache>
                <c:formatCode>0.00%</c:formatCode>
                <c:ptCount val="1"/>
              </c:numCache>
            </c:numRef>
          </c:yVal>
          <c:bubbleSize>
            <c:numRef>
              <c:f>'BCG Matrix'!$I$33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1B8D-4D41-B741-4CDF3E8E157A}"/>
            </c:ext>
          </c:extLst>
        </c:ser>
        <c:ser>
          <c:idx val="21"/>
          <c:order val="21"/>
          <c:tx>
            <c:strRef>
              <c:f>'BCG Matrix'!$C$34</c:f>
              <c:strCache>
                <c:ptCount val="1"/>
              </c:strCache>
            </c:strRef>
          </c:tx>
          <c:invertIfNegative val="0"/>
          <c:xVal>
            <c:numRef>
              <c:f>'BCG Matrix'!$G$34</c:f>
            </c:numRef>
          </c:xVal>
          <c:yVal>
            <c:numRef>
              <c:f>'BCG Matrix'!$H$34</c:f>
              <c:numCache>
                <c:formatCode>0.00%</c:formatCode>
                <c:ptCount val="1"/>
              </c:numCache>
            </c:numRef>
          </c:yVal>
          <c:bubbleSize>
            <c:numRef>
              <c:f>'BCG Matrix'!$I$34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1B8D-4D41-B741-4CDF3E8E157A}"/>
            </c:ext>
          </c:extLst>
        </c:ser>
        <c:ser>
          <c:idx val="22"/>
          <c:order val="22"/>
          <c:tx>
            <c:strRef>
              <c:f>'BCG Matrix'!$C$35</c:f>
              <c:strCache>
                <c:ptCount val="1"/>
              </c:strCache>
            </c:strRef>
          </c:tx>
          <c:invertIfNegative val="0"/>
          <c:xVal>
            <c:numRef>
              <c:f>'BCG Matrix'!$G$35</c:f>
            </c:numRef>
          </c:xVal>
          <c:yVal>
            <c:numRef>
              <c:f>'BCG Matrix'!$H$35</c:f>
              <c:numCache>
                <c:formatCode>0.00%</c:formatCode>
                <c:ptCount val="1"/>
              </c:numCache>
            </c:numRef>
          </c:yVal>
          <c:bubbleSize>
            <c:numRef>
              <c:f>'BCG Matrix'!$I$35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1B8D-4D41-B741-4CDF3E8E157A}"/>
            </c:ext>
          </c:extLst>
        </c:ser>
        <c:ser>
          <c:idx val="23"/>
          <c:order val="23"/>
          <c:tx>
            <c:strRef>
              <c:f>'BCG Matrix'!$C$36</c:f>
              <c:strCache>
                <c:ptCount val="1"/>
              </c:strCache>
            </c:strRef>
          </c:tx>
          <c:invertIfNegative val="0"/>
          <c:xVal>
            <c:numRef>
              <c:f>'BCG Matrix'!$G$36</c:f>
            </c:numRef>
          </c:xVal>
          <c:yVal>
            <c:numRef>
              <c:f>'BCG Matrix'!$H$36</c:f>
              <c:numCache>
                <c:formatCode>0.00%</c:formatCode>
                <c:ptCount val="1"/>
              </c:numCache>
            </c:numRef>
          </c:yVal>
          <c:bubbleSize>
            <c:numRef>
              <c:f>'BCG Matrix'!$I$36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7-1B8D-4D41-B741-4CDF3E8E157A}"/>
            </c:ext>
          </c:extLst>
        </c:ser>
        <c:ser>
          <c:idx val="24"/>
          <c:order val="24"/>
          <c:tx>
            <c:strRef>
              <c:f>'BCG Matrix'!$C$37</c:f>
              <c:strCache>
                <c:ptCount val="1"/>
              </c:strCache>
            </c:strRef>
          </c:tx>
          <c:invertIfNegative val="0"/>
          <c:xVal>
            <c:numRef>
              <c:f>'BCG Matrix'!$G$37</c:f>
            </c:numRef>
          </c:xVal>
          <c:yVal>
            <c:numRef>
              <c:f>'BCG Matrix'!$H$37</c:f>
              <c:numCache>
                <c:formatCode>0.00%</c:formatCode>
                <c:ptCount val="1"/>
              </c:numCache>
            </c:numRef>
          </c:yVal>
          <c:bubbleSize>
            <c:numRef>
              <c:f>'BCG Matrix'!$I$37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1B8D-4D41-B741-4CDF3E8E157A}"/>
            </c:ext>
          </c:extLst>
        </c:ser>
        <c:ser>
          <c:idx val="25"/>
          <c:order val="25"/>
          <c:tx>
            <c:strRef>
              <c:f>'BCG Matrix'!$C$13</c:f>
              <c:strCache>
                <c:ptCount val="1"/>
                <c:pt idx="0">
                  <c:v>iPhone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Matrix'!$G$13</c:f>
              <c:numCache>
                <c:formatCode>#,##0.00_);\(#,##0.00\)</c:formatCode>
                <c:ptCount val="1"/>
                <c:pt idx="0">
                  <c:v>0.49367088607594944</c:v>
                </c:pt>
              </c:numCache>
            </c:numRef>
          </c:xVal>
          <c:yVal>
            <c:numRef>
              <c:f>'BCG Matrix'!$H$13</c:f>
              <c:numCache>
                <c:formatCode>0.00%</c:formatCode>
                <c:ptCount val="1"/>
                <c:pt idx="0">
                  <c:v>0.56999999999999995</c:v>
                </c:pt>
              </c:numCache>
            </c:numRef>
          </c:yVal>
          <c:bubbleSize>
            <c:numRef>
              <c:f>'BCG Matrix'!$I$13</c:f>
              <c:numCache>
                <c:formatCode>#,##0</c:formatCode>
                <c:ptCount val="1"/>
                <c:pt idx="0">
                  <c:v>51182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9-1B8D-4D41-B741-4CDF3E8E157A}"/>
            </c:ext>
          </c:extLst>
        </c:ser>
        <c:ser>
          <c:idx val="26"/>
          <c:order val="26"/>
          <c:tx>
            <c:strRef>
              <c:f>'BCG Matrix'!$C$14</c:f>
              <c:strCache>
                <c:ptCount val="1"/>
                <c:pt idx="0">
                  <c:v>iPad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Matrix'!$G$14</c:f>
              <c:numCache>
                <c:formatCode>#,##0.00_);\(#,##0.00\)</c:formatCode>
                <c:ptCount val="1"/>
                <c:pt idx="0">
                  <c:v>1.2777777777777779</c:v>
                </c:pt>
              </c:numCache>
            </c:numRef>
          </c:xVal>
          <c:yVal>
            <c:numRef>
              <c:f>'BCG Matrix'!$H$14</c:f>
              <c:numCache>
                <c:formatCode>0.00%</c:formatCode>
                <c:ptCount val="1"/>
                <c:pt idx="0">
                  <c:v>0.11</c:v>
                </c:pt>
              </c:numCache>
            </c:numRef>
          </c:yVal>
          <c:bubbleSize>
            <c:numRef>
              <c:f>'BCG Matrix'!$I$14</c:f>
              <c:numCache>
                <c:formatCode>#,##0</c:formatCode>
                <c:ptCount val="1"/>
                <c:pt idx="0">
                  <c:v>8985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1B8D-4D41-B741-4CDF3E8E157A}"/>
            </c:ext>
          </c:extLst>
        </c:ser>
        <c:ser>
          <c:idx val="27"/>
          <c:order val="27"/>
          <c:tx>
            <c:strRef>
              <c:f>'BCG Matrix'!$C$15</c:f>
              <c:strCache>
                <c:ptCount val="1"/>
                <c:pt idx="0">
                  <c:v>iPod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Matrix'!$G$15</c:f>
              <c:numCache>
                <c:formatCode>#,##0.00_);\(#,##0.00\)</c:formatCode>
                <c:ptCount val="1"/>
                <c:pt idx="0">
                  <c:v>7.1999999999999993</c:v>
                </c:pt>
              </c:numCache>
            </c:numRef>
          </c:xVal>
          <c:yVal>
            <c:numRef>
              <c:f>'BCG Matrix'!$H$15</c:f>
              <c:numCache>
                <c:formatCode>0.00%</c:formatCode>
                <c:ptCount val="1"/>
                <c:pt idx="0">
                  <c:v>-0.2</c:v>
                </c:pt>
              </c:numCache>
            </c:numRef>
          </c:yVal>
          <c:bubbleSize>
            <c:numRef>
              <c:f>'BCG Matrix'!$I$15</c:f>
              <c:numCache>
                <c:formatCode>#,##0</c:formatCode>
                <c:ptCount val="1"/>
                <c:pt idx="0">
                  <c:v>2689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B-1B8D-4D41-B741-4CDF3E8E157A}"/>
            </c:ext>
          </c:extLst>
        </c:ser>
        <c:ser>
          <c:idx val="28"/>
          <c:order val="28"/>
          <c:tx>
            <c:strRef>
              <c:f>'BCG Matrix'!$C$16</c:f>
              <c:strCache>
                <c:ptCount val="1"/>
                <c:pt idx="0">
                  <c:v>iTunes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Matrix'!$G$16</c:f>
              <c:numCache>
                <c:formatCode>#,##0.00_);\(#,##0.00\)</c:formatCode>
                <c:ptCount val="1"/>
                <c:pt idx="0">
                  <c:v>8</c:v>
                </c:pt>
              </c:numCache>
            </c:numRef>
          </c:xVal>
          <c:yVal>
            <c:numRef>
              <c:f>'BCG Matrix'!$H$16</c:f>
              <c:numCache>
                <c:formatCode>0.00%</c:formatCode>
                <c:ptCount val="1"/>
                <c:pt idx="0">
                  <c:v>0.3</c:v>
                </c:pt>
              </c:numCache>
            </c:numRef>
          </c:yVal>
          <c:bubbleSize>
            <c:numRef>
              <c:f>'BCG Matrix'!$I$16</c:f>
              <c:numCache>
                <c:formatCode>#,##0</c:formatCode>
                <c:ptCount val="1"/>
                <c:pt idx="0">
                  <c:v>4799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1B8D-4D41-B741-4CDF3E8E157A}"/>
            </c:ext>
          </c:extLst>
        </c:ser>
        <c:ser>
          <c:idx val="29"/>
          <c:order val="29"/>
          <c:tx>
            <c:strRef>
              <c:f>'BCG Matrix'!$C$17</c:f>
              <c:strCache>
                <c:ptCount val="1"/>
                <c:pt idx="0">
                  <c:v>Mac PC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Matrix'!$G$17</c:f>
              <c:numCache>
                <c:formatCode>#,##0.00_);\(#,##0.00\)</c:formatCode>
                <c:ptCount val="1"/>
                <c:pt idx="0">
                  <c:v>0.25</c:v>
                </c:pt>
              </c:numCache>
            </c:numRef>
          </c:xVal>
          <c:yVal>
            <c:numRef>
              <c:f>'BCG Matrix'!$H$17</c:f>
              <c:numCache>
                <c:formatCode>0.00%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'BCG Matrix'!$I$17</c:f>
              <c:numCache>
                <c:formatCode>#,##0</c:formatCode>
                <c:ptCount val="1"/>
                <c:pt idx="0">
                  <c:v>6944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D-1B8D-4D41-B741-4CDF3E8E157A}"/>
            </c:ext>
          </c:extLst>
        </c:ser>
        <c:ser>
          <c:idx val="30"/>
          <c:order val="30"/>
          <c:tx>
            <c:strRef>
              <c:f>'BCG Matrix'!$C$18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Matrix'!$G$18</c:f>
            </c:numRef>
          </c:xVal>
          <c:yVal>
            <c:numRef>
              <c:f>'BCG Matrix'!$H$18</c:f>
              <c:numCache>
                <c:formatCode>0.00%</c:formatCode>
                <c:ptCount val="1"/>
              </c:numCache>
            </c:numRef>
          </c:yVal>
          <c:bubbleSize>
            <c:numRef>
              <c:f>'BCG Matrix'!$I$18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1B8D-4D41-B741-4CDF3E8E157A}"/>
            </c:ext>
          </c:extLst>
        </c:ser>
        <c:ser>
          <c:idx val="31"/>
          <c:order val="31"/>
          <c:tx>
            <c:strRef>
              <c:f>'BCG Matrix'!$C$19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Matrix'!$G$19</c:f>
            </c:numRef>
          </c:xVal>
          <c:yVal>
            <c:numRef>
              <c:f>'BCG Matrix'!$H$19</c:f>
              <c:numCache>
                <c:formatCode>0.00%</c:formatCode>
                <c:ptCount val="1"/>
              </c:numCache>
            </c:numRef>
          </c:yVal>
          <c:bubbleSize>
            <c:numRef>
              <c:f>'BCG Matrix'!$I$19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F-1B8D-4D41-B741-4CDF3E8E157A}"/>
            </c:ext>
          </c:extLst>
        </c:ser>
        <c:ser>
          <c:idx val="32"/>
          <c:order val="32"/>
          <c:tx>
            <c:strRef>
              <c:f>'BCG Matrix'!$C$20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Matrix'!$G$20</c:f>
            </c:numRef>
          </c:xVal>
          <c:yVal>
            <c:numRef>
              <c:f>'BCG Matrix'!$H$20</c:f>
              <c:numCache>
                <c:formatCode>0.00%</c:formatCode>
                <c:ptCount val="1"/>
              </c:numCache>
            </c:numRef>
          </c:yVal>
          <c:bubbleSize>
            <c:numRef>
              <c:f>'BCG Matrix'!$I$20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1B8D-4D41-B741-4CDF3E8E157A}"/>
            </c:ext>
          </c:extLst>
        </c:ser>
        <c:ser>
          <c:idx val="33"/>
          <c:order val="33"/>
          <c:tx>
            <c:strRef>
              <c:f>'BCG Matrix'!$C$21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Matrix'!$G$21</c:f>
            </c:numRef>
          </c:xVal>
          <c:yVal>
            <c:numRef>
              <c:f>'BCG Matrix'!$H$21</c:f>
              <c:numCache>
                <c:formatCode>0.00%</c:formatCode>
                <c:ptCount val="1"/>
              </c:numCache>
            </c:numRef>
          </c:yVal>
          <c:bubbleSize>
            <c:numRef>
              <c:f>'BCG Matrix'!$I$21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1-1B8D-4D41-B741-4CDF3E8E157A}"/>
            </c:ext>
          </c:extLst>
        </c:ser>
        <c:ser>
          <c:idx val="34"/>
          <c:order val="34"/>
          <c:tx>
            <c:strRef>
              <c:f>'BCG Matrix'!$C$22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Matrix'!$G$22</c:f>
            </c:numRef>
          </c:xVal>
          <c:yVal>
            <c:numRef>
              <c:f>'BCG Matrix'!$H$22</c:f>
              <c:numCache>
                <c:formatCode>0.00%</c:formatCode>
                <c:ptCount val="1"/>
              </c:numCache>
            </c:numRef>
          </c:yVal>
          <c:bubbleSize>
            <c:numRef>
              <c:f>'BCG Matrix'!$I$22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2-1B8D-4D41-B741-4CDF3E8E157A}"/>
            </c:ext>
          </c:extLst>
        </c:ser>
        <c:ser>
          <c:idx val="35"/>
          <c:order val="35"/>
          <c:tx>
            <c:strRef>
              <c:f>'BCG Matrix'!$C$23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Matrix'!$G$23</c:f>
            </c:numRef>
          </c:xVal>
          <c:yVal>
            <c:numRef>
              <c:f>'BCG Matrix'!$H$23</c:f>
              <c:numCache>
                <c:formatCode>0.00%</c:formatCode>
                <c:ptCount val="1"/>
              </c:numCache>
            </c:numRef>
          </c:yVal>
          <c:bubbleSize>
            <c:numRef>
              <c:f>'BCG Matrix'!$I$23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3-1B8D-4D41-B741-4CDF3E8E157A}"/>
            </c:ext>
          </c:extLst>
        </c:ser>
        <c:ser>
          <c:idx val="36"/>
          <c:order val="36"/>
          <c:tx>
            <c:strRef>
              <c:f>'BCG Matrix'!$C$24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B8D-4D41-B741-4CDF3E8E15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Matrix'!$G$24</c:f>
            </c:numRef>
          </c:xVal>
          <c:yVal>
            <c:numRef>
              <c:f>'BCG Matrix'!$H$24</c:f>
              <c:numCache>
                <c:formatCode>0.00%</c:formatCode>
                <c:ptCount val="1"/>
              </c:numCache>
            </c:numRef>
          </c:yVal>
          <c:bubbleSize>
            <c:numRef>
              <c:f>'BCG Matrix'!$I$24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5-1B8D-4D41-B741-4CDF3E8E157A}"/>
            </c:ext>
          </c:extLst>
        </c:ser>
        <c:ser>
          <c:idx val="37"/>
          <c:order val="37"/>
          <c:tx>
            <c:strRef>
              <c:f>'BCG Matrix'!$C$25</c:f>
              <c:strCache>
                <c:ptCount val="1"/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B8D-4D41-B741-4CDF3E8E15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Matrix'!$G$25</c:f>
            </c:numRef>
          </c:xVal>
          <c:yVal>
            <c:numRef>
              <c:f>'BCG Matrix'!$H$25</c:f>
              <c:numCache>
                <c:formatCode>0.00%</c:formatCode>
                <c:ptCount val="1"/>
              </c:numCache>
            </c:numRef>
          </c:yVal>
          <c:bubbleSize>
            <c:numRef>
              <c:f>'BCG Matrix'!$I$25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7-1B8D-4D41-B741-4CDF3E8E157A}"/>
            </c:ext>
          </c:extLst>
        </c:ser>
        <c:ser>
          <c:idx val="38"/>
          <c:order val="38"/>
          <c:tx>
            <c:strRef>
              <c:f>'BCG Matrix'!$C$26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Matrix'!$G$26</c:f>
            </c:numRef>
          </c:xVal>
          <c:yVal>
            <c:numRef>
              <c:f>'BCG Matrix'!$H$26</c:f>
              <c:numCache>
                <c:formatCode>0.00%</c:formatCode>
                <c:ptCount val="1"/>
              </c:numCache>
            </c:numRef>
          </c:yVal>
          <c:bubbleSize>
            <c:numRef>
              <c:f>'BCG Matrix'!$I$26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1B8D-4D41-B741-4CDF3E8E157A}"/>
            </c:ext>
          </c:extLst>
        </c:ser>
        <c:ser>
          <c:idx val="39"/>
          <c:order val="39"/>
          <c:tx>
            <c:strRef>
              <c:f>'BCG Matrix'!$C$27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Matrix'!$G$27</c:f>
            </c:numRef>
          </c:xVal>
          <c:yVal>
            <c:numRef>
              <c:f>'BCG Matrix'!$H$27</c:f>
              <c:numCache>
                <c:formatCode>0.00%</c:formatCode>
                <c:ptCount val="1"/>
              </c:numCache>
            </c:numRef>
          </c:yVal>
          <c:bubbleSize>
            <c:numRef>
              <c:f>'BCG Matrix'!$I$27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9-1B8D-4D41-B741-4CDF3E8E157A}"/>
            </c:ext>
          </c:extLst>
        </c:ser>
        <c:ser>
          <c:idx val="40"/>
          <c:order val="40"/>
          <c:tx>
            <c:strRef>
              <c:f>'BCG Matrix'!$C$28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Matrix'!$G$28</c:f>
            </c:numRef>
          </c:xVal>
          <c:yVal>
            <c:numRef>
              <c:f>'BCG Matrix'!$H$28</c:f>
              <c:numCache>
                <c:formatCode>0.00%</c:formatCode>
                <c:ptCount val="1"/>
              </c:numCache>
            </c:numRef>
          </c:yVal>
          <c:bubbleSize>
            <c:numRef>
              <c:f>'BCG Matrix'!$I$28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A-1B8D-4D41-B741-4CDF3E8E157A}"/>
            </c:ext>
          </c:extLst>
        </c:ser>
        <c:ser>
          <c:idx val="41"/>
          <c:order val="41"/>
          <c:tx>
            <c:strRef>
              <c:f>'BCG Matrix'!$C$29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Matrix'!$G$29</c:f>
            </c:numRef>
          </c:xVal>
          <c:yVal>
            <c:numRef>
              <c:f>'BCG Matrix'!$H$29</c:f>
              <c:numCache>
                <c:formatCode>0.00%</c:formatCode>
                <c:ptCount val="1"/>
              </c:numCache>
            </c:numRef>
          </c:yVal>
          <c:bubbleSize>
            <c:numRef>
              <c:f>'BCG Matrix'!$I$29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B-1B8D-4D41-B741-4CDF3E8E157A}"/>
            </c:ext>
          </c:extLst>
        </c:ser>
        <c:ser>
          <c:idx val="42"/>
          <c:order val="42"/>
          <c:tx>
            <c:strRef>
              <c:f>'BCG Matrix'!$C$30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Matrix'!$G$30</c:f>
            </c:numRef>
          </c:xVal>
          <c:yVal>
            <c:numRef>
              <c:f>'BCG Matrix'!$H$30</c:f>
              <c:numCache>
                <c:formatCode>0.00%</c:formatCode>
                <c:ptCount val="1"/>
              </c:numCache>
            </c:numRef>
          </c:yVal>
          <c:bubbleSize>
            <c:numRef>
              <c:f>'BCG Matrix'!$I$30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C-1B8D-4D41-B741-4CDF3E8E157A}"/>
            </c:ext>
          </c:extLst>
        </c:ser>
        <c:ser>
          <c:idx val="43"/>
          <c:order val="43"/>
          <c:tx>
            <c:strRef>
              <c:f>'BCG Matrix'!$C$31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Matrix'!$G$31</c:f>
            </c:numRef>
          </c:xVal>
          <c:yVal>
            <c:numRef>
              <c:f>'BCG Matrix'!$H$31</c:f>
              <c:numCache>
                <c:formatCode>0.00%</c:formatCode>
                <c:ptCount val="1"/>
              </c:numCache>
            </c:numRef>
          </c:yVal>
          <c:bubbleSize>
            <c:numRef>
              <c:f>'BCG Matrix'!$I$31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D-1B8D-4D41-B741-4CDF3E8E157A}"/>
            </c:ext>
          </c:extLst>
        </c:ser>
        <c:ser>
          <c:idx val="44"/>
          <c:order val="44"/>
          <c:tx>
            <c:strRef>
              <c:f>'BCG Matrix'!$C$32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Matrix'!$G$32</c:f>
            </c:numRef>
          </c:xVal>
          <c:yVal>
            <c:numRef>
              <c:f>'BCG Matrix'!$H$32</c:f>
              <c:numCache>
                <c:formatCode>0.00%</c:formatCode>
                <c:ptCount val="1"/>
              </c:numCache>
            </c:numRef>
          </c:yVal>
          <c:bubbleSize>
            <c:numRef>
              <c:f>'BCG Matrix'!$I$32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E-1B8D-4D41-B741-4CDF3E8E157A}"/>
            </c:ext>
          </c:extLst>
        </c:ser>
        <c:ser>
          <c:idx val="45"/>
          <c:order val="45"/>
          <c:tx>
            <c:strRef>
              <c:f>'BCG Matrix'!$C$33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Matrix'!$G$33</c:f>
            </c:numRef>
          </c:xVal>
          <c:yVal>
            <c:numRef>
              <c:f>'BCG Matrix'!$H$33</c:f>
              <c:numCache>
                <c:formatCode>0.00%</c:formatCode>
                <c:ptCount val="1"/>
              </c:numCache>
            </c:numRef>
          </c:yVal>
          <c:bubbleSize>
            <c:numRef>
              <c:f>'BCG Matrix'!$I$33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F-1B8D-4D41-B741-4CDF3E8E157A}"/>
            </c:ext>
          </c:extLst>
        </c:ser>
        <c:ser>
          <c:idx val="46"/>
          <c:order val="46"/>
          <c:tx>
            <c:strRef>
              <c:f>'BCG Matrix'!$C$34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Matrix'!$G$34</c:f>
            </c:numRef>
          </c:xVal>
          <c:yVal>
            <c:numRef>
              <c:f>'BCG Matrix'!$H$34</c:f>
              <c:numCache>
                <c:formatCode>0.00%</c:formatCode>
                <c:ptCount val="1"/>
              </c:numCache>
            </c:numRef>
          </c:yVal>
          <c:bubbleSize>
            <c:numRef>
              <c:f>'BCG Matrix'!$I$34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0-1B8D-4D41-B741-4CDF3E8E157A}"/>
            </c:ext>
          </c:extLst>
        </c:ser>
        <c:ser>
          <c:idx val="47"/>
          <c:order val="47"/>
          <c:tx>
            <c:strRef>
              <c:f>'BCG Matrix'!$C$35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Matrix'!$G$35</c:f>
            </c:numRef>
          </c:xVal>
          <c:yVal>
            <c:numRef>
              <c:f>'BCG Matrix'!$H$35</c:f>
              <c:numCache>
                <c:formatCode>0.00%</c:formatCode>
                <c:ptCount val="1"/>
              </c:numCache>
            </c:numRef>
          </c:yVal>
          <c:bubbleSize>
            <c:numRef>
              <c:f>'BCG Matrix'!$I$35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1-1B8D-4D41-B741-4CDF3E8E157A}"/>
            </c:ext>
          </c:extLst>
        </c:ser>
        <c:ser>
          <c:idx val="48"/>
          <c:order val="48"/>
          <c:tx>
            <c:strRef>
              <c:f>'BCG Matrix'!$C$36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Matrix'!$G$36</c:f>
            </c:numRef>
          </c:xVal>
          <c:yVal>
            <c:numRef>
              <c:f>'BCG Matrix'!$H$36</c:f>
              <c:numCache>
                <c:formatCode>0.00%</c:formatCode>
                <c:ptCount val="1"/>
              </c:numCache>
            </c:numRef>
          </c:yVal>
          <c:bubbleSize>
            <c:numRef>
              <c:f>'BCG Matrix'!$I$36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2-1B8D-4D41-B741-4CDF3E8E157A}"/>
            </c:ext>
          </c:extLst>
        </c:ser>
        <c:ser>
          <c:idx val="49"/>
          <c:order val="49"/>
          <c:tx>
            <c:strRef>
              <c:f>'BCG Matrix'!$C$37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'BCG Matrix'!$G$37</c:f>
            </c:numRef>
          </c:xVal>
          <c:yVal>
            <c:numRef>
              <c:f>'BCG Matrix'!$H$37</c:f>
              <c:numCache>
                <c:formatCode>0.00%</c:formatCode>
                <c:ptCount val="1"/>
              </c:numCache>
            </c:numRef>
          </c:yVal>
          <c:bubbleSize>
            <c:numRef>
              <c:f>'BCG Matrix'!$I$37</c:f>
              <c:numCache>
                <c:formatCode>#,##0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3-1B8D-4D41-B741-4CDF3E8E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130964864"/>
        <c:axId val="130978944"/>
      </c:bubbleChart>
      <c:valAx>
        <c:axId val="130964864"/>
        <c:scaling>
          <c:logBase val="10"/>
          <c:orientation val="maxMin"/>
          <c:max val="20"/>
          <c:min val="2.0000000000000004E-2"/>
        </c:scaling>
        <c:delete val="0"/>
        <c:axPos val="b"/>
        <c:numFmt formatCode="#,##0.00_);\(#,##0.00\)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0978944"/>
        <c:crossesAt val="0.1"/>
        <c:crossBetween val="midCat"/>
      </c:valAx>
      <c:valAx>
        <c:axId val="130978944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high"/>
        <c:crossAx val="130964864"/>
        <c:crossesAt val="0.5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8926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500" b="1" dirty="0" err="1"/>
              <a:t>Cultural</a:t>
            </a:r>
            <a:r>
              <a:rPr lang="cs-CZ" sz="1500" b="1" dirty="0"/>
              <a:t> (kulturní vzdálenost)</a:t>
            </a:r>
            <a:r>
              <a:rPr lang="cs-CZ" sz="1500" dirty="0"/>
              <a:t> – kulturní vzdálenost hodnotí kulturní rozdílnosti (jako je odlišný jazyk, etnické skupiny, náboženství, sociální normy a zvyky, názory a hodnoty a další faktory) mezi tuzemským trhem a cílovým zahraničním trhem. Velké kulturní rozdílnosti sebou mohou přinést nejen vysoké náklady a nejistotu ve vedení, ale také nedostatek důvěry a vzájemného respektu mezi obchodními partnery.</a:t>
            </a:r>
          </a:p>
          <a:p>
            <a:pPr lvl="0" algn="just"/>
            <a:r>
              <a:rPr lang="cs-CZ" sz="1500" b="1" dirty="0" err="1"/>
              <a:t>Administrative</a:t>
            </a:r>
            <a:r>
              <a:rPr lang="cs-CZ" sz="1500" b="1" dirty="0"/>
              <a:t> and </a:t>
            </a:r>
            <a:r>
              <a:rPr lang="cs-CZ" sz="1500" b="1" dirty="0" err="1"/>
              <a:t>political</a:t>
            </a:r>
            <a:r>
              <a:rPr lang="cs-CZ" sz="1500" b="1" dirty="0"/>
              <a:t> (administrativní a politická vzdálenost)</a:t>
            </a:r>
            <a:r>
              <a:rPr lang="cs-CZ" sz="1500" dirty="0"/>
              <a:t> – administrativní a politická vzdálenost je sledována z pohledu takových faktorů, jako je absence nebo existence měnových nebo politických smluv (mezi tuzemským a cílovým trhem), silný nebo slabý vliv legislativních a finančních institucí, popřípadě existence politického nepřátelství mezi zeměmi. </a:t>
            </a:r>
          </a:p>
          <a:p>
            <a:pPr lvl="0" algn="just"/>
            <a:r>
              <a:rPr lang="cs-CZ" sz="1500" b="1" dirty="0" err="1"/>
              <a:t>Geographic</a:t>
            </a:r>
            <a:r>
              <a:rPr lang="cs-CZ" sz="1500" b="1" dirty="0"/>
              <a:t> (geografická vzdálenost)</a:t>
            </a:r>
            <a:r>
              <a:rPr lang="cs-CZ" sz="1500" dirty="0"/>
              <a:t> – geografická vzdálenost hodnotí jak je tuzemský a cílový trh vzdálen z pohledu konkrétních geografických jednotek, tj. počtu kilometrů nebo mil.</a:t>
            </a:r>
          </a:p>
          <a:p>
            <a:pPr lvl="0" algn="just"/>
            <a:r>
              <a:rPr lang="cs-CZ" sz="1500" b="1" dirty="0" err="1"/>
              <a:t>Economic</a:t>
            </a:r>
            <a:r>
              <a:rPr lang="cs-CZ" sz="1500" b="1" dirty="0"/>
              <a:t> (ekonomická vzdálenost)</a:t>
            </a:r>
            <a:r>
              <a:rPr lang="cs-CZ" sz="1500" dirty="0"/>
              <a:t> – ekonomická vzdálenost mezi tuzemským a cílovým regionem je determinována pomocí bohatství a příjmu na jednoho obyvatele. Obecně platí, že podniky z ekonomicky bohatších zemí se více zapojují do mezinárodního podnikání než podniky z ekonomicky chudších zemí.</a:t>
            </a:r>
          </a:p>
          <a:p>
            <a:pPr lvl="0"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CAGE Distance Framework</a:t>
            </a:r>
          </a:p>
        </p:txBody>
      </p:sp>
    </p:spTree>
    <p:extLst>
      <p:ext uri="{BB962C8B-B14F-4D97-AF65-F5344CB8AC3E}">
        <p14:creationId xmlns:p14="http://schemas.microsoft.com/office/powerpoint/2010/main" val="25322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2753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500" dirty="0"/>
              <a:t>Klíčova kompetence (</a:t>
            </a:r>
            <a:r>
              <a:rPr lang="cs-CZ" sz="1500" dirty="0" err="1"/>
              <a:t>core</a:t>
            </a:r>
            <a:r>
              <a:rPr lang="cs-CZ" sz="1500" dirty="0"/>
              <a:t> </a:t>
            </a:r>
            <a:r>
              <a:rPr lang="cs-CZ" sz="1500" dirty="0" err="1"/>
              <a:t>competence</a:t>
            </a:r>
            <a:r>
              <a:rPr lang="cs-CZ" sz="1500" dirty="0"/>
              <a:t>) je schopnost, aktivum nebo technologie, které přinášejí hodnotu zákazníkům, podporují růst podniku a odlišují podnik od jejich současných i budoucích konkurentů. </a:t>
            </a:r>
          </a:p>
          <a:p>
            <a:pPr algn="just"/>
            <a:r>
              <a:rPr lang="cs-CZ" sz="1500" dirty="0"/>
              <a:t>Klíčové kompetence vedou k získání a udržení konkurenční výhody na trhu. </a:t>
            </a:r>
          </a:p>
          <a:p>
            <a:pPr algn="just"/>
            <a:r>
              <a:rPr lang="cs-CZ" sz="1500" dirty="0"/>
              <a:t>Klíčovou kompetencí tedy může být něco, co je přínosné pro zákazníky, přičemž zákazníci tento přínos vnímají a oceňují. </a:t>
            </a:r>
          </a:p>
          <a:p>
            <a:pPr algn="just"/>
            <a:r>
              <a:rPr lang="cs-CZ" sz="1500" dirty="0"/>
              <a:t>Může to být například unikátní technologie, která dokáže produkt zhotovit v mimořádné kvalitě, nebo mimořádně levně. </a:t>
            </a:r>
          </a:p>
          <a:p>
            <a:pPr algn="just"/>
            <a:r>
              <a:rPr lang="cs-CZ" sz="1500" dirty="0"/>
              <a:t>Důležité je, že klíčová kompetence je v jistém smyslu unikátní a z ní pramenící přínosy jsou pro zákazníky odlišitelné od toho, co jim nabízí konkurence. </a:t>
            </a:r>
          </a:p>
          <a:p>
            <a:pPr algn="just"/>
            <a:r>
              <a:rPr lang="cs-CZ" sz="1500" dirty="0"/>
              <a:t>Výsledkem vhodně uplatněné klíčové kompetence bude konkurenční výhoda podniku.</a:t>
            </a:r>
          </a:p>
          <a:p>
            <a:pPr algn="just"/>
            <a:r>
              <a:rPr lang="cs-CZ" sz="1500" b="1" dirty="0"/>
              <a:t>Požadavky na klíčové kompetence</a:t>
            </a:r>
          </a:p>
          <a:p>
            <a:pPr lvl="1" algn="just"/>
            <a:r>
              <a:rPr lang="cs-CZ" sz="1500" dirty="0"/>
              <a:t>Relevance a důležitost pro rozhodování zákazníka</a:t>
            </a:r>
          </a:p>
          <a:p>
            <a:pPr lvl="1" algn="just"/>
            <a:r>
              <a:rPr lang="cs-CZ" sz="1500" dirty="0"/>
              <a:t>Obtížná </a:t>
            </a:r>
            <a:r>
              <a:rPr lang="cs-CZ" sz="1500" dirty="0" err="1"/>
              <a:t>napodobitelnost</a:t>
            </a:r>
            <a:endParaRPr lang="cs-CZ" sz="1500" dirty="0"/>
          </a:p>
          <a:p>
            <a:pPr lvl="1" algn="just"/>
            <a:r>
              <a:rPr lang="cs-CZ" sz="1500" dirty="0"/>
              <a:t>Možnosti využití ideálně na více trzích</a:t>
            </a:r>
          </a:p>
          <a:p>
            <a:pPr algn="just"/>
            <a:endParaRPr lang="cs-CZ" sz="1500" dirty="0"/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 podniku </a:t>
            </a:r>
          </a:p>
        </p:txBody>
      </p:sp>
    </p:spTree>
    <p:extLst>
      <p:ext uri="{BB962C8B-B14F-4D97-AF65-F5344CB8AC3E}">
        <p14:creationId xmlns:p14="http://schemas.microsoft.com/office/powerpoint/2010/main" val="5640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 podniku a výkonnost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90AD555-649E-40C6-BEB7-65251B2B1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99695"/>
              </p:ext>
            </p:extLst>
          </p:nvPr>
        </p:nvGraphicFramePr>
        <p:xfrm>
          <a:off x="240436" y="674858"/>
          <a:ext cx="8352928" cy="415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34">
                  <a:extLst>
                    <a:ext uri="{9D8B030D-6E8A-4147-A177-3AD203B41FA5}">
                      <a16:colId xmlns:a16="http://schemas.microsoft.com/office/drawing/2014/main" val="2404547861"/>
                    </a:ext>
                  </a:extLst>
                </a:gridCol>
                <a:gridCol w="4061485">
                  <a:extLst>
                    <a:ext uri="{9D8B030D-6E8A-4147-A177-3AD203B41FA5}">
                      <a16:colId xmlns:a16="http://schemas.microsoft.com/office/drawing/2014/main" val="3810881565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1366273372"/>
                    </a:ext>
                  </a:extLst>
                </a:gridCol>
              </a:tblGrid>
              <a:tr h="320418">
                <a:tc>
                  <a:txBody>
                    <a:bodyPr/>
                    <a:lstStyle/>
                    <a:p>
                      <a:r>
                        <a:rPr lang="cs-CZ" sz="1700" dirty="0" err="1"/>
                        <a:t>Company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Core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competencies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Application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examples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36873"/>
                  </a:ext>
                </a:extLst>
              </a:tr>
              <a:tr h="560731">
                <a:tc>
                  <a:txBody>
                    <a:bodyPr/>
                    <a:lstStyle/>
                    <a:p>
                      <a:r>
                        <a:rPr lang="cs-CZ" sz="1700" dirty="0"/>
                        <a:t>Amazon.com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Superior IT </a:t>
                      </a:r>
                      <a:r>
                        <a:rPr lang="cs-CZ" sz="1700" dirty="0" err="1"/>
                        <a:t>capabilities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Online </a:t>
                      </a:r>
                      <a:r>
                        <a:rPr lang="cs-CZ" sz="1700" dirty="0" err="1"/>
                        <a:t>retailing</a:t>
                      </a:r>
                      <a:r>
                        <a:rPr lang="cs-CZ" sz="1700" dirty="0"/>
                        <a:t>: </a:t>
                      </a:r>
                      <a:r>
                        <a:rPr lang="cs-CZ" sz="1700" dirty="0" err="1"/>
                        <a:t>largest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selection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items</a:t>
                      </a:r>
                      <a:r>
                        <a:rPr lang="cs-CZ" sz="1700" dirty="0"/>
                        <a:t>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6012"/>
                  </a:ext>
                </a:extLst>
              </a:tr>
              <a:tr h="1041357">
                <a:tc>
                  <a:txBody>
                    <a:bodyPr/>
                    <a:lstStyle/>
                    <a:p>
                      <a:r>
                        <a:rPr lang="cs-CZ" sz="17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Superior marketing and </a:t>
                      </a:r>
                      <a:r>
                        <a:rPr lang="cs-CZ" sz="1700" dirty="0" err="1"/>
                        <a:t>retailing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experience</a:t>
                      </a:r>
                      <a:endParaRPr lang="cs-CZ" sz="1700" dirty="0"/>
                    </a:p>
                    <a:p>
                      <a:r>
                        <a:rPr lang="cs-CZ" sz="1700" dirty="0"/>
                        <a:t>Superior </a:t>
                      </a:r>
                      <a:r>
                        <a:rPr lang="cs-CZ" sz="1700" dirty="0" err="1"/>
                        <a:t>industrial</a:t>
                      </a:r>
                      <a:r>
                        <a:rPr lang="cs-CZ" sz="1700" dirty="0"/>
                        <a:t> design</a:t>
                      </a:r>
                      <a:r>
                        <a:rPr lang="cs-CZ" sz="1700" baseline="0" dirty="0"/>
                        <a:t> in </a:t>
                      </a:r>
                      <a:r>
                        <a:rPr lang="cs-CZ" sz="1700" baseline="0" dirty="0" err="1"/>
                        <a:t>integration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of</a:t>
                      </a:r>
                      <a:r>
                        <a:rPr lang="cs-CZ" sz="1700" baseline="0" dirty="0"/>
                        <a:t> hardware and software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Creation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innovative</a:t>
                      </a:r>
                      <a:r>
                        <a:rPr lang="cs-CZ" sz="1700" baseline="0" dirty="0"/>
                        <a:t> and </a:t>
                      </a:r>
                      <a:r>
                        <a:rPr lang="cs-CZ" sz="1700" baseline="0" dirty="0" err="1"/>
                        <a:t>category-defining</a:t>
                      </a:r>
                      <a:r>
                        <a:rPr lang="cs-CZ" sz="1700" baseline="0" dirty="0"/>
                        <a:t> mobile </a:t>
                      </a:r>
                      <a:r>
                        <a:rPr lang="cs-CZ" sz="1700" baseline="0" dirty="0" err="1"/>
                        <a:t>devices</a:t>
                      </a:r>
                      <a:r>
                        <a:rPr lang="cs-CZ" sz="1700" baseline="0" dirty="0"/>
                        <a:t> and software </a:t>
                      </a:r>
                      <a:r>
                        <a:rPr lang="cs-CZ" sz="1700" baseline="0" dirty="0" err="1"/>
                        <a:t>services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28729"/>
                  </a:ext>
                </a:extLst>
              </a:tr>
              <a:tr h="1281670">
                <a:tc>
                  <a:txBody>
                    <a:bodyPr/>
                    <a:lstStyle/>
                    <a:p>
                      <a:r>
                        <a:rPr lang="cs-CZ" sz="1700" dirty="0"/>
                        <a:t>Coca-Cola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Superior marketing and </a:t>
                      </a:r>
                      <a:r>
                        <a:rPr lang="cs-CZ" sz="1700" dirty="0" err="1"/>
                        <a:t>distribution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Leveraging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one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the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world´s</a:t>
                      </a:r>
                      <a:r>
                        <a:rPr lang="cs-CZ" sz="1700" dirty="0"/>
                        <a:t> most </a:t>
                      </a:r>
                      <a:r>
                        <a:rPr lang="cs-CZ" sz="1700" dirty="0" err="1"/>
                        <a:t>recognized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brands</a:t>
                      </a:r>
                      <a:endParaRPr lang="cs-CZ" sz="1700" dirty="0"/>
                    </a:p>
                    <a:p>
                      <a:r>
                        <a:rPr lang="cs-CZ" sz="1700" dirty="0" err="1"/>
                        <a:t>Gloal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availability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of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products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40392"/>
                  </a:ext>
                </a:extLst>
              </a:tr>
              <a:tr h="801044">
                <a:tc>
                  <a:txBody>
                    <a:bodyPr/>
                    <a:lstStyle/>
                    <a:p>
                      <a:r>
                        <a:rPr lang="cs-CZ" sz="1700" dirty="0"/>
                        <a:t>Honda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Superior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engineering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of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small</a:t>
                      </a:r>
                      <a:r>
                        <a:rPr lang="cs-CZ" sz="1700" baseline="0" dirty="0"/>
                        <a:t> but </a:t>
                      </a:r>
                      <a:r>
                        <a:rPr lang="cs-CZ" sz="1700" baseline="0" dirty="0" err="1"/>
                        <a:t>powerful</a:t>
                      </a:r>
                      <a:r>
                        <a:rPr lang="cs-CZ" sz="1700" baseline="0" dirty="0"/>
                        <a:t> and </a:t>
                      </a:r>
                      <a:r>
                        <a:rPr lang="cs-CZ" sz="1700" baseline="0" dirty="0" err="1"/>
                        <a:t>highly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reliable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internal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combustion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enegines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Motorcycles</a:t>
                      </a:r>
                      <a:r>
                        <a:rPr lang="cs-CZ" sz="1700" dirty="0"/>
                        <a:t>, </a:t>
                      </a:r>
                      <a:r>
                        <a:rPr lang="cs-CZ" sz="1700" dirty="0" err="1"/>
                        <a:t>cars</a:t>
                      </a:r>
                      <a:r>
                        <a:rPr lang="cs-CZ" sz="1700" dirty="0"/>
                        <a:t>, </a:t>
                      </a:r>
                      <a:r>
                        <a:rPr lang="cs-CZ" sz="1700" dirty="0" err="1"/>
                        <a:t>sporting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boats</a:t>
                      </a:r>
                      <a:r>
                        <a:rPr lang="cs-CZ" sz="1700" dirty="0"/>
                        <a:t>, </a:t>
                      </a:r>
                      <a:r>
                        <a:rPr lang="cs-CZ" sz="1700" dirty="0" err="1"/>
                        <a:t>snowmobiles</a:t>
                      </a:r>
                      <a:r>
                        <a:rPr lang="cs-CZ" sz="1700" dirty="0"/>
                        <a:t>, </a:t>
                      </a:r>
                      <a:r>
                        <a:rPr lang="cs-CZ" sz="1700" dirty="0" err="1"/>
                        <a:t>small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aircraft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4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84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/>
              <a:t>Informačními zdroji k analýze interního prostředí podniku je především informační systém podniku, rozbory a hodnocení podnikových aktivit, šetření v podniku aj.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Analýza hodnototvorného řetězce</a:t>
            </a:r>
          </a:p>
          <a:p>
            <a:pPr algn="just"/>
            <a:r>
              <a:rPr lang="cs-CZ" sz="1600" dirty="0"/>
              <a:t>Metoda 7S</a:t>
            </a:r>
          </a:p>
          <a:p>
            <a:pPr algn="just"/>
            <a:r>
              <a:rPr lang="cs-CZ" sz="1600" dirty="0"/>
              <a:t>Metoda 6M</a:t>
            </a:r>
          </a:p>
          <a:p>
            <a:pPr algn="just"/>
            <a:r>
              <a:rPr lang="cs-CZ" sz="1600" dirty="0"/>
              <a:t>Metoda VRIO</a:t>
            </a:r>
          </a:p>
          <a:p>
            <a:pPr algn="just"/>
            <a:r>
              <a:rPr lang="cs-CZ" sz="1600" dirty="0"/>
              <a:t>Model EFQM a Model CAF</a:t>
            </a:r>
          </a:p>
          <a:p>
            <a:pPr algn="just"/>
            <a:r>
              <a:rPr lang="cs-CZ" sz="1600" dirty="0"/>
              <a:t>Finanční analýza</a:t>
            </a:r>
          </a:p>
          <a:p>
            <a:pPr algn="just"/>
            <a:r>
              <a:rPr lang="cs-CZ" sz="1600" dirty="0"/>
              <a:t>SWOT analýza</a:t>
            </a:r>
          </a:p>
          <a:p>
            <a:pPr algn="just"/>
            <a:r>
              <a:rPr lang="cs-CZ" sz="1600" dirty="0"/>
              <a:t>Produktové 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 interního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5479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podniku – hodnototvorné aktivity. </a:t>
            </a:r>
          </a:p>
          <a:p>
            <a:pPr algn="just"/>
            <a:r>
              <a:rPr lang="cs-CZ" sz="1600" dirty="0"/>
              <a:t>Při hodnocení těchto aktivit se podnikové aktivity člení na:</a:t>
            </a:r>
          </a:p>
          <a:p>
            <a:pPr algn="just"/>
            <a:r>
              <a:rPr lang="cs-CZ" sz="1600" i="1" dirty="0"/>
              <a:t>hlavní 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služby</a:t>
            </a:r>
          </a:p>
          <a:p>
            <a:pPr algn="just"/>
            <a:r>
              <a:rPr lang="cs-CZ" sz="1600" i="1" dirty="0"/>
              <a:t>podpůrné 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podniku. </a:t>
            </a:r>
          </a:p>
          <a:p>
            <a:pPr algn="just"/>
            <a:r>
              <a:rPr lang="cs-CZ" sz="1600" dirty="0"/>
              <a:t>Při 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Analýza hodnototvorného řetězce podle M. </a:t>
            </a:r>
            <a:r>
              <a:rPr lang="cs-CZ" dirty="0" err="1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4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Hodnototvorný řetězec M. </a:t>
            </a:r>
            <a:r>
              <a:rPr lang="cs-CZ" dirty="0" err="1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65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7S dává jednotlivé faktory interního prostředí do souvislostí a jednotlivé faktory spojovat s ostatními do jednoho celku, kde každý faktor má určitý vliv na některé další:</a:t>
            </a:r>
          </a:p>
          <a:p>
            <a:pPr lvl="1" algn="just"/>
            <a:r>
              <a:rPr lang="cs-CZ" sz="1400" dirty="0"/>
              <a:t>analýza 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/>
              <a:t>Je potřeba najít jednotlivé vazby a určit, o jaké faktory a vlivy se jedná, následně je pak podle potřeby pozměnit. 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</p:spTree>
    <p:extLst>
      <p:ext uri="{BB962C8B-B14F-4D97-AF65-F5344CB8AC3E}">
        <p14:creationId xmlns:p14="http://schemas.microsoft.com/office/powerpoint/2010/main" val="28172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5197"/>
            <a:ext cx="4968552" cy="38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0C3CC4-8B80-48A1-8C77-0B9ED8843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1" t="8980" r="3488" b="10986"/>
          <a:stretch/>
        </p:blipFill>
        <p:spPr>
          <a:xfrm>
            <a:off x="925007" y="771550"/>
            <a:ext cx="60232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(</a:t>
            </a:r>
            <a:r>
              <a:rPr lang="cs-CZ" sz="1600" b="1" dirty="0" err="1"/>
              <a:t>Method</a:t>
            </a:r>
            <a:r>
              <a:rPr lang="cs-CZ" sz="1600" b="1" dirty="0"/>
              <a:t>)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(</a:t>
            </a:r>
            <a:r>
              <a:rPr lang="cs-CZ" sz="1600" b="1" dirty="0" err="1"/>
              <a:t>Measurement</a:t>
            </a:r>
            <a:r>
              <a:rPr lang="cs-CZ" sz="1600" b="1" dirty="0"/>
              <a:t>)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(</a:t>
            </a:r>
            <a:r>
              <a:rPr lang="cs-CZ" sz="1600" b="1" dirty="0" err="1"/>
              <a:t>Environment</a:t>
            </a:r>
            <a:r>
              <a:rPr lang="cs-CZ" sz="1600" b="1" dirty="0"/>
              <a:t>)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</p:spTree>
    <p:extLst>
      <p:ext uri="{BB962C8B-B14F-4D97-AF65-F5344CB8AC3E}">
        <p14:creationId xmlns:p14="http://schemas.microsoft.com/office/powerpoint/2010/main" val="21045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D6E485-D185-4653-833C-70C24A89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8000"/>
          <a:stretch/>
        </p:blipFill>
        <p:spPr>
          <a:xfrm>
            <a:off x="1143000" y="703189"/>
            <a:ext cx="6858000" cy="4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Interní prostředí podniku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7924CD-5017-4D5F-96CD-C71B808D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EAF436-5A2F-4B33-95DC-406535E2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7201"/>
            <a:ext cx="5184576" cy="39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/>
              <a:t>Pomocí metody VRIO se posuzují tyto zdroje:</a:t>
            </a:r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/>
              <a:t>Jednotlivé zdroje jsou posuzovány z hlediska: </a:t>
            </a:r>
          </a:p>
          <a:p>
            <a:pPr lvl="1" algn="just"/>
            <a:r>
              <a:rPr lang="cs-CZ" sz="1400" b="1" dirty="0" err="1"/>
              <a:t>V</a:t>
            </a:r>
            <a:r>
              <a:rPr lang="cs-CZ" sz="1400" dirty="0" err="1"/>
              <a:t>alues</a:t>
            </a:r>
            <a:r>
              <a:rPr lang="cs-CZ" sz="1400" dirty="0"/>
              <a:t> – hodnota zdroje</a:t>
            </a:r>
          </a:p>
          <a:p>
            <a:pPr lvl="1" algn="just"/>
            <a:r>
              <a:rPr lang="cs-CZ" sz="1400" b="1" dirty="0" err="1"/>
              <a:t>R</a:t>
            </a:r>
            <a:r>
              <a:rPr lang="cs-CZ" sz="1400" dirty="0" err="1"/>
              <a:t>areness</a:t>
            </a:r>
            <a:r>
              <a:rPr lang="cs-CZ" sz="1400" dirty="0"/>
              <a:t> – vzácnost zdroje</a:t>
            </a:r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/>
              <a:t>I</a:t>
            </a:r>
            <a:r>
              <a:rPr lang="cs-CZ" sz="1400" dirty="0" err="1"/>
              <a:t>mitate</a:t>
            </a:r>
            <a:r>
              <a:rPr lang="cs-CZ" sz="1400" dirty="0"/>
              <a:t> – </a:t>
            </a:r>
            <a:r>
              <a:rPr lang="cs-CZ" sz="1400" dirty="0" err="1"/>
              <a:t>napodobitelnost</a:t>
            </a:r>
            <a:r>
              <a:rPr lang="cs-CZ" sz="1400" dirty="0"/>
              <a:t> zdroje</a:t>
            </a:r>
          </a:p>
          <a:p>
            <a:pPr lvl="1" algn="just"/>
            <a:r>
              <a:rPr lang="cs-CZ" sz="1400" b="1" dirty="0" err="1"/>
              <a:t>O</a:t>
            </a:r>
            <a:r>
              <a:rPr lang="cs-CZ" sz="1400" dirty="0" err="1"/>
              <a:t>rganization</a:t>
            </a:r>
            <a:r>
              <a:rPr lang="cs-CZ" sz="1400" dirty="0"/>
              <a:t> – schopnost organizovat zdroj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VRIO</a:t>
            </a:r>
          </a:p>
        </p:txBody>
      </p:sp>
    </p:spTree>
    <p:extLst>
      <p:ext uri="{BB962C8B-B14F-4D97-AF65-F5344CB8AC3E}">
        <p14:creationId xmlns:p14="http://schemas.microsoft.com/office/powerpoint/2010/main" val="17452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podniku</a:t>
            </a:r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10693"/>
            <a:ext cx="6264695" cy="38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Aplikace metody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068545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/>
              <a:t>Účel 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/>
              <a:t>Kritéria: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</p:spTree>
    <p:extLst>
      <p:ext uri="{BB962C8B-B14F-4D97-AF65-F5344CB8AC3E}">
        <p14:creationId xmlns:p14="http://schemas.microsoft.com/office/powerpoint/2010/main" val="23622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srovnání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CAF</a:t>
            </a:r>
          </a:p>
        </p:txBody>
      </p:sp>
    </p:spTree>
    <p:extLst>
      <p:ext uri="{BB962C8B-B14F-4D97-AF65-F5344CB8AC3E}">
        <p14:creationId xmlns:p14="http://schemas.microsoft.com/office/powerpoint/2010/main" val="39830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Finanční analýza</a:t>
            </a:r>
          </a:p>
        </p:txBody>
      </p:sp>
    </p:spTree>
    <p:extLst>
      <p:ext uri="{BB962C8B-B14F-4D97-AF65-F5344CB8AC3E}">
        <p14:creationId xmlns:p14="http://schemas.microsoft.com/office/powerpoint/2010/main" val="28522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univerzální analytickou metodu, která sleduje:</a:t>
            </a:r>
          </a:p>
          <a:p>
            <a:pPr algn="just"/>
            <a:r>
              <a:rPr lang="cs-CZ" sz="1600" dirty="0"/>
              <a:t>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/>
              <a:t>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Základní filosofická myšlenka této metody je v tom, že všechny jevy a procesy ovlivňující podnik mohou působit jak pozitivně (posun žádoucím směrem) tak negativně (oddálení od směru, kterým lze dosáhnout cíle).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/>
              <a:t>vně</a:t>
            </a:r>
            <a:r>
              <a:rPr lang="cs-CZ" sz="1600" dirty="0"/>
              <a:t>, v okolí podniku.</a:t>
            </a:r>
          </a:p>
          <a:p>
            <a:pPr algn="just"/>
            <a:r>
              <a:rPr lang="cs-CZ" sz="1600" dirty="0"/>
              <a:t>Autorem SWOT analýzy je Albert </a:t>
            </a:r>
            <a:r>
              <a:rPr lang="cs-CZ" sz="1600" dirty="0" err="1"/>
              <a:t>Humphrey</a:t>
            </a:r>
            <a:r>
              <a:rPr lang="cs-CZ" sz="1600" dirty="0"/>
              <a:t>, 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SWOT analýza</a:t>
            </a:r>
          </a:p>
        </p:txBody>
      </p:sp>
    </p:spTree>
    <p:extLst>
      <p:ext uri="{BB962C8B-B14F-4D97-AF65-F5344CB8AC3E}">
        <p14:creationId xmlns:p14="http://schemas.microsoft.com/office/powerpoint/2010/main" val="242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/>
              <a:t>Cílem těchto metod je zhodnocení jednotlivých produktů z pohledu finančního a investičního a rozhodnutí o budoucích investicích/</a:t>
            </a:r>
            <a:r>
              <a:rPr lang="cs-CZ" sz="1600" dirty="0" err="1"/>
              <a:t>neinvesticích</a:t>
            </a:r>
            <a:r>
              <a:rPr lang="cs-CZ" sz="1600" dirty="0"/>
              <a:t> do jednotlivých produktů nebo značek.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K produktovým (</a:t>
            </a:r>
            <a:r>
              <a:rPr lang="cs-CZ" sz="1600" dirty="0" err="1"/>
              <a:t>portofliovým</a:t>
            </a:r>
            <a:r>
              <a:rPr lang="cs-CZ" sz="1600" dirty="0"/>
              <a:t>) metodám bývají zařazovány nejčastěji tyto metody:</a:t>
            </a:r>
          </a:p>
          <a:p>
            <a:pPr algn="just"/>
            <a:r>
              <a:rPr lang="cs-CZ" sz="1600" dirty="0" err="1"/>
              <a:t>Druckerova</a:t>
            </a:r>
            <a:r>
              <a:rPr lang="cs-CZ" sz="1600" dirty="0"/>
              <a:t> klasifikace produktů</a:t>
            </a:r>
          </a:p>
          <a:p>
            <a:pPr algn="just"/>
            <a:r>
              <a:rPr lang="cs-CZ" sz="1600" dirty="0"/>
              <a:t>ABC analýza</a:t>
            </a:r>
          </a:p>
          <a:p>
            <a:pPr algn="just"/>
            <a:r>
              <a:rPr lang="cs-CZ" sz="1600" dirty="0"/>
              <a:t>BCG matice</a:t>
            </a:r>
          </a:p>
          <a:p>
            <a:pPr algn="just"/>
            <a:r>
              <a:rPr lang="cs-CZ" sz="1600" dirty="0"/>
              <a:t>GE matice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Produktové (portfoliové) analytické metody</a:t>
            </a:r>
          </a:p>
        </p:txBody>
      </p:sp>
    </p:spTree>
    <p:extLst>
      <p:ext uri="{BB962C8B-B14F-4D97-AF65-F5344CB8AC3E}">
        <p14:creationId xmlns:p14="http://schemas.microsoft.com/office/powerpoint/2010/main" val="32907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D2732B-5444-4BFC-85AB-48B7CA3A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590"/>
            <a:ext cx="6660261" cy="47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/>
              <a:t>Problémové 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/>
              <a:t>Druckerova</a:t>
            </a:r>
            <a:r>
              <a:rPr lang="cs-CZ" dirty="0"/>
              <a:t> klasifikace produktů</a:t>
            </a:r>
          </a:p>
        </p:txBody>
      </p:sp>
    </p:spTree>
    <p:extLst>
      <p:ext uri="{BB962C8B-B14F-4D97-AF65-F5344CB8AC3E}">
        <p14:creationId xmlns:p14="http://schemas.microsoft.com/office/powerpoint/2010/main" val="33493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ABC analýza </a:t>
            </a:r>
            <a:r>
              <a:rPr lang="cs-CZ" sz="1600" dirty="0"/>
              <a:t>(nebo také P 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skupin: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ABC analýza</a:t>
            </a:r>
          </a:p>
        </p:txBody>
      </p:sp>
    </p:spTree>
    <p:extLst>
      <p:ext uri="{BB962C8B-B14F-4D97-AF65-F5344CB8AC3E}">
        <p14:creationId xmlns:p14="http://schemas.microsoft.com/office/powerpoint/2010/main" val="13708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ABC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0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BCG matice </a:t>
            </a:r>
            <a:r>
              <a:rPr lang="cs-CZ" sz="1600" dirty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kategorií na základě:</a:t>
            </a:r>
          </a:p>
          <a:p>
            <a:pPr lvl="1" algn="just"/>
            <a:r>
              <a:rPr lang="cs-CZ" sz="1600" i="1" dirty="0"/>
              <a:t>relativního podílu na trhu </a:t>
            </a:r>
            <a:r>
              <a:rPr lang="cs-CZ" sz="1600" dirty="0"/>
              <a:t>(udává poměr tržeb podniku k tržbám nejvýznamnějšího konkurenta v odvětví, hranice mezi nízkým a vysokým podílem je 1)</a:t>
            </a:r>
            <a:endParaRPr lang="cs-CZ" sz="1600" i="1" dirty="0"/>
          </a:p>
          <a:p>
            <a:pPr lvl="1" algn="just"/>
            <a:r>
              <a:rPr lang="cs-CZ" sz="1600" i="1" dirty="0"/>
              <a:t>tempa růstu trhu </a:t>
            </a:r>
            <a:r>
              <a:rPr lang="cs-CZ" sz="1600" dirty="0"/>
              <a:t>(měří v ročních přírůstcích tržby z prodeje daného produktu, hranice mezi nízkým a vysokým tempem je 10%)</a:t>
            </a:r>
          </a:p>
          <a:p>
            <a:pPr algn="just"/>
            <a:r>
              <a:rPr lang="cs-CZ" sz="1600" dirty="0"/>
              <a:t>Matice podává přehled o prodejnosti produktů, úspěšnosti jednotlivých závodů – divizí nebo o podnikatelské vhodnosti jednotlivých územních celků (regionů, států). Lze rozhodnout o jejich osudu, neboť z jejich postavení (názvu) je zřejmé, které lze vyřadit a které produkty, závody, územní celky je možné podržet v portfoliu, případně je rozvíjet.</a:t>
            </a:r>
          </a:p>
          <a:p>
            <a:pPr algn="just"/>
            <a:r>
              <a:rPr lang="cs-CZ" sz="1600" dirty="0"/>
              <a:t>Tento model se používá pro dlouhodobé plánování investiční činnosti na 5 a více let s cílem optimalizace tvorby zisku ze sortimentu jako celku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BCG matice</a:t>
            </a:r>
          </a:p>
        </p:txBody>
      </p:sp>
    </p:spTree>
    <p:extLst>
      <p:ext uri="{BB962C8B-B14F-4D97-AF65-F5344CB8AC3E}">
        <p14:creationId xmlns:p14="http://schemas.microsoft.com/office/powerpoint/2010/main" val="15392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BCG matice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31590"/>
            <a:ext cx="64431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Příklad BCG matice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C64DC1C-3CF7-4817-B3AD-4C9F90E8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10874"/>
              </p:ext>
            </p:extLst>
          </p:nvPr>
        </p:nvGraphicFramePr>
        <p:xfrm>
          <a:off x="539552" y="987574"/>
          <a:ext cx="7848871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277">
                  <a:extLst>
                    <a:ext uri="{9D8B030D-6E8A-4147-A177-3AD203B41FA5}">
                      <a16:colId xmlns:a16="http://schemas.microsoft.com/office/drawing/2014/main" val="3911450061"/>
                    </a:ext>
                  </a:extLst>
                </a:gridCol>
                <a:gridCol w="1069308">
                  <a:extLst>
                    <a:ext uri="{9D8B030D-6E8A-4147-A177-3AD203B41FA5}">
                      <a16:colId xmlns:a16="http://schemas.microsoft.com/office/drawing/2014/main" val="3472868084"/>
                    </a:ext>
                  </a:extLst>
                </a:gridCol>
                <a:gridCol w="894728">
                  <a:extLst>
                    <a:ext uri="{9D8B030D-6E8A-4147-A177-3AD203B41FA5}">
                      <a16:colId xmlns:a16="http://schemas.microsoft.com/office/drawing/2014/main" val="3439342641"/>
                    </a:ext>
                  </a:extLst>
                </a:gridCol>
                <a:gridCol w="952921">
                  <a:extLst>
                    <a:ext uri="{9D8B030D-6E8A-4147-A177-3AD203B41FA5}">
                      <a16:colId xmlns:a16="http://schemas.microsoft.com/office/drawing/2014/main" val="1624173514"/>
                    </a:ext>
                  </a:extLst>
                </a:gridCol>
                <a:gridCol w="1083858">
                  <a:extLst>
                    <a:ext uri="{9D8B030D-6E8A-4147-A177-3AD203B41FA5}">
                      <a16:colId xmlns:a16="http://schemas.microsoft.com/office/drawing/2014/main" val="2974735854"/>
                    </a:ext>
                  </a:extLst>
                </a:gridCol>
                <a:gridCol w="1127502">
                  <a:extLst>
                    <a:ext uri="{9D8B030D-6E8A-4147-A177-3AD203B41FA5}">
                      <a16:colId xmlns:a16="http://schemas.microsoft.com/office/drawing/2014/main" val="3286478463"/>
                    </a:ext>
                  </a:extLst>
                </a:gridCol>
                <a:gridCol w="1360277">
                  <a:extLst>
                    <a:ext uri="{9D8B030D-6E8A-4147-A177-3AD203B41FA5}">
                      <a16:colId xmlns:a16="http://schemas.microsoft.com/office/drawing/2014/main" val="950143084"/>
                    </a:ext>
                  </a:extLst>
                </a:gridCol>
              </a:tblGrid>
              <a:tr h="51570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Enter the Products to be Mapped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Enter  market share for the product/brand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Enter  market share for their largest competitor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Relative market share will automatically calculate below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Enter the market growth rate 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Enter revenue pa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4290554930"/>
                  </a:ext>
                </a:extLst>
              </a:tr>
              <a:tr h="76523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Note: Circle sizes represent revenue size</a:t>
                      </a:r>
                      <a:endParaRPr lang="cs-CZ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3183034232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iPhone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11,70%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23,70%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57,00%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51 182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1656672431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iPad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23,00%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18,00%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11,00%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8 985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3668585550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iPod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72,00%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-20,00%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2 689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801907837"/>
                  </a:ext>
                </a:extLst>
              </a:tr>
              <a:tr h="346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iTunes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80,00%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30,00%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4 799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3446505256"/>
                  </a:ext>
                </a:extLst>
              </a:tr>
              <a:tr h="3593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Mac PC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10,00%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40,00%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5,00%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6 944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 anchor="ctr"/>
                </a:tc>
                <a:extLst>
                  <a:ext uri="{0D108BD9-81ED-4DB2-BD59-A6C34878D82A}">
                    <a16:rowId xmlns:a16="http://schemas.microsoft.com/office/drawing/2014/main" val="27348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677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Příklad BCG matice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0000000-0008-0000-0000-0000F3060000}"/>
              </a:ext>
            </a:extLst>
          </p:cNvPr>
          <p:cNvGrpSpPr>
            <a:grpSpLocks/>
          </p:cNvGrpSpPr>
          <p:nvPr/>
        </p:nvGrpSpPr>
        <p:grpSpPr bwMode="auto">
          <a:xfrm>
            <a:off x="323151" y="411510"/>
            <a:ext cx="7273185" cy="4501866"/>
            <a:chOff x="-77972" y="0"/>
            <a:chExt cx="8180843" cy="7211739"/>
          </a:xfrm>
        </p:grpSpPr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00000000-0008-0000-0000-0000F4060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121" y="0"/>
              <a:ext cx="7833750" cy="6865681"/>
              <a:chOff x="269121" y="0"/>
              <a:chExt cx="7105753" cy="6608744"/>
            </a:xfrm>
          </p:grpSpPr>
          <p:grpSp>
            <p:nvGrpSpPr>
              <p:cNvPr id="9" name="Group 26">
                <a:extLst>
                  <a:ext uri="{FF2B5EF4-FFF2-40B4-BE49-F238E27FC236}">
                    <a16:creationId xmlns:a16="http://schemas.microsoft.com/office/drawing/2014/main" id="{00000000-0008-0000-0000-0000F70600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121" y="0"/>
                <a:ext cx="7105753" cy="6608744"/>
                <a:chOff x="269121" y="0"/>
                <a:chExt cx="7105753" cy="6608744"/>
              </a:xfrm>
            </p:grpSpPr>
            <p:graphicFrame>
              <p:nvGraphicFramePr>
                <p:cNvPr id="14" name="Perceptual Map" descr="This spreadsheet allows students to quickly and easily prepare a perceptual map for marketing.">
                  <a:extLst>
                    <a:ext uri="{FF2B5EF4-FFF2-40B4-BE49-F238E27FC236}">
                      <a16:creationId xmlns:a16="http://schemas.microsoft.com/office/drawing/2014/main" id="{00000000-0008-0000-0000-0000FB0600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92808536"/>
                    </p:ext>
                  </p:extLst>
                </p:nvPr>
              </p:nvGraphicFramePr>
              <p:xfrm>
                <a:off x="269121" y="0"/>
                <a:ext cx="7105753" cy="660874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5" name="TextBox 24">
                  <a:extLst>
                    <a:ext uri="{FF2B5EF4-FFF2-40B4-BE49-F238E27FC236}">
                      <a16:creationId xmlns:a16="http://schemas.microsoft.com/office/drawing/2014/main" id="{00000000-0008-0000-0000-000019000000}"/>
                    </a:ext>
                  </a:extLst>
                </p:cNvPr>
                <p:cNvSpPr txBox="1"/>
                <p:nvPr/>
              </p:nvSpPr>
              <p:spPr>
                <a:xfrm>
                  <a:off x="1350549" y="5884904"/>
                  <a:ext cx="1070629" cy="2522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b="1" dirty="0"/>
                    <a:t>CASH COWS</a:t>
                  </a:r>
                </a:p>
              </p:txBody>
            </p:sp>
            <p:sp>
              <p:nvSpPr>
                <p:cNvPr id="16" name="TextBox 25">
                  <a:extLst>
                    <a:ext uri="{FF2B5EF4-FFF2-40B4-BE49-F238E27FC236}">
                      <a16:creationId xmlns:a16="http://schemas.microsoft.com/office/drawing/2014/main" id="{00000000-0008-0000-0000-00001A000000}"/>
                    </a:ext>
                  </a:extLst>
                </p:cNvPr>
                <p:cNvSpPr txBox="1"/>
                <p:nvPr/>
              </p:nvSpPr>
              <p:spPr>
                <a:xfrm>
                  <a:off x="6346330" y="5551796"/>
                  <a:ext cx="676926" cy="20556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b="1" dirty="0"/>
                    <a:t>DOGS</a:t>
                  </a:r>
                </a:p>
              </p:txBody>
            </p:sp>
          </p:grpSp>
          <p:grpSp>
            <p:nvGrpSpPr>
              <p:cNvPr id="11" name="Group 28">
                <a:extLst>
                  <a:ext uri="{FF2B5EF4-FFF2-40B4-BE49-F238E27FC236}">
                    <a16:creationId xmlns:a16="http://schemas.microsoft.com/office/drawing/2014/main" id="{00000000-0008-0000-0000-0000160000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1427" y="904790"/>
                <a:ext cx="5391829" cy="522174"/>
                <a:chOff x="1631222" y="901372"/>
                <a:chExt cx="5391014" cy="519720"/>
              </a:xfrm>
              <a:grpFill/>
            </p:grpSpPr>
            <p:sp>
              <p:nvSpPr>
                <p:cNvPr id="12" name="TextBox 22">
                  <a:extLst>
                    <a:ext uri="{FF2B5EF4-FFF2-40B4-BE49-F238E27FC236}">
                      <a16:creationId xmlns:a16="http://schemas.microsoft.com/office/drawing/2014/main" id="{00000000-0008-0000-0000-000017000000}"/>
                    </a:ext>
                  </a:extLst>
                </p:cNvPr>
                <p:cNvSpPr txBox="1"/>
                <p:nvPr/>
              </p:nvSpPr>
              <p:spPr>
                <a:xfrm>
                  <a:off x="1631222" y="1104886"/>
                  <a:ext cx="733788" cy="22320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b="1" dirty="0"/>
                    <a:t>STARS</a:t>
                  </a:r>
                </a:p>
              </p:txBody>
            </p:sp>
            <p:sp>
              <p:nvSpPr>
                <p:cNvPr id="13" name="TextBox 23">
                  <a:extLst>
                    <a:ext uri="{FF2B5EF4-FFF2-40B4-BE49-F238E27FC236}">
                      <a16:creationId xmlns:a16="http://schemas.microsoft.com/office/drawing/2014/main" id="{00000000-0008-0000-0000-000018000000}"/>
                    </a:ext>
                  </a:extLst>
                </p:cNvPr>
                <p:cNvSpPr txBox="1"/>
                <p:nvPr/>
              </p:nvSpPr>
              <p:spPr>
                <a:xfrm>
                  <a:off x="5537394" y="901372"/>
                  <a:ext cx="1484842" cy="5197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100" b="1" dirty="0"/>
                    <a:t>QUESTION</a:t>
                  </a:r>
                  <a:r>
                    <a:rPr lang="en-US" sz="1100" b="1" baseline="0" dirty="0"/>
                    <a:t> MARKS</a:t>
                  </a:r>
                  <a:endParaRPr lang="en-US" sz="1100" b="1" dirty="0"/>
                </a:p>
              </p:txBody>
            </p:sp>
          </p:grp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00000000-0008-0000-0000-00000C000000}"/>
                </a:ext>
              </a:extLst>
            </p:cNvPr>
            <p:cNvSpPr txBox="1"/>
            <p:nvPr/>
          </p:nvSpPr>
          <p:spPr bwMode="auto">
            <a:xfrm>
              <a:off x="3624452" y="6921169"/>
              <a:ext cx="2429827" cy="2905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i="0" dirty="0"/>
                <a:t>RELATIVE MARKET SHARE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0000000-0008-0000-0000-00000E000000}"/>
                </a:ext>
              </a:extLst>
            </p:cNvPr>
            <p:cNvSpPr txBox="1"/>
            <p:nvPr/>
          </p:nvSpPr>
          <p:spPr bwMode="auto">
            <a:xfrm rot="16200000">
              <a:off x="-1464338" y="3489828"/>
              <a:ext cx="3039254" cy="2665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i="0" dirty="0"/>
                <a:t>MARKET GROWTH</a:t>
              </a:r>
              <a:r>
                <a:rPr lang="en-US" sz="1000" b="1" i="0" baseline="0" dirty="0"/>
                <a:t> RATE</a:t>
              </a:r>
              <a:endParaRPr lang="en-US" sz="1000" b="1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256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GE matice je matice multikriteriálního charakteru.</a:t>
            </a:r>
          </a:p>
          <a:p>
            <a:pPr lvl="0" algn="just"/>
            <a:r>
              <a:rPr lang="cs-CZ" sz="1600" dirty="0"/>
              <a:t>GE matice zhodnocuje 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/>
              <a:t>Faktor 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/>
              <a:t>Určitou 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</a:p>
          <a:p>
            <a:pPr lvl="0" algn="just"/>
            <a:r>
              <a:rPr lang="cs-CZ" sz="1600" dirty="0"/>
              <a:t>Naopak Patel – Youngová matice využívá srovnání mezi konkurenční pozicí podniku a vývojovým stadiem oboru (zralosti oboru). Tato matice nám snadno umožňuje stanovit strategii podniku a tak usměrnit podnikovou aktivitu v daném oboru potřebným směrem.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(Matice General Electric)</a:t>
            </a:r>
          </a:p>
        </p:txBody>
      </p:sp>
    </p:spTree>
    <p:extLst>
      <p:ext uri="{BB962C8B-B14F-4D97-AF65-F5344CB8AC3E}">
        <p14:creationId xmlns:p14="http://schemas.microsoft.com/office/powerpoint/2010/main" val="559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(Matice General </a:t>
            </a:r>
            <a:r>
              <a:rPr lang="cs-CZ" dirty="0" err="1"/>
              <a:t>Electrics</a:t>
            </a:r>
            <a:r>
              <a:rPr lang="cs-CZ" dirty="0"/>
              <a:t>)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76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Dimenzi atraktivita trhu</a:t>
            </a:r>
            <a:r>
              <a:rPr lang="cs-CZ" sz="1600" dirty="0"/>
              <a:t> tvoří tyto faktory:</a:t>
            </a:r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/>
              <a:t>Dimenzi konkurenční 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- dimenze</a:t>
            </a:r>
          </a:p>
        </p:txBody>
      </p:sp>
    </p:spTree>
    <p:extLst>
      <p:ext uri="{BB962C8B-B14F-4D97-AF65-F5344CB8AC3E}">
        <p14:creationId xmlns:p14="http://schemas.microsoft.com/office/powerpoint/2010/main" val="40889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3F5A51-C0BD-4B67-BF83-671AD9EB0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>
          <a:xfrm>
            <a:off x="0" y="288032"/>
            <a:ext cx="914400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13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</a:t>
            </a: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syntetického charakteru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1933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Syntetické metody propojují vliv faktorů externího prostředí a vliv faktorů interní prostředí podniku. Cílem těchto metod je nalézt optimální směr činnosti podniku tak, aby podnik respektoval prostředí, ve kterém působí, a zároveň zdroje, které má k dispozici.</a:t>
            </a:r>
          </a:p>
          <a:p>
            <a:endParaRPr lang="cs-CZ" sz="1600" dirty="0"/>
          </a:p>
          <a:p>
            <a:r>
              <a:rPr lang="cs-CZ" sz="1600" dirty="0"/>
              <a:t>Konfrontační SWOT analýza</a:t>
            </a:r>
          </a:p>
          <a:p>
            <a:r>
              <a:rPr lang="cs-CZ" sz="1600" dirty="0"/>
              <a:t>Matice IFE, EFE, IE</a:t>
            </a:r>
          </a:p>
          <a:p>
            <a:r>
              <a:rPr lang="cs-CZ" sz="1600" dirty="0"/>
              <a:t>Matice QSPM</a:t>
            </a:r>
          </a:p>
          <a:p>
            <a:r>
              <a:rPr lang="cs-CZ" sz="1600" dirty="0"/>
              <a:t>SPACE analýza</a:t>
            </a:r>
          </a:p>
          <a:p>
            <a:r>
              <a:rPr lang="cs-CZ" sz="1600" dirty="0"/>
              <a:t>Dynamická strategická rozvaha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syntetického charakteru</a:t>
            </a:r>
          </a:p>
        </p:txBody>
      </p:sp>
    </p:spTree>
    <p:extLst>
      <p:ext uri="{BB962C8B-B14F-4D97-AF65-F5344CB8AC3E}">
        <p14:creationId xmlns:p14="http://schemas.microsoft.com/office/powerpoint/2010/main" val="2456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 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Konfrontační SWOT analýza (TOWS, WOTS matice) </a:t>
            </a:r>
          </a:p>
        </p:txBody>
      </p:sp>
      <p:pic>
        <p:nvPicPr>
          <p:cNvPr id="5" name="Obrázek 4" descr="SWOT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1023578"/>
            <a:ext cx="59766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Strategie WO – „hledání“, </a:t>
            </a:r>
            <a:r>
              <a:rPr lang="cs-CZ" sz="1600" dirty="0"/>
              <a:t>která sleduje překonání slabých stránek prostřednictvím maximálního využití příležitostí. Tato strategie přitom představuje výrazné změny v chování podniku.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SO – „využití“ </a:t>
            </a:r>
            <a:r>
              <a:rPr lang="cs-CZ" sz="1600" dirty="0"/>
              <a:t>je ofenzivní strategie, agresivně růstově orientovaná která představuje postup z pozice síly, neboť podnik je dostatečně silný k využití příležitostí.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ST – „konfrontace“ </a:t>
            </a:r>
            <a:r>
              <a:rPr lang="cs-CZ" sz="1600" dirty="0"/>
              <a:t>představuje potřebu včas určit hrozby a přeměnit je využitím silných stránek v příležitosti nebo jejich vliv na podnik zmírnit.</a:t>
            </a:r>
          </a:p>
          <a:p>
            <a:pPr lvl="0" algn="just"/>
            <a:endParaRPr lang="cs-CZ" sz="1600" dirty="0"/>
          </a:p>
          <a:p>
            <a:pPr lvl="0" algn="just"/>
            <a:r>
              <a:rPr lang="cs-CZ" sz="1600" b="1" dirty="0"/>
              <a:t>Strategie WT – „vyhýbání“ – </a:t>
            </a:r>
            <a:r>
              <a:rPr lang="cs-CZ" sz="1600" dirty="0"/>
              <a:t>má vždy charakter defenzivní, vycházející z realizace kompromisů a opuštění určitých pozic.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Strategické přístupy konfrontační SWOT analýzy</a:t>
            </a:r>
          </a:p>
        </p:txBody>
      </p:sp>
    </p:spTree>
    <p:extLst>
      <p:ext uri="{BB962C8B-B14F-4D97-AF65-F5344CB8AC3E}">
        <p14:creationId xmlns:p14="http://schemas.microsoft.com/office/powerpoint/2010/main" val="26582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Může být silně </a:t>
            </a:r>
            <a:r>
              <a:rPr lang="cs-CZ" sz="1600" b="1" dirty="0"/>
              <a:t>subjektivní</a:t>
            </a:r>
            <a:r>
              <a:rPr lang="cs-CZ" sz="1600" dirty="0"/>
              <a:t> ovlivněna svým tvůrcem. Proto je vhodné využít při její tvorbě kolektivní přístup. </a:t>
            </a:r>
          </a:p>
          <a:p>
            <a:pPr lvl="0" algn="just"/>
            <a:r>
              <a:rPr lang="cs-CZ" sz="1600" dirty="0"/>
              <a:t>Plně </a:t>
            </a:r>
            <a:r>
              <a:rPr lang="cs-CZ" sz="1600" b="1" dirty="0"/>
              <a:t>nerespektuje proměnlivost</a:t>
            </a:r>
            <a:r>
              <a:rPr lang="cs-CZ" sz="1600" dirty="0"/>
              <a:t> současného světa. V tomto případě je nutno chápat rozdělení na kladné a záporné vlivy jako záležitost proměnlivou a proto rozdělení na „dobré, příznivé vlivy“ a „zlé, méně příznivé vlivy“ může být přechodné. </a:t>
            </a:r>
          </a:p>
          <a:p>
            <a:pPr lvl="0" algn="just"/>
            <a:r>
              <a:rPr lang="cs-CZ" sz="1600" dirty="0"/>
              <a:t>Je </a:t>
            </a:r>
            <a:r>
              <a:rPr lang="cs-CZ" sz="1600" b="1" dirty="0"/>
              <a:t>statická</a:t>
            </a:r>
            <a:r>
              <a:rPr lang="cs-CZ" sz="1600" dirty="0"/>
              <a:t> neboť podává informace na klady a zápory dneška, případně, které přicházejí ze včerejška. Při tvorbě strategie je však nutno uvažovat o budoucnosti a v tomto směru není progresivní.</a:t>
            </a:r>
          </a:p>
          <a:p>
            <a:pPr lvl="0" algn="just"/>
            <a:r>
              <a:rPr lang="cs-CZ" sz="1600" dirty="0"/>
              <a:t>Je ji možno považovat za </a:t>
            </a:r>
            <a:r>
              <a:rPr lang="cs-CZ" sz="1600" b="1" dirty="0"/>
              <a:t>konservativní </a:t>
            </a:r>
            <a:r>
              <a:rPr lang="cs-CZ" sz="1600" dirty="0"/>
              <a:t>(málo dynamickou), neboť vychází z toho, co v přítomnosti existuje a to se snaží zlepšit, zdokonalit, případně využít nebo odstranit. Primárně však nehledá nová řešení nebo hlubší inovaci řešitelských přístupů.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Problémy spojené s využitím SWOT analýzy</a:t>
            </a:r>
          </a:p>
        </p:txBody>
      </p:sp>
    </p:spTree>
    <p:extLst>
      <p:ext uri="{BB962C8B-B14F-4D97-AF65-F5344CB8AC3E}">
        <p14:creationId xmlns:p14="http://schemas.microsoft.com/office/powerpoint/2010/main" val="37293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IFE </a:t>
            </a:r>
            <a:r>
              <a:rPr lang="cs-CZ" sz="1600" dirty="0"/>
              <a:t>se zaměřuje na hodnocení faktorů interního prostředí společnosti. </a:t>
            </a:r>
          </a:p>
          <a:p>
            <a:pPr algn="just"/>
            <a:r>
              <a:rPr lang="cs-CZ" sz="1600" dirty="0"/>
              <a:t>Při sestavování Matice IFE můžeme pracovat se stejnými faktory jako v případě SWOT analýzy.</a:t>
            </a:r>
          </a:p>
          <a:p>
            <a:pPr algn="just"/>
            <a:r>
              <a:rPr lang="cs-CZ" sz="1600" dirty="0"/>
              <a:t>K sestavení matice IFE je potřeba nejdříve přiřadit jednotlivým faktorům váhu (odpovídající významu daného faktoru) v rozsahu 0,0 – 1,0. Čím faktor získá vyšší váhu, tím je jeho význam vyšší. </a:t>
            </a:r>
          </a:p>
          <a:p>
            <a:pPr algn="just"/>
            <a:r>
              <a:rPr lang="cs-CZ" sz="1600" dirty="0"/>
              <a:t>Poté je potřeba jednotlivé faktory ohodnotit pomocí čtyř stupňů: 4 (významná silná stránka), 3 (méně důležitá silná stránka), 2 (méně důležitá slabá stránka), 1 (významná slabá stránka). </a:t>
            </a:r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256584" cy="507703"/>
          </a:xfrm>
        </p:spPr>
        <p:txBody>
          <a:bodyPr/>
          <a:lstStyle/>
          <a:p>
            <a:r>
              <a:rPr lang="cs-CZ" dirty="0"/>
              <a:t>Matice IFE 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00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Příklad matice IFE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467544" y="806421"/>
          <a:ext cx="7059430" cy="3787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09814406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1463979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8278123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2474383"/>
                    </a:ext>
                  </a:extLst>
                </a:gridCol>
                <a:gridCol w="2522926">
                  <a:extLst>
                    <a:ext uri="{9D8B030D-6E8A-4147-A177-3AD203B41FA5}">
                      <a16:colId xmlns:a16="http://schemas.microsoft.com/office/drawing/2014/main" val="2621898215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50885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Silné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Moderní prostředí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1125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Výše školného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48763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Marketing školy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9418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Spolupráce se školami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88011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silné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1,55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80806"/>
                  </a:ext>
                </a:extLst>
              </a:tr>
              <a:tr h="30078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Slabé stránky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Fluktuace zaměstnanců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17244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Jméno školy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686"/>
                  </a:ext>
                </a:extLst>
              </a:tr>
              <a:tr h="3356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Neexistence magisterského studia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08322"/>
                  </a:ext>
                </a:extLst>
              </a:tr>
              <a:tr h="300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Všeobecná profilace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3128"/>
                  </a:ext>
                </a:extLst>
              </a:tr>
              <a:tr h="306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slabé stránky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5022"/>
                  </a:ext>
                </a:extLst>
              </a:tr>
              <a:tr h="438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56" marR="58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2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1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Matice EFE </a:t>
            </a:r>
            <a:r>
              <a:rPr lang="cs-CZ" sz="1600" dirty="0"/>
              <a:t>se zabývá hodnocením externího prostředí podniku, tzn. hodnocením vlivu makroprostředí a tržního prostředí. </a:t>
            </a:r>
          </a:p>
          <a:p>
            <a:pPr algn="just"/>
            <a:r>
              <a:rPr lang="cs-CZ" sz="1600" dirty="0"/>
              <a:t>Při sestavování Matice EFE, stejně jako u Matice IFE, můžeme pracovat se stejnými faktory jako v případě SWOT analýzy.</a:t>
            </a:r>
          </a:p>
          <a:p>
            <a:pPr algn="just"/>
            <a:r>
              <a:rPr lang="cs-CZ" sz="1600" dirty="0"/>
              <a:t>Při sestavování matice EFE se postupuje obdobně jako u matice IFE s tím rozdílem, že stupně vlivu jsou následující: 4 (nejvyšší), 3 (nadprůměrný), 2 (střední), 1 (nízký). </a:t>
            </a:r>
          </a:p>
          <a:p>
            <a:pPr algn="just"/>
            <a:r>
              <a:rPr lang="cs-CZ" sz="1600" dirty="0"/>
              <a:t>K sestavení matice EFE je potřeba nejdříve přiřadit jednotlivým faktorům váhu (odpovídající významu daného faktoru) v rozsahu 0,0 – 1,0. Čím faktor získá vyšší váhu, tím je jeho význam vyšší. </a:t>
            </a:r>
          </a:p>
          <a:p>
            <a:pPr algn="just"/>
            <a:r>
              <a:rPr lang="cs-CZ" sz="1600" dirty="0"/>
              <a:t>Konečné hodnocení je realizováno na základě součinu váhy a vlivu, čímž vzniká celkové vážené hodnocení interních faktorů.</a:t>
            </a: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/>
              <a:t>Matice EFE 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33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Příklad matice EFE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23528" y="729859"/>
          <a:ext cx="7272808" cy="388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2899910249"/>
                    </a:ext>
                  </a:extLst>
                </a:gridCol>
                <a:gridCol w="3383249">
                  <a:extLst>
                    <a:ext uri="{9D8B030D-6E8A-4147-A177-3AD203B41FA5}">
                      <a16:colId xmlns:a16="http://schemas.microsoft.com/office/drawing/2014/main" val="1054888841"/>
                    </a:ext>
                  </a:extLst>
                </a:gridCol>
                <a:gridCol w="641719">
                  <a:extLst>
                    <a:ext uri="{9D8B030D-6E8A-4147-A177-3AD203B41FA5}">
                      <a16:colId xmlns:a16="http://schemas.microsoft.com/office/drawing/2014/main" val="975214974"/>
                    </a:ext>
                  </a:extLst>
                </a:gridCol>
                <a:gridCol w="427812">
                  <a:extLst>
                    <a:ext uri="{9D8B030D-6E8A-4147-A177-3AD203B41FA5}">
                      <a16:colId xmlns:a16="http://schemas.microsoft.com/office/drawing/2014/main" val="1568946811"/>
                    </a:ext>
                  </a:extLst>
                </a:gridCol>
                <a:gridCol w="2352967">
                  <a:extLst>
                    <a:ext uri="{9D8B030D-6E8A-4147-A177-3AD203B41FA5}">
                      <a16:colId xmlns:a16="http://schemas.microsoft.com/office/drawing/2014/main" val="2436808786"/>
                    </a:ext>
                  </a:extLst>
                </a:gridCol>
              </a:tblGrid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váha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vliv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výsledné hodnocení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67780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Příležitosti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Pozice školy v regionu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30453"/>
                  </a:ext>
                </a:extLst>
              </a:tr>
              <a:tr h="366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Poptávka po vysokoškolském vzdělání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3338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Zlepšení ekonomické situace obyvatelstva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2507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Možnost zapojení do projektů a grantů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52875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příležitosti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0,35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24177"/>
                  </a:ext>
                </a:extLst>
              </a:tr>
              <a:tr h="3054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Hrozby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Nezájem o vysokoškolské vzdělání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4459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Zesílení konkurenčního tlaku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02919"/>
                  </a:ext>
                </a:extLst>
              </a:tr>
              <a:tr h="2905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Zhoršení ekonomické situace obyvatelstva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16132"/>
                  </a:ext>
                </a:extLst>
              </a:tr>
              <a:tr h="3054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Zpřísnění legislativy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1,2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90879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Celkem hrozby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0,65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82556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Celkové váženého hodnocení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3,15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7" marR="388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97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02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Matice IE = matice hodnocení interních a externích faktorů slouží k tomu, aby pomocí ní byla zvolena správná strategie, které bude vycházet a respektovat faktory zjištěné během analýzy prostředí.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Po zanesení hodnot z matic IFE a EFE můžeme vidět výslednou pozici konkrétního podniku v Matici IE</a:t>
            </a:r>
            <a:r>
              <a:rPr lang="cs-CZ" sz="1600" b="1" dirty="0"/>
              <a:t>. 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dirty="0"/>
              <a:t>Graf matice je sestaven z devíti dílčích polí, ze kterých vychází rozdělení strategií do 3 skupin:</a:t>
            </a:r>
          </a:p>
          <a:p>
            <a:pPr lvl="1" algn="just"/>
            <a:r>
              <a:rPr lang="cs-CZ" sz="1600" dirty="0"/>
              <a:t>Oblasti I, II, IV - „Stavěj a zajišťuj růst“</a:t>
            </a:r>
          </a:p>
          <a:p>
            <a:pPr lvl="1" algn="just"/>
            <a:r>
              <a:rPr lang="cs-CZ" sz="1600" dirty="0"/>
              <a:t>Oblasti III, V, VII - „Udržuj a potvrzuj“</a:t>
            </a:r>
          </a:p>
          <a:p>
            <a:pPr lvl="1" algn="just"/>
            <a:r>
              <a:rPr lang="cs-CZ" sz="1600" dirty="0"/>
              <a:t>Oblasti VI, VIII, IX - „Sklízej a zbavuj se“.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/>
          </a:p>
          <a:p>
            <a:pPr marL="0" indent="0" algn="just">
              <a:buNone/>
            </a:pPr>
            <a:endParaRPr lang="cs-CZ" sz="16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/>
              <a:t>Matice IE</a:t>
            </a:r>
          </a:p>
        </p:txBody>
      </p:sp>
    </p:spTree>
    <p:extLst>
      <p:ext uri="{BB962C8B-B14F-4D97-AF65-F5344CB8AC3E}">
        <p14:creationId xmlns:p14="http://schemas.microsoft.com/office/powerpoint/2010/main" val="4736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F8C939-B775-4BD9-B45C-11B35D388A5E}"/>
              </a:ext>
            </a:extLst>
          </p:cNvPr>
          <p:cNvSpPr/>
          <p:nvPr/>
        </p:nvSpPr>
        <p:spPr>
          <a:xfrm>
            <a:off x="251520" y="699542"/>
            <a:ext cx="748883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500" dirty="0" err="1"/>
              <a:t>Chipotle</a:t>
            </a:r>
            <a:r>
              <a:rPr lang="cs-CZ" sz="1500" dirty="0"/>
              <a:t> </a:t>
            </a:r>
            <a:r>
              <a:rPr lang="cs-CZ" sz="1500" dirty="0" err="1"/>
              <a:t>Mexican</a:t>
            </a:r>
            <a:r>
              <a:rPr lang="cs-CZ" sz="1500" dirty="0"/>
              <a:t> Grill je veřejná společnost kótovaná na NYSE, založená v roce 1993. Tato vysoce rozšířená síť se ve Spojených státech rozrůstá o 837 provozoven, které společnost provozovala na konci roku 2008. V Torontu je k tomuto okamžiku v provozu jedna prodejna, která představuje jediný neamerický koncern. V roce 2009 se plánuje otevření přibližně 120 nových prodejen. Přestože v USA existuje poměrně dost států, ve kterých firma nemá žádné pobočky, vedení vážně uvažuje o programu mezinárodní expanze. </a:t>
            </a:r>
          </a:p>
          <a:p>
            <a:pPr algn="just"/>
            <a:r>
              <a:rPr lang="cs-CZ" sz="1500" dirty="0"/>
              <a:t>Předpokládejme, že jste byli pověřeni vrcholovým vedením společnosti </a:t>
            </a:r>
            <a:r>
              <a:rPr lang="cs-CZ" sz="1500" dirty="0" err="1"/>
              <a:t>Chipotle</a:t>
            </a:r>
            <a:r>
              <a:rPr lang="cs-CZ" sz="1500" dirty="0"/>
              <a:t>, abyste vyhodnotili možnosti její mezinárodní expanze. Vedení dospělo k závěru, že nejslibnější jsou následující možnosti:</a:t>
            </a:r>
          </a:p>
          <a:p>
            <a:pPr marL="342900" indent="-342900" algn="just">
              <a:buAutoNum type="arabicPeriod"/>
            </a:pPr>
            <a:r>
              <a:rPr lang="cs-CZ" sz="1500" dirty="0"/>
              <a:t>Pokračovat v expanzi po celých Spojených státech</a:t>
            </a:r>
          </a:p>
          <a:p>
            <a:pPr marL="342900" indent="-342900" algn="just">
              <a:buAutoNum type="arabicPeriod"/>
            </a:pPr>
            <a:r>
              <a:rPr lang="cs-CZ" sz="1500" dirty="0"/>
              <a:t>Expanze do Mexika</a:t>
            </a:r>
          </a:p>
          <a:p>
            <a:pPr marL="342900" indent="-342900" algn="just">
              <a:buAutoNum type="arabicPeriod"/>
            </a:pPr>
            <a:r>
              <a:rPr lang="cs-CZ" sz="1500" dirty="0"/>
              <a:t>Zintenzivnit expanzi v Kanadě</a:t>
            </a:r>
          </a:p>
          <a:p>
            <a:pPr marL="342900" indent="-342900" algn="just">
              <a:buAutoNum type="arabicPeriod"/>
            </a:pPr>
            <a:r>
              <a:rPr lang="cs-CZ" sz="1500" dirty="0"/>
              <a:t>Rozšíření do Spojeného království. </a:t>
            </a:r>
          </a:p>
          <a:p>
            <a:pPr algn="just"/>
            <a:r>
              <a:rPr lang="cs-CZ" sz="1500" b="1" dirty="0"/>
              <a:t>Při práci v týmech vyberte jednu ze čtyř možností. Určete faktory, které působí buď ve prospěch, nebo proti vaší strategii. Každý tým musí připravit strategii expanze. Každý tým si připraví argument v níž zdůrazní strategické výhody a nevýhody příležitostí a hrozeb své přidělené země, pokud jde o potenciál expanze.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97A6F865-521B-462C-9141-F0A0EE8D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3047794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Příklad matice IE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331640" y="1074390"/>
          <a:ext cx="523800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573">
                  <a:extLst>
                    <a:ext uri="{9D8B030D-6E8A-4147-A177-3AD203B41FA5}">
                      <a16:colId xmlns:a16="http://schemas.microsoft.com/office/drawing/2014/main" val="218726871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2602515409"/>
                    </a:ext>
                  </a:extLst>
                </a:gridCol>
                <a:gridCol w="483822">
                  <a:extLst>
                    <a:ext uri="{9D8B030D-6E8A-4147-A177-3AD203B41FA5}">
                      <a16:colId xmlns:a16="http://schemas.microsoft.com/office/drawing/2014/main" val="2373902903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1585402834"/>
                    </a:ext>
                  </a:extLst>
                </a:gridCol>
                <a:gridCol w="888459">
                  <a:extLst>
                    <a:ext uri="{9D8B030D-6E8A-4147-A177-3AD203B41FA5}">
                      <a16:colId xmlns:a16="http://schemas.microsoft.com/office/drawing/2014/main" val="79627727"/>
                    </a:ext>
                  </a:extLst>
                </a:gridCol>
                <a:gridCol w="831711">
                  <a:extLst>
                    <a:ext uri="{9D8B030D-6E8A-4147-A177-3AD203B41FA5}">
                      <a16:colId xmlns:a16="http://schemas.microsoft.com/office/drawing/2014/main" val="2180186061"/>
                    </a:ext>
                  </a:extLst>
                </a:gridCol>
                <a:gridCol w="777403">
                  <a:extLst>
                    <a:ext uri="{9D8B030D-6E8A-4147-A177-3AD203B41FA5}">
                      <a16:colId xmlns:a16="http://schemas.microsoft.com/office/drawing/2014/main" val="2922485545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marL="32956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Externí hodnocení (EFE)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24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vysoké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12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IV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542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nízké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VII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VIII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IX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79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silné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střední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slabé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60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Interní hodnocení (IFE)</a:t>
                      </a:r>
                      <a:endParaRPr lang="cs-CZ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95654"/>
                  </a:ext>
                </a:extLst>
              </a:tr>
            </a:tbl>
          </a:graphicData>
        </a:graphic>
      </p:graphicFrame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V="1">
            <a:off x="4781743" y="2147070"/>
            <a:ext cx="5576" cy="143279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3182293" y="2067694"/>
            <a:ext cx="15367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07131" y="1988319"/>
            <a:ext cx="149225" cy="158750"/>
          </a:xfrm>
          <a:prstGeom prst="star5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30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K vymezení vhodné strategické pozice pro podnik a jeho činnosti je využívána </a:t>
            </a:r>
            <a:r>
              <a:rPr lang="cs-CZ" sz="1600" b="1" dirty="0"/>
              <a:t>metoda SPACE analýzy (</a:t>
            </a:r>
            <a:r>
              <a:rPr lang="cs-CZ" sz="1600" dirty="0" err="1"/>
              <a:t>Strategic</a:t>
            </a:r>
            <a:r>
              <a:rPr lang="cs-CZ" sz="1600" dirty="0"/>
              <a:t> </a:t>
            </a:r>
            <a:r>
              <a:rPr lang="cs-CZ" sz="1600" dirty="0" err="1"/>
              <a:t>Position</a:t>
            </a:r>
            <a:r>
              <a:rPr lang="cs-CZ" sz="1600" dirty="0"/>
              <a:t> and </a:t>
            </a:r>
            <a:r>
              <a:rPr lang="cs-CZ" sz="1600" dirty="0" err="1"/>
              <a:t>Action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). 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Srovnává dvě základní oblasti, jimiž jsou:</a:t>
            </a:r>
          </a:p>
          <a:p>
            <a:pPr algn="just"/>
            <a:r>
              <a:rPr lang="cs-CZ" sz="1600" b="1" dirty="0"/>
              <a:t>oblasti vnitřních sil podniku (</a:t>
            </a:r>
            <a:r>
              <a:rPr lang="cs-CZ" sz="1600" dirty="0"/>
              <a:t>ukazatelé „finanční síla podniku“, „konkurenční výhody podniku“) </a:t>
            </a:r>
          </a:p>
          <a:p>
            <a:pPr algn="just"/>
            <a:r>
              <a:rPr lang="cs-CZ" sz="1600" b="1" dirty="0"/>
              <a:t>oblasti vnějšího prostředí podniku </a:t>
            </a:r>
            <a:r>
              <a:rPr lang="cs-CZ" sz="1600" dirty="0"/>
              <a:t>kam patří ukazatelé „síla odvětví“ a „stabilita prostředí“.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V rámci SPACE analýzy jsou zjištěné hodnoty jednotlivých ukazatelů zhodnoceny body a zobrazeny v grafu, který má rozmezí hodnot od +6 do -6 na obou osách </a:t>
            </a:r>
            <a:r>
              <a:rPr lang="cs-CZ" sz="1600" b="1" dirty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SPACE analýza</a:t>
            </a:r>
          </a:p>
        </p:txBody>
      </p:sp>
    </p:spTree>
    <p:extLst>
      <p:ext uri="{BB962C8B-B14F-4D97-AF65-F5344CB8AC3E}">
        <p14:creationId xmlns:p14="http://schemas.microsoft.com/office/powerpoint/2010/main" val="123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88103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Agresivní strategie – </a:t>
            </a:r>
            <a:r>
              <a:rPr lang="cs-CZ" sz="1600" dirty="0"/>
              <a:t>typická pro atraktivní a relativně stabilní odvětví, ve kterém má podnik konkurenční výhodu, které je schopen využít. Tato strategie umožňuje podniku posílit vlastní postavení na trhu, soustředit zdroje na produkty, které mají vysokou konkurenceschopnost.</a:t>
            </a:r>
          </a:p>
          <a:p>
            <a:pPr algn="just"/>
            <a:r>
              <a:rPr lang="cs-CZ" sz="1600" b="1" dirty="0"/>
              <a:t>Konkurenční strategie, </a:t>
            </a:r>
            <a:r>
              <a:rPr lang="cs-CZ" sz="1600" dirty="0"/>
              <a:t>která</a:t>
            </a:r>
            <a:r>
              <a:rPr lang="cs-CZ" sz="1600" b="1" dirty="0"/>
              <a:t> </a:t>
            </a:r>
            <a:r>
              <a:rPr lang="cs-CZ" sz="1600" dirty="0"/>
              <a:t>je využitelná pro atraktivní, ale nestabilní prostředí, kdy kritickým faktorem je finanční síla podniku. Podnik by měl hledat možnosti, jak upevnit a posílit svou finanční pozici, vylepšovat své produkty, zavádět inovace, snižovat náklady.</a:t>
            </a:r>
          </a:p>
          <a:p>
            <a:pPr algn="just"/>
            <a:r>
              <a:rPr lang="cs-CZ" sz="1600" b="1" dirty="0"/>
              <a:t>Konservativní strategie – </a:t>
            </a:r>
            <a:r>
              <a:rPr lang="cs-CZ" sz="1600" dirty="0"/>
              <a:t>typická pro stabilní odvětví s nízkou mírou růstu při potřebné finanční stabilitě podniku. Kritickým faktorem této strategie je konkurenceschopnost výrobků..</a:t>
            </a:r>
          </a:p>
          <a:p>
            <a:pPr algn="just"/>
            <a:r>
              <a:rPr lang="cs-CZ" sz="1600" b="1" dirty="0"/>
              <a:t>Defenzivní pozice</a:t>
            </a:r>
            <a:r>
              <a:rPr lang="cs-CZ" sz="1600" dirty="0"/>
              <a:t> má převážně záchranný charakter a je typická pro neatraktivní odvětví, ve kterých se podnik nemá vhodné výrobky odolné vůči konkurenci ani potřebnou finanční sílu. Podnik by se měl proto připravovat na odchod z daného odvětví, snížit výrobní kapacity a orientovat se na jiné aktivity, které mu kvalifikace pracovníků a zdroje dovolují.</a:t>
            </a:r>
            <a:r>
              <a:rPr lang="cs-CZ" sz="1600" b="1" dirty="0"/>
              <a:t>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Strategické směry SPACE analýzy</a:t>
            </a:r>
          </a:p>
        </p:txBody>
      </p:sp>
    </p:spTree>
    <p:extLst>
      <p:ext uri="{BB962C8B-B14F-4D97-AF65-F5344CB8AC3E}">
        <p14:creationId xmlns:p14="http://schemas.microsoft.com/office/powerpoint/2010/main" val="36613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Zobrazení SPACE analýzy</a:t>
            </a:r>
          </a:p>
        </p:txBody>
      </p:sp>
      <p:pic>
        <p:nvPicPr>
          <p:cNvPr id="5" name="Obrázek 4" descr="spac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828674"/>
            <a:ext cx="5233372" cy="37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2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Tato matice slouží k vyhodnocení jednotlivých strategií, tedy možných variant spadajících do daných strategií.</a:t>
            </a:r>
          </a:p>
          <a:p>
            <a:pPr algn="just"/>
            <a:r>
              <a:rPr lang="cs-CZ" sz="1600" dirty="0"/>
              <a:t>Matice QSPM je založena na informacích získaných z analýzy prostředí, konkrétně navazuje na výstupy analýzy prostředí tedy na analýzy EFE a IFE. </a:t>
            </a:r>
          </a:p>
          <a:p>
            <a:pPr algn="just"/>
            <a:r>
              <a:rPr lang="cs-CZ" sz="1600" dirty="0"/>
              <a:t>V rámci matice QSPM se stanovuje vliv/atraktivnost každého faktoru</a:t>
            </a:r>
          </a:p>
          <a:p>
            <a:pPr algn="just"/>
            <a:r>
              <a:rPr lang="cs-CZ" sz="1600" dirty="0"/>
              <a:t>Vliv se označuje AS (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 a je hodnocen následovně: 1 – málo atraktivní, 2 – více atraktivní, 3 – průměrně atraktivní, 4 – velice atraktivní.</a:t>
            </a:r>
          </a:p>
          <a:p>
            <a:pPr algn="just"/>
            <a:r>
              <a:rPr lang="cs-CZ" sz="1600" dirty="0"/>
              <a:t>Dále je vypočítán celkový koeficient vlivu TAS (</a:t>
            </a:r>
            <a:r>
              <a:rPr lang="cs-CZ" sz="1600" dirty="0" err="1"/>
              <a:t>Total</a:t>
            </a:r>
            <a:r>
              <a:rPr lang="cs-CZ" sz="1600" dirty="0"/>
              <a:t> </a:t>
            </a:r>
            <a:r>
              <a:rPr lang="cs-CZ" sz="1600" dirty="0" err="1"/>
              <a:t>Attractiveness</a:t>
            </a:r>
            <a:r>
              <a:rPr lang="cs-CZ" sz="1600" dirty="0"/>
              <a:t> </a:t>
            </a:r>
            <a:r>
              <a:rPr lang="cs-CZ" sz="1600" dirty="0" err="1"/>
              <a:t>Scores</a:t>
            </a:r>
            <a:r>
              <a:rPr lang="cs-CZ" sz="1600" dirty="0"/>
              <a:t>), který je součinem váhy a atraktivnosti daného faktoru na zvolenou strategii. Na konec je sestavena suma TAS pro jednotlivé varianty strategií a jako doporučená se zvolí ta s největší hodnotou  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marL="678942" lvl="1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Matice QSPM (</a:t>
            </a:r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Plannning</a:t>
            </a:r>
            <a:r>
              <a:rPr lang="cs-CZ" dirty="0"/>
              <a:t> Matrix </a:t>
            </a:r>
          </a:p>
        </p:txBody>
      </p:sp>
    </p:spTree>
    <p:extLst>
      <p:ext uri="{BB962C8B-B14F-4D97-AF65-F5344CB8AC3E}">
        <p14:creationId xmlns:p14="http://schemas.microsoft.com/office/powerpoint/2010/main" val="21491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Příklad matice QSPM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07504" y="696976"/>
          <a:ext cx="7776864" cy="424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185009743"/>
                    </a:ext>
                  </a:extLst>
                </a:gridCol>
                <a:gridCol w="3049752">
                  <a:extLst>
                    <a:ext uri="{9D8B030D-6E8A-4147-A177-3AD203B41FA5}">
                      <a16:colId xmlns:a16="http://schemas.microsoft.com/office/drawing/2014/main" val="987183047"/>
                    </a:ext>
                  </a:extLst>
                </a:gridCol>
                <a:gridCol w="609950">
                  <a:extLst>
                    <a:ext uri="{9D8B030D-6E8A-4147-A177-3AD203B41FA5}">
                      <a16:colId xmlns:a16="http://schemas.microsoft.com/office/drawing/2014/main" val="547096423"/>
                    </a:ext>
                  </a:extLst>
                </a:gridCol>
                <a:gridCol w="381219">
                  <a:extLst>
                    <a:ext uri="{9D8B030D-6E8A-4147-A177-3AD203B41FA5}">
                      <a16:colId xmlns:a16="http://schemas.microsoft.com/office/drawing/2014/main" val="172611114"/>
                    </a:ext>
                  </a:extLst>
                </a:gridCol>
                <a:gridCol w="673486">
                  <a:extLst>
                    <a:ext uri="{9D8B030D-6E8A-4147-A177-3AD203B41FA5}">
                      <a16:colId xmlns:a16="http://schemas.microsoft.com/office/drawing/2014/main" val="13039855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5030476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098473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181018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43038248"/>
                    </a:ext>
                  </a:extLst>
                </a:gridCol>
              </a:tblGrid>
              <a:tr h="3378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Penetrace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trhu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Rozvoj produktu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33471"/>
                  </a:ext>
                </a:extLst>
              </a:tr>
              <a:tr h="1689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váha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</a:t>
                      </a: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936976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Silné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Moderní prostředí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2349157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Výše školného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051004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Marketing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60020465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Spolupráce se školami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543774116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Slabé stránky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Fluktuace zaměstnanců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860115085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Jméno školy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0,75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547666254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Neexistence magisterského studia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0,8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20722980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Všeobecná profilace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682394092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Příležitosti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Pozice školy v regionu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3793552632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Poptávka po vysokoškolském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5305056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Zlepšení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095648076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Možnost zapojení do projektů a grantů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376539407"/>
                  </a:ext>
                </a:extLst>
              </a:tr>
              <a:tr h="1689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Hrozby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Nezájem o vysokoškolské vzdělání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0,05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427919678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Zesílení konkurenčního tlaku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0,8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1404476917"/>
                  </a:ext>
                </a:extLst>
              </a:tr>
              <a:tr h="337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Zhoršení ekonomické situace obyvatelstva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0,1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33476860"/>
                  </a:ext>
                </a:extLst>
              </a:tr>
              <a:tr h="168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Zpřísnění legislativy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0,6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3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0,9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4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1,2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217390598"/>
                  </a:ext>
                </a:extLst>
              </a:tr>
              <a:tr h="1689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celkem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6,95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7,2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</a:rPr>
                        <a:t>7,3</a:t>
                      </a:r>
                      <a:endParaRPr lang="cs-CZ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/>
                </a:tc>
                <a:extLst>
                  <a:ext uri="{0D108BD9-81ED-4DB2-BD59-A6C34878D82A}">
                    <a16:rowId xmlns:a16="http://schemas.microsoft.com/office/drawing/2014/main" val="76846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83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vychází z poznání, že budoucnost nelze mechanicky vykalkulovat, ale je nezbytné ji odhalovat i za obtížně redukovatelnosti nejistoty a neurčitosti. </a:t>
            </a:r>
          </a:p>
          <a:p>
            <a:pPr algn="just"/>
            <a:r>
              <a:rPr lang="cs-CZ" sz="1600" dirty="0"/>
              <a:t>Základem této metody se proto stávají jednotlivé, </a:t>
            </a:r>
            <a:r>
              <a:rPr lang="cs-CZ" sz="1600" b="1" dirty="0"/>
              <a:t>dílčí scénáře vývoje podstatných faktorů</a:t>
            </a:r>
            <a:r>
              <a:rPr lang="cs-CZ" sz="1600" dirty="0"/>
              <a:t> budoucího vývoje oboru podnikání.</a:t>
            </a:r>
          </a:p>
          <a:p>
            <a:pPr algn="just"/>
            <a:r>
              <a:rPr lang="cs-CZ" sz="1600" dirty="0"/>
              <a:t>Základním kamenem Dynamické strategické rozvahy je tvorba scénářů, přitom tento pojem převzalo řízení z divadelního a filmového prostředí. Přitom </a:t>
            </a:r>
            <a:r>
              <a:rPr lang="cs-CZ" sz="1600" b="1" dirty="0"/>
              <a:t>scénář</a:t>
            </a:r>
            <a:r>
              <a:rPr lang="cs-CZ" sz="1600" dirty="0"/>
              <a:t> využitelný při tvorbě strategie podniku představuje hodnocení a vývoj v určité situace během budoucnosti podle našich představ.</a:t>
            </a:r>
          </a:p>
          <a:p>
            <a:pPr algn="just"/>
            <a:r>
              <a:rPr lang="cs-CZ" sz="1600" dirty="0"/>
              <a:t>Tato metoda analýzy vychází z možného vývojového principu, kdy lze konstatovat, že podnik v omezené míře může ovlivnit svoje okolí (vnější prostředí) a naopak velmi aktivně musí se zaměřit na odstranění svých slabých stránek a posílení naopak svých předností, které mu pomohou využít všech příležitostí, které mu nabízí jeho vnější prostředí.</a:t>
            </a:r>
          </a:p>
          <a:p>
            <a:pPr marL="109728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Dynamická strategická rozvaha</a:t>
            </a:r>
          </a:p>
        </p:txBody>
      </p:sp>
    </p:spTree>
    <p:extLst>
      <p:ext uri="{BB962C8B-B14F-4D97-AF65-F5344CB8AC3E}">
        <p14:creationId xmlns:p14="http://schemas.microsoft.com/office/powerpoint/2010/main" val="13131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Vytvoření dílčích scénářů (vývoj trhu v daném sektoru, vývoj procesů v daném sektoru, vývoj teritoriální alokace, vývoj financování v daném sektoru, vývoj konkurence, vývoj okolí podniku).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Souhrnný scénář vývoje sektoru – ukazuje ve stručnosti na význam hlavních událostí, které mohou nastat a jež mohou v rozhodující míře ovlivnit pozici podniku. Souhrnný scénář tak představuje kombinaci logických závěrů z možnosti hodnocené vývojové situace a intuitivních představ zpracovatelů opírajících se o dosavadní znalosti budoucího vývoje a o vlastní poznatky i zkušenosti.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Analýza kritických silných a slabých stránek podniku - v podobě určení vlivu vnějšího prostředí na podnik ukazuje možnosti uplatnění podniku v daném sektoru a zároveň i na nutnost podílení zjištěných slabostí podniku.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Stanovení konkurenční pozice podniku v daném podnikatelském segmentu – vzniká vzájemnou konfrontací souhrnného vývoje a síly či slabosti podniku.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cs-CZ" sz="1600" dirty="0"/>
              <a:t>Navržení strategie podniku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/>
              <a:t>Dynamická strategická rozvaha - postup</a:t>
            </a:r>
          </a:p>
        </p:txBody>
      </p:sp>
    </p:spTree>
    <p:extLst>
      <p:ext uri="{BB962C8B-B14F-4D97-AF65-F5344CB8AC3E}">
        <p14:creationId xmlns:p14="http://schemas.microsoft.com/office/powerpoint/2010/main" val="1164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Zobrazení dynamické strategické rozvahy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590465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4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V rámci analýzy podmínek, ve kterých působí strategie, jak se strategie vyvíjí a jaké rozhodující příčiny ovlivňují strategické chování i aktivity podniku, lze využívat řadu dalších metod, jako je třeba </a:t>
            </a:r>
            <a:r>
              <a:rPr lang="cs-CZ" sz="1600" dirty="0" err="1"/>
              <a:t>benchmarking</a:t>
            </a:r>
            <a:r>
              <a:rPr lang="cs-CZ" sz="1600" dirty="0"/>
              <a:t>.</a:t>
            </a:r>
          </a:p>
          <a:p>
            <a:pPr algn="just"/>
            <a:r>
              <a:rPr lang="cs-CZ" sz="1600" dirty="0"/>
              <a:t>Jedná o tvůrčí napodobování a využívání poznatků nejlepších podniků, které získáme jejich systematickým pozorováním a srovnáváním s našimi postupy. </a:t>
            </a:r>
          </a:p>
          <a:p>
            <a:pPr algn="just"/>
            <a:r>
              <a:rPr lang="cs-CZ" sz="1600" dirty="0"/>
              <a:t>Výhodou a velkou předností metody je její jednoduchost, široce uplatnitelné používání a obvykle nízká nákladnost.</a:t>
            </a:r>
          </a:p>
          <a:p>
            <a:pPr algn="just"/>
            <a:r>
              <a:rPr lang="cs-CZ" sz="1600" dirty="0" err="1"/>
              <a:t>Benchmarking</a:t>
            </a:r>
            <a:r>
              <a:rPr lang="cs-CZ" sz="1600" dirty="0"/>
              <a:t> lze rozdělit do následujících základních typů:</a:t>
            </a:r>
          </a:p>
          <a:p>
            <a:pPr lvl="1" algn="just"/>
            <a:r>
              <a:rPr lang="cs-CZ" sz="1600" b="1" dirty="0"/>
              <a:t>Vnitřní </a:t>
            </a:r>
            <a:r>
              <a:rPr lang="cs-CZ" sz="1600" b="1" dirty="0" err="1"/>
              <a:t>benchmarking</a:t>
            </a:r>
            <a:r>
              <a:rPr lang="cs-CZ" sz="1600" b="1" dirty="0"/>
              <a:t> – </a:t>
            </a:r>
            <a:r>
              <a:rPr lang="cs-CZ" sz="1600" dirty="0"/>
              <a:t>týká se srovnávání různých částí a jejich vlastností (výkonnost, personál, přínos) v rámci jednoho podniku.</a:t>
            </a:r>
          </a:p>
          <a:p>
            <a:pPr lvl="1" algn="just"/>
            <a:r>
              <a:rPr lang="cs-CZ" sz="1600" b="1" dirty="0"/>
              <a:t>Vnější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porovnání obdobné činnosti mezi vlastním podnikem a srovnávaným nejlepším podnikem v daném oboru (s konkurentem).</a:t>
            </a:r>
          </a:p>
          <a:p>
            <a:pPr lvl="1" algn="just"/>
            <a:r>
              <a:rPr lang="cs-CZ" sz="1600" b="1" dirty="0"/>
              <a:t>Funkční </a:t>
            </a:r>
            <a:r>
              <a:rPr lang="cs-CZ" sz="1600" b="1" dirty="0" err="1"/>
              <a:t>benchmarking</a:t>
            </a:r>
            <a:r>
              <a:rPr lang="cs-CZ" sz="1600" b="1" dirty="0"/>
              <a:t> –</a:t>
            </a:r>
            <a:r>
              <a:rPr lang="cs-CZ" sz="1600" dirty="0"/>
              <a:t> představuje srovnání stejné činnosti a přístupů mezi vlastním podnikem a cizím podnikem, který působí mimo náš obor.</a:t>
            </a:r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/>
              <a:t>Benchmarking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analýza interního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management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303626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Interní prostředí podniku, nazývané často jako mikroprostředí, z pohledu podnikatelského prostředí představují podle </a:t>
            </a:r>
            <a:r>
              <a:rPr lang="cs-CZ" sz="1600" dirty="0" err="1"/>
              <a:t>Kroona</a:t>
            </a:r>
            <a:r>
              <a:rPr lang="cs-CZ" sz="1600" dirty="0"/>
              <a:t> (1990, 67) schopnosti podniku, které by měla být zdůrazněny, vyzdviženy. </a:t>
            </a:r>
          </a:p>
          <a:p>
            <a:pPr algn="just"/>
            <a:r>
              <a:rPr lang="cs-CZ" sz="1600" dirty="0"/>
              <a:t>Interní prostředí podniku můžeme označit jako organizační úroveň podnikatelského prostředí, jelikož se týká čistě podniku jako organizace. </a:t>
            </a:r>
          </a:p>
          <a:p>
            <a:pPr algn="just"/>
            <a:r>
              <a:rPr lang="cs-CZ" sz="16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600" dirty="0"/>
              <a:t>Samozřejmě, že významným a nepomíjitelný faktorem tohoto prostředí je finanční hospodaření podniku a celková ekonomika podniku. </a:t>
            </a:r>
          </a:p>
          <a:p>
            <a:pPr algn="just"/>
            <a:r>
              <a:rPr lang="cs-CZ" sz="1600" dirty="0"/>
              <a:t>Ke strategickým faktorům patří především strategie podniku, organizační struktura podniku a konkurenceschopnost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Interní prostředí podniku</a:t>
            </a:r>
          </a:p>
        </p:txBody>
      </p:sp>
    </p:spTree>
    <p:extLst>
      <p:ext uri="{BB962C8B-B14F-4D97-AF65-F5344CB8AC3E}">
        <p14:creationId xmlns:p14="http://schemas.microsoft.com/office/powerpoint/2010/main" val="28824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interního prostředí podniku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/>
              <a:t>Nehmotné 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podniku</a:t>
            </a:r>
          </a:p>
        </p:txBody>
      </p:sp>
    </p:spTree>
    <p:extLst>
      <p:ext uri="{BB962C8B-B14F-4D97-AF65-F5344CB8AC3E}">
        <p14:creationId xmlns:p14="http://schemas.microsoft.com/office/powerpoint/2010/main" val="10439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5019</Words>
  <Application>Microsoft Office PowerPoint</Application>
  <PresentationFormat>Předvádění na obrazovce (16:9)</PresentationFormat>
  <Paragraphs>746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Calibri</vt:lpstr>
      <vt:lpstr>Enriqueta</vt:lpstr>
      <vt:lpstr>Times New Roman</vt:lpstr>
      <vt:lpstr>SLU</vt:lpstr>
      <vt:lpstr>CAGE Distance Framework</vt:lpstr>
      <vt:lpstr>Interní prostředí podniku</vt:lpstr>
      <vt:lpstr>Prezentace aplikace PowerPoint</vt:lpstr>
      <vt:lpstr>Prezentace aplikace PowerPoint</vt:lpstr>
      <vt:lpstr>Úkol</vt:lpstr>
      <vt:lpstr>Strategická analýza interního prostředí</vt:lpstr>
      <vt:lpstr>Interní prostředí podniku</vt:lpstr>
      <vt:lpstr>Prvky interního prostředí podniku</vt:lpstr>
      <vt:lpstr>Zdroje podniku</vt:lpstr>
      <vt:lpstr>Kompetence podniku </vt:lpstr>
      <vt:lpstr>Kompetence podniku a výkonnost 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Zdroje podniku</vt:lpstr>
      <vt:lpstr>Aplikace metody VRIO</vt:lpstr>
      <vt:lpstr>Model EFQM</vt:lpstr>
      <vt:lpstr>Model EFQM</vt:lpstr>
      <vt:lpstr>Model CAF</vt:lpstr>
      <vt:lpstr>Finanční analýza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Příklad BCG matice</vt:lpstr>
      <vt:lpstr>Příklad BCG matice</vt:lpstr>
      <vt:lpstr>GE matice (Matice General Electric)</vt:lpstr>
      <vt:lpstr>GE matice (Matice General Electrics)</vt:lpstr>
      <vt:lpstr>GE matice - dimenze</vt:lpstr>
      <vt:lpstr>Strategická analýza syntetického charakteru</vt:lpstr>
      <vt:lpstr>Metody syntetického charakteru</vt:lpstr>
      <vt:lpstr>Konfrontační SWOT analýza (TOWS, WOTS matice) </vt:lpstr>
      <vt:lpstr>Strategické přístupy konfrontační SWOT analýzy</vt:lpstr>
      <vt:lpstr>Problémy spojené s využitím SWOT analýzy</vt:lpstr>
      <vt:lpstr>Matice IFE (Internal Forces Evaluation)</vt:lpstr>
      <vt:lpstr>Příklad matice IFE</vt:lpstr>
      <vt:lpstr>Matice EFE (External Forces Evaluation)</vt:lpstr>
      <vt:lpstr>Příklad matice EFE</vt:lpstr>
      <vt:lpstr>Matice IE</vt:lpstr>
      <vt:lpstr>Příklad matice IE</vt:lpstr>
      <vt:lpstr>SPACE analýza</vt:lpstr>
      <vt:lpstr>Strategické směry SPACE analýzy</vt:lpstr>
      <vt:lpstr>Zobrazení SPACE analýzy</vt:lpstr>
      <vt:lpstr>Matice QSPM (Quantitative Strategic Plannning Matrix </vt:lpstr>
      <vt:lpstr>Příklad matice QSPM</vt:lpstr>
      <vt:lpstr>Dynamická strategická rozvaha</vt:lpstr>
      <vt:lpstr>Dynamická strategická rozvaha - postup</vt:lpstr>
      <vt:lpstr>Zobrazení dynamické strategické rozvahy</vt:lpstr>
      <vt:lpstr>Benchmarking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153</cp:revision>
  <dcterms:created xsi:type="dcterms:W3CDTF">2016-07-06T15:42:34Z</dcterms:created>
  <dcterms:modified xsi:type="dcterms:W3CDTF">2023-10-26T13:00:41Z</dcterms:modified>
</cp:coreProperties>
</file>