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4" r:id="rId2"/>
    <p:sldId id="336" r:id="rId3"/>
    <p:sldId id="337" r:id="rId4"/>
    <p:sldId id="280" r:id="rId5"/>
    <p:sldId id="338" r:id="rId6"/>
    <p:sldId id="295" r:id="rId7"/>
    <p:sldId id="273" r:id="rId8"/>
    <p:sldId id="339" r:id="rId9"/>
    <p:sldId id="265" r:id="rId10"/>
    <p:sldId id="340" r:id="rId11"/>
    <p:sldId id="266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87" d="100"/>
          <a:sy n="87" d="100"/>
        </p:scale>
        <p:origin x="632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699542"/>
            <a:ext cx="518457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Formulace strategie pro mezinárodní operace</a:t>
            </a: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3036267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 smtClean="0"/>
              <a:t>Konkurenční strategie českých podniků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663007"/>
              </p:ext>
            </p:extLst>
          </p:nvPr>
        </p:nvGraphicFramePr>
        <p:xfrm>
          <a:off x="1187624" y="843558"/>
          <a:ext cx="6122622" cy="3493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Graf" r:id="rId3" imgW="4629184" imgH="2638357" progId="MSGraph.Chart.8">
                  <p:embed/>
                </p:oleObj>
              </mc:Choice>
              <mc:Fallback>
                <p:oleObj name="Graf" r:id="rId3" imgW="4629184" imgH="2638357" progId="MSGraph.Chart.8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843558"/>
                        <a:ext cx="6122622" cy="34938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521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r>
              <a:rPr lang="cs-CZ" dirty="0" smtClean="0"/>
              <a:t>Matice mezinárodních strategií dle </a:t>
            </a:r>
            <a:r>
              <a:rPr lang="cs-CZ" dirty="0" err="1" smtClean="0"/>
              <a:t>Prahalada</a:t>
            </a:r>
            <a:r>
              <a:rPr lang="cs-CZ" dirty="0" smtClean="0"/>
              <a:t> a Doze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833100"/>
              </p:ext>
            </p:extLst>
          </p:nvPr>
        </p:nvGraphicFramePr>
        <p:xfrm>
          <a:off x="395536" y="729274"/>
          <a:ext cx="7416823" cy="3990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430">
                  <a:extLst>
                    <a:ext uri="{9D8B030D-6E8A-4147-A177-3AD203B41FA5}">
                      <a16:colId xmlns:a16="http://schemas.microsoft.com/office/drawing/2014/main" val="1380824665"/>
                    </a:ext>
                  </a:extLst>
                </a:gridCol>
                <a:gridCol w="723528">
                  <a:extLst>
                    <a:ext uri="{9D8B030D-6E8A-4147-A177-3AD203B41FA5}">
                      <a16:colId xmlns:a16="http://schemas.microsoft.com/office/drawing/2014/main" val="2959271667"/>
                    </a:ext>
                  </a:extLst>
                </a:gridCol>
                <a:gridCol w="1628413">
                  <a:extLst>
                    <a:ext uri="{9D8B030D-6E8A-4147-A177-3AD203B41FA5}">
                      <a16:colId xmlns:a16="http://schemas.microsoft.com/office/drawing/2014/main" val="3423483827"/>
                    </a:ext>
                  </a:extLst>
                </a:gridCol>
                <a:gridCol w="1177795">
                  <a:extLst>
                    <a:ext uri="{9D8B030D-6E8A-4147-A177-3AD203B41FA5}">
                      <a16:colId xmlns:a16="http://schemas.microsoft.com/office/drawing/2014/main" val="1468052299"/>
                    </a:ext>
                  </a:extLst>
                </a:gridCol>
                <a:gridCol w="1300001">
                  <a:extLst>
                    <a:ext uri="{9D8B030D-6E8A-4147-A177-3AD203B41FA5}">
                      <a16:colId xmlns:a16="http://schemas.microsoft.com/office/drawing/2014/main" val="3413207958"/>
                    </a:ext>
                  </a:extLst>
                </a:gridCol>
                <a:gridCol w="824828">
                  <a:extLst>
                    <a:ext uri="{9D8B030D-6E8A-4147-A177-3AD203B41FA5}">
                      <a16:colId xmlns:a16="http://schemas.microsoft.com/office/drawing/2014/main" val="2087461691"/>
                    </a:ext>
                  </a:extLst>
                </a:gridCol>
                <a:gridCol w="1344828">
                  <a:extLst>
                    <a:ext uri="{9D8B030D-6E8A-4147-A177-3AD203B41FA5}">
                      <a16:colId xmlns:a16="http://schemas.microsoft.com/office/drawing/2014/main" val="1661234943"/>
                    </a:ext>
                  </a:extLst>
                </a:gridCol>
              </a:tblGrid>
              <a:tr h="2039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extLst>
                  <a:ext uri="{0D108BD9-81ED-4DB2-BD59-A6C34878D82A}">
                    <a16:rowId xmlns:a16="http://schemas.microsoft.com/office/drawing/2014/main" val="500869320"/>
                  </a:ext>
                </a:extLst>
              </a:tr>
              <a:tr h="1003342">
                <a:tc rowSpan="7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potřeba integrace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 vert="vert27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vysoká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podnikání celosvětově řízené (integrovaná produktová strategie)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 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extLst>
                  <a:ext uri="{0D108BD9-81ED-4DB2-BD59-A6C34878D82A}">
                    <a16:rowId xmlns:a16="http://schemas.microsoft.com/office/drawing/2014/main" val="4199176096"/>
                  </a:ext>
                </a:extLst>
              </a:tr>
              <a:tr h="4079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 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důraz na produkt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 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extLst>
                  <a:ext uri="{0D108BD9-81ED-4DB2-BD59-A6C34878D82A}">
                    <a16:rowId xmlns:a16="http://schemas.microsoft.com/office/drawing/2014/main" val="1956165915"/>
                  </a:ext>
                </a:extLst>
              </a:tr>
              <a:tr h="4079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 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 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víceohnisková strategie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extLst>
                  <a:ext uri="{0D108BD9-81ED-4DB2-BD59-A6C34878D82A}">
                    <a16:rowId xmlns:a16="http://schemas.microsoft.com/office/drawing/2014/main" val="1648281164"/>
                  </a:ext>
                </a:extLst>
              </a:tr>
              <a:tr h="4079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 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důraz na region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 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extLst>
                  <a:ext uri="{0D108BD9-81ED-4DB2-BD59-A6C34878D82A}">
                    <a16:rowId xmlns:a16="http://schemas.microsoft.com/office/drawing/2014/main" val="29323374"/>
                  </a:ext>
                </a:extLst>
              </a:tr>
              <a:tr h="8158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 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 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 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autonomní, národní strategie orientovaná na místní trh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extLst>
                  <a:ext uri="{0D108BD9-81ED-4DB2-BD59-A6C34878D82A}">
                    <a16:rowId xmlns:a16="http://schemas.microsoft.com/office/drawing/2014/main" val="1823294576"/>
                  </a:ext>
                </a:extLst>
              </a:tr>
              <a:tr h="2039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nízká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 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extLst>
                  <a:ext uri="{0D108BD9-81ED-4DB2-BD59-A6C34878D82A}">
                    <a16:rowId xmlns:a16="http://schemas.microsoft.com/office/drawing/2014/main" val="2865303270"/>
                  </a:ext>
                </a:extLst>
              </a:tr>
              <a:tr h="2039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nízká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 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 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 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vysoká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extLst>
                  <a:ext uri="{0D108BD9-81ED-4DB2-BD59-A6C34878D82A}">
                    <a16:rowId xmlns:a16="http://schemas.microsoft.com/office/drawing/2014/main" val="2923591326"/>
                  </a:ext>
                </a:extLst>
              </a:tr>
              <a:tr h="2039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 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potřeba přizpůsobení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88" marR="4028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146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Subjektivní faktory x objektivní faktory</a:t>
            </a:r>
          </a:p>
          <a:p>
            <a:pPr algn="just"/>
            <a:r>
              <a:rPr lang="cs-CZ" sz="1600" dirty="0" smtClean="0"/>
              <a:t>Vnitřní podmínky x vnější podmínky</a:t>
            </a:r>
          </a:p>
          <a:p>
            <a:pPr algn="just"/>
            <a:r>
              <a:rPr lang="cs-CZ" sz="1600" dirty="0" smtClean="0"/>
              <a:t>Aktivní motivační faktory x pasivní motivační faktory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Faktory ovlivňující rozhodování o strategii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45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Faktory ovlivňující rozhodování o strategii – české podniky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983340"/>
              </p:ext>
            </p:extLst>
          </p:nvPr>
        </p:nvGraphicFramePr>
        <p:xfrm>
          <a:off x="1381950" y="896436"/>
          <a:ext cx="6380100" cy="3591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Graf" r:id="rId3" imgW="5448367" imgH="3067185" progId="MSGraph.Chart.8">
                  <p:embed/>
                </p:oleObj>
              </mc:Choice>
              <mc:Fallback>
                <p:oleObj name="Graf" r:id="rId3" imgW="5448367" imgH="3067185" progId="MSGraph.Chart.8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950" y="896436"/>
                        <a:ext cx="6380100" cy="35915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64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3512" y="682409"/>
            <a:ext cx="7424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b="1" dirty="0"/>
              <a:t>Strategická orientace </a:t>
            </a:r>
          </a:p>
          <a:p>
            <a:pPr marL="742950" lvl="2" indent="-342900" algn="just"/>
            <a:r>
              <a:rPr lang="cs-CZ" sz="1900" dirty="0"/>
              <a:t>Globální integrace</a:t>
            </a:r>
          </a:p>
          <a:p>
            <a:pPr marL="742950" lvl="2" indent="-342900" algn="just"/>
            <a:r>
              <a:rPr lang="cs-CZ" sz="1900" dirty="0"/>
              <a:t>Lokální citlivost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algn="just"/>
            <a:r>
              <a:rPr lang="cs-CZ" sz="1900" b="1" dirty="0"/>
              <a:t>Volba geografického regionu/kulturního </a:t>
            </a:r>
            <a:r>
              <a:rPr lang="cs-CZ" sz="1900" b="1" dirty="0" smtClean="0"/>
              <a:t>klastru </a:t>
            </a:r>
            <a:r>
              <a:rPr lang="cs-CZ" sz="1900" dirty="0" smtClean="0"/>
              <a:t>– CAGE Framework</a:t>
            </a:r>
            <a:endParaRPr lang="cs-CZ" sz="1900" dirty="0"/>
          </a:p>
          <a:p>
            <a:pPr marL="342900" lvl="2" indent="-342900" algn="just"/>
            <a:endParaRPr lang="cs-CZ" sz="1900" dirty="0"/>
          </a:p>
          <a:p>
            <a:pPr marL="342900" lvl="2" indent="-342900" algn="just"/>
            <a:r>
              <a:rPr lang="cs-CZ" sz="1900" b="1" dirty="0"/>
              <a:t>Vertikální integrace</a:t>
            </a:r>
            <a:r>
              <a:rPr lang="cs-CZ" sz="1900" dirty="0"/>
              <a:t>: Ve které fázi průmyslového hodnotového řetězce by mohl podnik participovat?</a:t>
            </a:r>
          </a:p>
          <a:p>
            <a:pPr marL="342900" lvl="2" indent="-342900" algn="just"/>
            <a:endParaRPr lang="cs-CZ" sz="1900" dirty="0"/>
          </a:p>
          <a:p>
            <a:pPr marL="342900" lvl="2" indent="-342900" algn="just"/>
            <a:r>
              <a:rPr lang="cs-CZ" sz="1900" b="1" dirty="0"/>
              <a:t>Produktová diverzifikace</a:t>
            </a:r>
            <a:r>
              <a:rPr lang="cs-CZ" sz="1900" dirty="0"/>
              <a:t>: Jaký rozsah výrobků a služeb by měl podnik nabízet?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strategická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98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Produktová diverzifikace u českých podniků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0736539"/>
              </p:ext>
            </p:extLst>
          </p:nvPr>
        </p:nvGraphicFramePr>
        <p:xfrm>
          <a:off x="1619672" y="883846"/>
          <a:ext cx="5568647" cy="366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Graf" r:id="rId3" imgW="5248224" imgH="3467100" progId="MSGraph.Chart.8">
                  <p:embed/>
                </p:oleObj>
              </mc:Choice>
              <mc:Fallback>
                <p:oleObj name="Graf" r:id="rId3" imgW="5248224" imgH="3467100" progId="MSGraph.Chart.8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883846"/>
                        <a:ext cx="5568647" cy="3667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966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360106" cy="507703"/>
          </a:xfrm>
        </p:spPr>
        <p:txBody>
          <a:bodyPr/>
          <a:lstStyle/>
          <a:p>
            <a:r>
              <a:rPr lang="cs-CZ" dirty="0" smtClean="0"/>
              <a:t>Mezinárodní strategie (</a:t>
            </a:r>
            <a:r>
              <a:rPr lang="cs-CZ" altLang="cs-CZ" dirty="0" err="1"/>
              <a:t>Rothaermel</a:t>
            </a:r>
            <a:r>
              <a:rPr lang="cs-CZ" altLang="cs-CZ" dirty="0"/>
              <a:t>, 2017)</a:t>
            </a:r>
            <a:endParaRPr lang="cs-CZ" dirty="0"/>
          </a:p>
        </p:txBody>
      </p:sp>
      <p:sp>
        <p:nvSpPr>
          <p:cNvPr id="5" name="AutoShape 32"/>
          <p:cNvSpPr>
            <a:spLocks noChangeArrowheads="1"/>
          </p:cNvSpPr>
          <p:nvPr/>
        </p:nvSpPr>
        <p:spPr bwMode="auto">
          <a:xfrm>
            <a:off x="4958739" y="1303014"/>
            <a:ext cx="164298" cy="2900983"/>
          </a:xfrm>
          <a:prstGeom prst="upDownArrow">
            <a:avLst>
              <a:gd name="adj1" fmla="val 50000"/>
              <a:gd name="adj2" fmla="val 512256"/>
            </a:avLst>
          </a:prstGeom>
          <a:solidFill>
            <a:srgbClr val="FFFFFF"/>
          </a:solidFill>
          <a:ln w="9525">
            <a:solidFill>
              <a:srgbClr val="0047BB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1200"/>
          </a:p>
        </p:txBody>
      </p:sp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2568285" y="2451475"/>
            <a:ext cx="5024437" cy="245712"/>
          </a:xfrm>
          <a:prstGeom prst="leftRightArrow">
            <a:avLst>
              <a:gd name="adj1" fmla="val 50000"/>
              <a:gd name="adj2" fmla="val 481111"/>
            </a:avLst>
          </a:prstGeom>
          <a:solidFill>
            <a:srgbClr val="FFFFFF"/>
          </a:solidFill>
          <a:ln w="9525">
            <a:solidFill>
              <a:srgbClr val="0047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1200">
              <a:solidFill>
                <a:srgbClr val="0047BB"/>
              </a:solidFill>
            </a:endParaRPr>
          </a:p>
        </p:txBody>
      </p:sp>
      <p:sp>
        <p:nvSpPr>
          <p:cNvPr id="7" name="Text Box 30"/>
          <p:cNvSpPr txBox="1">
            <a:spLocks noChangeArrowheads="1"/>
          </p:cNvSpPr>
          <p:nvPr/>
        </p:nvSpPr>
        <p:spPr bwMode="auto">
          <a:xfrm>
            <a:off x="2748007" y="3249890"/>
            <a:ext cx="1949450" cy="95410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b="1" dirty="0"/>
              <a:t>Mezinárodní strategie</a:t>
            </a:r>
          </a:p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 err="1"/>
              <a:t>Harley-Davidson</a:t>
            </a:r>
            <a:endParaRPr lang="cs-CZ" altLang="cs-CZ" sz="1400" dirty="0"/>
          </a:p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 err="1"/>
              <a:t>Rolex</a:t>
            </a:r>
            <a:endParaRPr lang="cs-CZ" altLang="cs-CZ" sz="1400" dirty="0"/>
          </a:p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 err="1"/>
              <a:t>Starbucks</a:t>
            </a:r>
            <a:endParaRPr lang="cs-CZ" altLang="cs-CZ" sz="1400" dirty="0"/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5843122" y="3249890"/>
            <a:ext cx="1949450" cy="95410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b="1" dirty="0"/>
              <a:t>Multinárodní strategie</a:t>
            </a:r>
          </a:p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 err="1"/>
              <a:t>Bridgestone</a:t>
            </a:r>
            <a:endParaRPr lang="cs-CZ" altLang="cs-CZ" sz="1400" dirty="0"/>
          </a:p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/>
              <a:t>Nestlé</a:t>
            </a:r>
          </a:p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/>
              <a:t>Philips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5892190" y="1195534"/>
            <a:ext cx="21256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/>
              <a:t>Transnacionální strategie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dirty="0"/>
              <a:t>ABB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dirty="0" err="1"/>
              <a:t>Bertelsmann</a:t>
            </a:r>
            <a:endParaRPr lang="cs-CZ" altLang="cs-CZ" sz="1400" dirty="0"/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dirty="0"/>
              <a:t>Procter </a:t>
            </a:r>
            <a:r>
              <a:rPr lang="de-DE" altLang="cs-CZ" sz="1400" dirty="0"/>
              <a:t>&amp; </a:t>
            </a:r>
            <a:r>
              <a:rPr lang="de-DE" altLang="cs-CZ" sz="1400" dirty="0" err="1"/>
              <a:t>Gamble</a:t>
            </a:r>
            <a:endParaRPr lang="de-DE" altLang="cs-CZ" sz="1400" dirty="0"/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1799679" y="2376606"/>
            <a:ext cx="900113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dirty="0"/>
              <a:t>nízký</a:t>
            </a: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369474" y="1987392"/>
            <a:ext cx="1141721" cy="162650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/>
              <a:t>TLAK NA LOKÁLNÍ CITLIVOST</a:t>
            </a: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3018577" y="723420"/>
            <a:ext cx="4002088" cy="42380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0050" marR="0" lvl="2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1400" dirty="0"/>
              <a:t>TLAK NA SNIŽOVÁNÍ NÁKLADŮ</a:t>
            </a:r>
          </a:p>
          <a:p>
            <a:pPr marL="400050" marR="0" lvl="2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1400" dirty="0" smtClean="0"/>
              <a:t>                             vysoký</a:t>
            </a:r>
            <a:endParaRPr lang="cs-CZ" altLang="cs-CZ" sz="1400" dirty="0"/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4779774" y="4292575"/>
            <a:ext cx="831852" cy="350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/>
              <a:t>nízký</a:t>
            </a: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7919738" y="2369751"/>
            <a:ext cx="931881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/>
              <a:t>vysoký</a:t>
            </a: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2280349" y="1258587"/>
            <a:ext cx="2155825" cy="95410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b="1" dirty="0"/>
              <a:t>Globální strategie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 err="1"/>
              <a:t>Infosys</a:t>
            </a:r>
            <a:endParaRPr lang="cs-CZ" altLang="cs-CZ" sz="1400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 err="1"/>
              <a:t>Lenovo</a:t>
            </a:r>
            <a:endParaRPr lang="cs-CZ" altLang="cs-CZ" sz="1400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dirty="0"/>
              <a:t>Siemens </a:t>
            </a:r>
            <a:r>
              <a:rPr lang="cs-CZ" altLang="cs-CZ" sz="1400" dirty="0" err="1"/>
              <a:t>Energy</a:t>
            </a:r>
            <a:endParaRPr lang="cs-CZ" altLang="cs-CZ" sz="1400" dirty="0"/>
          </a:p>
        </p:txBody>
      </p:sp>
      <p:sp>
        <p:nvSpPr>
          <p:cNvPr id="18" name="Rectangle 44"/>
          <p:cNvSpPr>
            <a:spLocks noChangeArrowheads="1"/>
          </p:cNvSpPr>
          <p:nvPr/>
        </p:nvSpPr>
        <p:spPr bwMode="auto">
          <a:xfrm>
            <a:off x="8787005" y="1135747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408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Strategie koncentrace</a:t>
            </a:r>
          </a:p>
          <a:p>
            <a:pPr algn="just"/>
            <a:r>
              <a:rPr lang="cs-CZ" sz="1600" dirty="0" smtClean="0"/>
              <a:t>Strategie geografické diverzifikace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geografického působení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95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dirty="0" smtClean="0"/>
              <a:t>Geografické působení českých podniků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9872247"/>
              </p:ext>
            </p:extLst>
          </p:nvPr>
        </p:nvGraphicFramePr>
        <p:xfrm>
          <a:off x="827584" y="771550"/>
          <a:ext cx="7107214" cy="3599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Graf" r:id="rId3" imgW="5867535" imgH="2971800" progId="MSGraph.Chart.8">
                  <p:embed/>
                </p:oleObj>
              </mc:Choice>
              <mc:Fallback>
                <p:oleObj name="Graf" r:id="rId3" imgW="5867535" imgH="2971800" progId="MSGraph.Chart.8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771550"/>
                        <a:ext cx="7107214" cy="35997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282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 smtClean="0"/>
              <a:t>Mezinárodní konkurenční strategie (Porter, 1985)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166119"/>
              </p:ext>
            </p:extLst>
          </p:nvPr>
        </p:nvGraphicFramePr>
        <p:xfrm>
          <a:off x="539552" y="771550"/>
          <a:ext cx="7056784" cy="3673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381">
                  <a:extLst>
                    <a:ext uri="{9D8B030D-6E8A-4147-A177-3AD203B41FA5}">
                      <a16:colId xmlns:a16="http://schemas.microsoft.com/office/drawing/2014/main" val="49065687"/>
                    </a:ext>
                  </a:extLst>
                </a:gridCol>
                <a:gridCol w="1236680">
                  <a:extLst>
                    <a:ext uri="{9D8B030D-6E8A-4147-A177-3AD203B41FA5}">
                      <a16:colId xmlns:a16="http://schemas.microsoft.com/office/drawing/2014/main" val="3137707335"/>
                    </a:ext>
                  </a:extLst>
                </a:gridCol>
                <a:gridCol w="2434832">
                  <a:extLst>
                    <a:ext uri="{9D8B030D-6E8A-4147-A177-3AD203B41FA5}">
                      <a16:colId xmlns:a16="http://schemas.microsoft.com/office/drawing/2014/main" val="3424344893"/>
                    </a:ext>
                  </a:extLst>
                </a:gridCol>
                <a:gridCol w="2784891">
                  <a:extLst>
                    <a:ext uri="{9D8B030D-6E8A-4147-A177-3AD203B41FA5}">
                      <a16:colId xmlns:a16="http://schemas.microsoft.com/office/drawing/2014/main" val="3882811955"/>
                    </a:ext>
                  </a:extLst>
                </a:gridCol>
              </a:tblGrid>
              <a:tr h="269329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cs-CZ" sz="20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cs-CZ" sz="20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400" dirty="0" smtClean="0">
                          <a:effectLst/>
                          <a:latin typeface="+mn-lt"/>
                        </a:rPr>
                        <a:t>Rozsah globální koordinace</a:t>
                      </a:r>
                      <a:endParaRPr lang="cs-CZ" sz="2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cs-CZ" sz="2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1511374"/>
                  </a:ext>
                </a:extLst>
              </a:tr>
              <a:tr h="1189535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kern="14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2000" kern="1400" dirty="0" smtClean="0">
                          <a:effectLst/>
                          <a:latin typeface="+mn-lt"/>
                        </a:rPr>
                        <a:t>Šířka cílových segmentů</a:t>
                      </a:r>
                      <a:r>
                        <a:rPr lang="cs-CZ" sz="2000" kern="1400" dirty="0">
                          <a:effectLst/>
                          <a:latin typeface="+mn-lt"/>
                        </a:rPr>
                        <a:t> </a:t>
                      </a:r>
                      <a:endParaRPr lang="cs-CZ" sz="20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cs-CZ" sz="20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cs-CZ" sz="2000" b="1" kern="1400" dirty="0"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400" dirty="0" smtClean="0">
                          <a:effectLst/>
                          <a:latin typeface="+mn-lt"/>
                        </a:rPr>
                        <a:t>Globální strategie</a:t>
                      </a:r>
                      <a:endParaRPr lang="cs-CZ" sz="2000" b="1" kern="14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cs-CZ" sz="20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kern="1400" dirty="0" smtClean="0"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400" dirty="0" smtClean="0">
                          <a:effectLst/>
                          <a:latin typeface="+mn-lt"/>
                        </a:rPr>
                        <a:t>Strategie</a:t>
                      </a:r>
                      <a:r>
                        <a:rPr lang="cs-CZ" sz="2000" b="1" kern="1400" baseline="0" dirty="0" smtClean="0">
                          <a:effectLst/>
                          <a:latin typeface="+mn-lt"/>
                        </a:rPr>
                        <a:t> zaměřené na jednotlivé země</a:t>
                      </a:r>
                      <a:endParaRPr lang="cs-CZ" sz="2000" b="1" kern="14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cs-CZ" sz="2000" b="1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8766055"/>
                  </a:ext>
                </a:extLst>
              </a:tr>
              <a:tr h="8079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400" dirty="0" smtClean="0">
                          <a:effectLst/>
                          <a:latin typeface="+mn-lt"/>
                        </a:rPr>
                        <a:t>Široké</a:t>
                      </a:r>
                      <a:endParaRPr lang="cs-CZ" sz="2000" b="1" kern="14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cs-CZ" sz="2000" b="1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</a:rPr>
                        <a:t>Globální nákladové</a:t>
                      </a:r>
                      <a:r>
                        <a:rPr lang="cs-CZ" sz="20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cs-CZ" sz="2000" dirty="0" smtClean="0">
                          <a:effectLst/>
                          <a:latin typeface="+mn-lt"/>
                        </a:rPr>
                        <a:t>vůdcovství</a:t>
                      </a:r>
                      <a:r>
                        <a:rPr lang="cs-CZ" sz="2000" kern="140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400" dirty="0" smtClean="0">
                          <a:effectLst/>
                          <a:latin typeface="+mn-lt"/>
                        </a:rPr>
                        <a:t>Chráněné trhy</a:t>
                      </a:r>
                      <a:endParaRPr lang="cs-CZ" sz="2000" kern="14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2000" kern="140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3627578"/>
                  </a:ext>
                </a:extLst>
              </a:tr>
              <a:tr h="1189535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cs-CZ" sz="2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400" dirty="0">
                          <a:effectLst/>
                          <a:latin typeface="+mn-lt"/>
                        </a:rPr>
                        <a:t> </a:t>
                      </a:r>
                      <a:r>
                        <a:rPr lang="cs-CZ" sz="2000" b="1" kern="1400" dirty="0" smtClean="0">
                          <a:effectLst/>
                          <a:latin typeface="+mn-lt"/>
                        </a:rPr>
                        <a:t>Úzké</a:t>
                      </a:r>
                      <a:endParaRPr lang="cs-CZ" sz="2000" b="1" kern="14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kern="1400" dirty="0" smtClean="0"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400" dirty="0" smtClean="0">
                          <a:effectLst/>
                          <a:latin typeface="+mn-lt"/>
                        </a:rPr>
                        <a:t>Globální</a:t>
                      </a:r>
                      <a:r>
                        <a:rPr lang="cs-CZ" sz="2000" kern="1400" baseline="0" dirty="0" smtClean="0">
                          <a:effectLst/>
                          <a:latin typeface="+mn-lt"/>
                        </a:rPr>
                        <a:t> segmentace</a:t>
                      </a:r>
                      <a:endParaRPr lang="cs-CZ" sz="2000" kern="14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cs-CZ" sz="20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kern="1400" dirty="0" smtClean="0"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400" dirty="0" smtClean="0">
                          <a:effectLst/>
                          <a:latin typeface="+mn-lt"/>
                        </a:rPr>
                        <a:t>Národní kompetentnost</a:t>
                      </a:r>
                      <a:endParaRPr lang="cs-CZ" sz="2000" kern="14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cs-CZ" sz="2000" kern="1400" dirty="0" smtClean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5386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45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4265</TotalTime>
  <Words>337</Words>
  <Application>Microsoft Office PowerPoint</Application>
  <PresentationFormat>Předvádění na obrazovce (16:9)</PresentationFormat>
  <Paragraphs>130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Enriqueta</vt:lpstr>
      <vt:lpstr>Times New Roman</vt:lpstr>
      <vt:lpstr>SLU</vt:lpstr>
      <vt:lpstr>Graf</vt:lpstr>
      <vt:lpstr>Formulace strategie pro mezinárodní operace</vt:lpstr>
      <vt:lpstr>Faktory ovlivňující rozhodování o strategii</vt:lpstr>
      <vt:lpstr>Faktory ovlivňující rozhodování o strategii – české podniky</vt:lpstr>
      <vt:lpstr>Základní strategická rozhodnutí</vt:lpstr>
      <vt:lpstr>Produktová diverzifikace u českých podniků</vt:lpstr>
      <vt:lpstr>Mezinárodní strategie (Rothaermel, 2017)</vt:lpstr>
      <vt:lpstr>Strategie geografického působení</vt:lpstr>
      <vt:lpstr>Geografické působení českých podniků</vt:lpstr>
      <vt:lpstr>Mezinárodní konkurenční strategie (Porter, 1985)</vt:lpstr>
      <vt:lpstr>Konkurenční strategie českých podniků</vt:lpstr>
      <vt:lpstr>Matice mezinárodních strategií dle Prahalada a Doze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164</cp:revision>
  <dcterms:created xsi:type="dcterms:W3CDTF">2016-07-06T15:42:34Z</dcterms:created>
  <dcterms:modified xsi:type="dcterms:W3CDTF">2023-11-01T19:21:44Z</dcterms:modified>
</cp:coreProperties>
</file>