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5"/>
  </p:notesMasterIdLst>
  <p:sldIdLst>
    <p:sldId id="334" r:id="rId2"/>
    <p:sldId id="280" r:id="rId3"/>
    <p:sldId id="259" r:id="rId4"/>
    <p:sldId id="295" r:id="rId5"/>
    <p:sldId id="273" r:id="rId6"/>
    <p:sldId id="265" r:id="rId7"/>
    <p:sldId id="335" r:id="rId8"/>
    <p:sldId id="336" r:id="rId9"/>
    <p:sldId id="337" r:id="rId10"/>
    <p:sldId id="338" r:id="rId11"/>
    <p:sldId id="340" r:id="rId12"/>
    <p:sldId id="341" r:id="rId13"/>
    <p:sldId id="342" r:id="rId1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109" d="100"/>
          <a:sy n="109" d="100"/>
        </p:scale>
        <p:origin x="662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15.11.2023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Implementace strategie pro mezinárodní a globální operace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3036267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6753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200" dirty="0"/>
              <a:t>metody vstupu na zahraniční trhy, které sebou nesou významné investice;</a:t>
            </a:r>
          </a:p>
          <a:p>
            <a:pPr algn="just"/>
            <a:r>
              <a:rPr lang="cs-CZ" sz="1200" dirty="0"/>
              <a:t>tyto investice mohou mít charakter investic portfoliových nebo přímých.</a:t>
            </a:r>
          </a:p>
          <a:p>
            <a:pPr algn="just"/>
            <a:endParaRPr lang="cs-CZ" sz="1200" dirty="0"/>
          </a:p>
          <a:p>
            <a:pPr algn="just"/>
            <a:r>
              <a:rPr lang="cs-CZ" sz="1200" b="1" dirty="0"/>
              <a:t>Portfoliové investice </a:t>
            </a:r>
            <a:r>
              <a:rPr lang="cs-CZ" sz="1200" dirty="0"/>
              <a:t>představují pasivní držení cenných papírů, jako jsou zahraniční akcie, dluhopisy nebo jiná finanční aktiva. Držení těchto cenných papírů však s sebou nepřináší investorovi možnost aktivně se podílet na řízení nebo kontrole podniku, do kterého bylo takto investováno.</a:t>
            </a:r>
          </a:p>
          <a:p>
            <a:pPr algn="just"/>
            <a:endParaRPr lang="cs-CZ" sz="1200" dirty="0"/>
          </a:p>
          <a:p>
            <a:pPr algn="just"/>
            <a:r>
              <a:rPr lang="cs-CZ" sz="1200" b="1" dirty="0"/>
              <a:t>Přímé zahraniční investice </a:t>
            </a:r>
            <a:r>
              <a:rPr lang="cs-CZ" sz="1200" dirty="0"/>
              <a:t>představují investice, jejichž účelem je založení, získání nebo rozšíření trvalých (dlouhodobých) ekonomických vztahů mezi investorem jedné země a podnikem se sídlem v jiné zemi. </a:t>
            </a:r>
          </a:p>
          <a:p>
            <a:pPr algn="just"/>
            <a:r>
              <a:rPr lang="cs-CZ" sz="1200" dirty="0"/>
              <a:t>Pojem „přímé zahraniční investice“ je dán v České republice Devizovým zákonem č. 219/1995 Sb., který jej definuje jako „vynaložení peněžních prostředků nebo penězi ocenitelných majetkových hodnot či majetkových práv za účelem založení, získání nebo rozšíření trvalých ekonomických vztahů investujícího tuzemce na podnikání v zahraničí nebo investujícího cizozemce na podnikání v tuzemsku, a to některou z těchto forem:</a:t>
            </a:r>
          </a:p>
          <a:p>
            <a:pPr lvl="1" algn="just"/>
            <a:r>
              <a:rPr lang="cs-CZ" sz="1200" dirty="0"/>
              <a:t>vznik nebo získání výlučného podílu na podnikání včetně jeho rozšíření,</a:t>
            </a:r>
          </a:p>
          <a:p>
            <a:pPr lvl="1" algn="just"/>
            <a:r>
              <a:rPr lang="cs-CZ" sz="1200" dirty="0"/>
              <a:t>účast na nově vzniklém nebo existujícím podnikání, jestliže investor vlastní nebo získá nejméně 10% podílu na obchodním jmění nebo nejméně 10% hlasovacích práv,</a:t>
            </a:r>
          </a:p>
          <a:p>
            <a:pPr lvl="1" algn="just"/>
            <a:r>
              <a:rPr lang="cs-CZ" sz="1200" dirty="0"/>
              <a:t>finanční úvěr na 5 nebo více let, poskytnutý investorem na podnikání, na němž má investor účast podle bodu 1. a 2., nebo úvěr spojený s dohodou o podílu na rozdělení zisku, </a:t>
            </a:r>
          </a:p>
          <a:p>
            <a:pPr lvl="1" algn="just"/>
            <a:r>
              <a:rPr lang="cs-CZ" sz="1200" dirty="0"/>
              <a:t>užití zisku ze stávající přímé investice do této investice (reinvestice zisku).“ (Devizový zákon 219/1995Sb.)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Investiční metody</a:t>
            </a:r>
          </a:p>
        </p:txBody>
      </p:sp>
    </p:spTree>
    <p:extLst>
      <p:ext uri="{BB962C8B-B14F-4D97-AF65-F5344CB8AC3E}">
        <p14:creationId xmlns:p14="http://schemas.microsoft.com/office/powerpoint/2010/main" val="48585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6753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Přímá investice zahrnuje </a:t>
            </a:r>
          </a:p>
          <a:p>
            <a:pPr lvl="1" algn="just"/>
            <a:r>
              <a:rPr lang="cs-CZ" sz="1400" b="1" dirty="0"/>
              <a:t>přímo vlastněné afilace</a:t>
            </a:r>
            <a:r>
              <a:rPr lang="cs-CZ" sz="1400" dirty="0"/>
              <a:t>;</a:t>
            </a:r>
          </a:p>
          <a:p>
            <a:pPr lvl="1" algn="just"/>
            <a:r>
              <a:rPr lang="cs-CZ" sz="1400" b="1" dirty="0"/>
              <a:t>nepřímo vlastněné afilace</a:t>
            </a:r>
            <a:r>
              <a:rPr lang="cs-CZ" sz="1400" dirty="0"/>
              <a:t>, které se podle procenta podílu investora na základním kapitálu nebo hlasovacích právech dělí na dceřiné společnosti (více než 50% podíl), přidružené společnosti (10 – 50% podíl), spřátelené společnosti (méně než 20% podíl) a pobočky (100% vlastněná trvalá zastoupení nebo kanceláře přímého investora; pozemky a stavby přímo vlastněné nerezidentem; mobilní zařízení operující v ekonomice alespoň 1 rok).</a:t>
            </a:r>
          </a:p>
          <a:p>
            <a:pPr marL="457200" lvl="1" indent="0" algn="just">
              <a:buNone/>
            </a:pPr>
            <a:endParaRPr lang="cs-CZ" sz="1400" dirty="0"/>
          </a:p>
          <a:p>
            <a:pPr algn="just"/>
            <a:r>
              <a:rPr lang="cs-CZ" sz="1400" dirty="0"/>
              <a:t>Za součást přímé zahraniční investice je považován (Česká národní banka, 2007):</a:t>
            </a:r>
          </a:p>
          <a:p>
            <a:pPr lvl="1" algn="just"/>
            <a:r>
              <a:rPr lang="cs-CZ" sz="1400" b="1" dirty="0"/>
              <a:t>podíl na základním kapitálu </a:t>
            </a:r>
            <a:r>
              <a:rPr lang="cs-CZ" sz="1400" dirty="0"/>
              <a:t>(vklad nerezidenta do základního kapitálu společnosti);</a:t>
            </a:r>
          </a:p>
          <a:p>
            <a:pPr lvl="1" algn="just"/>
            <a:r>
              <a:rPr lang="cs-CZ" sz="1400" b="1" dirty="0"/>
              <a:t>reinvestovaný zisk </a:t>
            </a:r>
            <a:r>
              <a:rPr lang="cs-CZ" sz="1400" dirty="0"/>
              <a:t>(podíl přímého investora na hospodářském výsledku nerozděleném formou dividend);</a:t>
            </a:r>
          </a:p>
          <a:p>
            <a:pPr lvl="1" algn="just"/>
            <a:r>
              <a:rPr lang="cs-CZ" sz="1400" b="1" dirty="0"/>
              <a:t>ostatní kapitál </a:t>
            </a:r>
            <a:r>
              <a:rPr lang="cs-CZ" sz="1400" dirty="0"/>
              <a:t>(přijaté a poskytnuté úvěry zachyceny v mezipodnikových pohledávkách a závazcích) .</a:t>
            </a:r>
          </a:p>
          <a:p>
            <a:pPr lvl="1"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Přímé zahraniční investice</a:t>
            </a:r>
          </a:p>
        </p:txBody>
      </p:sp>
    </p:spTree>
    <p:extLst>
      <p:ext uri="{BB962C8B-B14F-4D97-AF65-F5344CB8AC3E}">
        <p14:creationId xmlns:p14="http://schemas.microsoft.com/office/powerpoint/2010/main" val="372850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6753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b="1" dirty="0" err="1"/>
              <a:t>Greenfield</a:t>
            </a:r>
            <a:r>
              <a:rPr lang="cs-CZ" sz="1400" b="1" dirty="0"/>
              <a:t> investice </a:t>
            </a:r>
            <a:r>
              <a:rPr lang="cs-CZ" sz="1400" dirty="0"/>
              <a:t>(investice na zelené louce) – kapitálové vstupy, při kterých zahraniční investor buduje nové podniky, zařízení.</a:t>
            </a:r>
          </a:p>
          <a:p>
            <a:pPr algn="just"/>
            <a:r>
              <a:rPr lang="cs-CZ" sz="1400" b="1" dirty="0"/>
              <a:t>Mezinárodní fúze </a:t>
            </a:r>
            <a:r>
              <a:rPr lang="cs-CZ" sz="1400" dirty="0"/>
              <a:t>– splynutím dochází k takovému spojení podniků, při kterém splývající podniky zanikají a vzniká podnik nový.</a:t>
            </a:r>
          </a:p>
          <a:p>
            <a:pPr algn="just"/>
            <a:r>
              <a:rPr lang="cs-CZ" sz="1400" b="1" dirty="0"/>
              <a:t>Mezinárodní akvizice </a:t>
            </a:r>
            <a:r>
              <a:rPr lang="cs-CZ" sz="1400" dirty="0"/>
              <a:t>– pohlcení (převzetí) jednoho podniku druhým, většinou větším podnikem, v němž se pohlcený podnik pozvolna rozpouští.</a:t>
            </a:r>
          </a:p>
          <a:p>
            <a:pPr algn="just"/>
            <a:r>
              <a:rPr lang="cs-CZ" sz="1400" b="1" dirty="0" err="1"/>
              <a:t>Brownfield</a:t>
            </a:r>
            <a:r>
              <a:rPr lang="cs-CZ" sz="1400" b="1" dirty="0"/>
              <a:t> investice </a:t>
            </a:r>
            <a:r>
              <a:rPr lang="cs-CZ" sz="1400" dirty="0"/>
              <a:t>– revitalizace nedostatečně využívaných nemovitostí.</a:t>
            </a:r>
          </a:p>
          <a:p>
            <a:pPr algn="just"/>
            <a:r>
              <a:rPr lang="cs-CZ" sz="1400" b="1" dirty="0"/>
              <a:t>Joint </a:t>
            </a:r>
            <a:r>
              <a:rPr lang="cs-CZ" sz="1400" b="1" dirty="0" err="1"/>
              <a:t>ventures</a:t>
            </a:r>
            <a:r>
              <a:rPr lang="cs-CZ" sz="1400" b="1" dirty="0"/>
              <a:t> (společné podnikání) </a:t>
            </a:r>
            <a:r>
              <a:rPr lang="cs-CZ" sz="1400" dirty="0"/>
              <a:t>– představuje spolupráci dvou nebo více partnerů s vlastní organizační formou s cílem realizace společného podnikatelského záměru. </a:t>
            </a:r>
          </a:p>
          <a:p>
            <a:pPr lvl="1" algn="just"/>
            <a:r>
              <a:rPr lang="cs-CZ" sz="1400" dirty="0"/>
              <a:t>Institucionální Joint </a:t>
            </a:r>
            <a:r>
              <a:rPr lang="cs-CZ" sz="1400" dirty="0" err="1"/>
              <a:t>Ventures</a:t>
            </a:r>
            <a:r>
              <a:rPr lang="cs-CZ" sz="1400" dirty="0"/>
              <a:t> zahrnují veškeré situace, kdy je investory vytvořena právnická osoba mající vlastní právní subjektivitu. </a:t>
            </a:r>
          </a:p>
          <a:p>
            <a:pPr lvl="1" algn="just"/>
            <a:r>
              <a:rPr lang="cs-CZ" sz="1400" dirty="0"/>
              <a:t>Smluvní Joint </a:t>
            </a:r>
            <a:r>
              <a:rPr lang="cs-CZ" sz="1400" dirty="0" err="1"/>
              <a:t>Ventures</a:t>
            </a:r>
            <a:r>
              <a:rPr lang="cs-CZ" sz="1400" dirty="0"/>
              <a:t> nevzniká právnická osoba, ale investoři se pouze smluvně zavazují ke spolupráci a upravují mezi sebou práva a povinnosti z toho vyplývající. </a:t>
            </a:r>
          </a:p>
          <a:p>
            <a:pPr algn="just"/>
            <a:r>
              <a:rPr lang="cs-CZ" sz="1400" b="1" dirty="0"/>
              <a:t>Strategické aliance </a:t>
            </a:r>
            <a:r>
              <a:rPr lang="cs-CZ" sz="1400" dirty="0"/>
              <a:t>- organizační forma tvořena dvěma nebo více vzájemně samostatnými organizačními jednotkami, která působí jako relativně autonomní podnikatelská jednotka. Cílem této jednotky je aktivovat a zhodnocovat efekty spolupráce strategických partnerů ve zvolné oblasti podnikatelské činnosti. </a:t>
            </a:r>
          </a:p>
          <a:p>
            <a:pPr lvl="1"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Podoby přímých zahraničních investic</a:t>
            </a:r>
          </a:p>
        </p:txBody>
      </p:sp>
    </p:spTree>
    <p:extLst>
      <p:ext uri="{BB962C8B-B14F-4D97-AF65-F5344CB8AC3E}">
        <p14:creationId xmlns:p14="http://schemas.microsoft.com/office/powerpoint/2010/main" val="177668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6753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100" dirty="0"/>
              <a:t>Podstatou je svázání dvou nebo více obchodních transakcí za účelem dosažení stanoveného cíle.</a:t>
            </a:r>
          </a:p>
          <a:p>
            <a:pPr algn="just"/>
            <a:r>
              <a:rPr lang="cs-CZ" sz="1100" dirty="0"/>
              <a:t> Cílem těchto obchodů bývá nejčastěji překonávání protekcionistických překážek obchodu, zajištění úhrady za dodávku zboží, snaha o proniknutí na těžko dostupné trhy a využívání cenových a kurzových rozdílů na jednotlivých trzích.</a:t>
            </a:r>
          </a:p>
          <a:p>
            <a:pPr algn="just"/>
            <a:r>
              <a:rPr lang="cs-CZ" sz="1100" dirty="0"/>
              <a:t>Legislativa – např. smlouva o budoucí smlouvě.</a:t>
            </a:r>
          </a:p>
          <a:p>
            <a:pPr algn="just"/>
            <a:endParaRPr lang="cs-CZ" sz="1100" dirty="0"/>
          </a:p>
          <a:p>
            <a:pPr algn="just"/>
            <a:r>
              <a:rPr lang="cs-CZ" sz="1100" b="1" dirty="0"/>
              <a:t>Kompenzace</a:t>
            </a:r>
            <a:r>
              <a:rPr lang="cs-CZ" sz="1100" dirty="0"/>
              <a:t> přestavují výměnné obchodní transakce mezi obchodními partnery ze dvou nebo více zemí.  Kompenzace předpokládají hodnotovou vyrovnanost obchodních operací (vývozu a dovozu) každé země tak, aby nedocházelo k pohybu plateb přes hranice zemí. Formy: firemní barter, kompenzace rozšířené, kompenzace globální.</a:t>
            </a:r>
          </a:p>
          <a:p>
            <a:pPr algn="just"/>
            <a:r>
              <a:rPr lang="cs-CZ" sz="1100" b="1" dirty="0"/>
              <a:t>Protinákupy</a:t>
            </a:r>
            <a:r>
              <a:rPr lang="cs-CZ" sz="1100" dirty="0"/>
              <a:t> jsou založeny na závazku zahraničního dodavatele dodat sjednané produkty a zároveň nakoupit určité produkty v zemi dovozu. </a:t>
            </a:r>
          </a:p>
          <a:p>
            <a:pPr algn="just"/>
            <a:r>
              <a:rPr lang="cs-CZ" sz="1100" b="1" dirty="0" err="1"/>
              <a:t>Buyback</a:t>
            </a:r>
            <a:r>
              <a:rPr lang="cs-CZ" sz="1100" dirty="0"/>
              <a:t> je obchodní transakce, během níž dodavatel strojů, zařízení nebo technologie přijímá jako úhradu kupní ceny část produkce vytvořené dodaným zařízením od zahraničního odběratele.</a:t>
            </a:r>
          </a:p>
          <a:p>
            <a:pPr algn="just"/>
            <a:r>
              <a:rPr lang="cs-CZ" sz="1100" b="1" dirty="0" err="1"/>
              <a:t>Production</a:t>
            </a:r>
            <a:r>
              <a:rPr lang="cs-CZ" sz="1100" b="1" dirty="0"/>
              <a:t> </a:t>
            </a:r>
            <a:r>
              <a:rPr lang="cs-CZ" sz="1100" b="1" dirty="0" err="1"/>
              <a:t>sharing</a:t>
            </a:r>
            <a:r>
              <a:rPr lang="cs-CZ" sz="1100" b="1" dirty="0"/>
              <a:t> </a:t>
            </a:r>
            <a:r>
              <a:rPr lang="cs-CZ" sz="1100" dirty="0"/>
              <a:t>obchodní transakce, při které dodavatel přijímá jako ekvivalent peněžní úhrady za dodanou investici podíl na produkci odběratele.</a:t>
            </a:r>
          </a:p>
          <a:p>
            <a:pPr algn="just"/>
            <a:r>
              <a:rPr lang="cs-CZ" sz="1100" b="1" dirty="0"/>
              <a:t>Kooperace na kompenzačním základě</a:t>
            </a:r>
            <a:r>
              <a:rPr lang="cs-CZ" sz="1100" dirty="0"/>
              <a:t> představují obchodní operace zakládající dlouhodobou spolupráci mezi partnery v oblasti spolupráce při výstavbě průmyslových objektů ropného, chemického, plynárenského a uhelného průmyslu. </a:t>
            </a:r>
          </a:p>
          <a:p>
            <a:pPr algn="just"/>
            <a:r>
              <a:rPr lang="cs-CZ" sz="1100" b="1" dirty="0"/>
              <a:t>Offsety</a:t>
            </a:r>
            <a:r>
              <a:rPr lang="cs-CZ" sz="1100" dirty="0"/>
              <a:t> slouží k vyrovnání jednostrannosti obchodních vztahů podmiňujících realizaci dovozních kontraktů o relativně vysoké hodnotě poskytnutím určitých podnikatelských příležitostí pro kupujícího a různé podnikatelské subjekty v zemi dovozu. </a:t>
            </a:r>
          </a:p>
          <a:p>
            <a:pPr algn="just"/>
            <a:r>
              <a:rPr lang="cs-CZ" sz="1100" b="1" dirty="0" err="1"/>
              <a:t>Switche</a:t>
            </a:r>
            <a:r>
              <a:rPr lang="cs-CZ" sz="1100" dirty="0"/>
              <a:t> představují zvláštní druh nepřímých obchodů, při kterých dochází ke konverzi deviz vzájemně nesměnitelných.</a:t>
            </a:r>
          </a:p>
          <a:p>
            <a:pPr algn="just"/>
            <a:r>
              <a:rPr lang="cs-CZ" sz="1100" b="1" dirty="0"/>
              <a:t>Reexporty</a:t>
            </a:r>
            <a:r>
              <a:rPr lang="cs-CZ" sz="1100" dirty="0"/>
              <a:t> jsou opětovné vývozy dovezených produktů. Motivem k využívání těchto obchodních operací je existence cenových rozdílů na různých trzích, a tím zajištění zisku. </a:t>
            </a:r>
          </a:p>
          <a:p>
            <a:pPr algn="just"/>
            <a:endParaRPr lang="cs-CZ" sz="1100" dirty="0"/>
          </a:p>
          <a:p>
            <a:pPr lvl="1" algn="just"/>
            <a:endParaRPr lang="cs-CZ" sz="11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Vázané obchody</a:t>
            </a:r>
          </a:p>
        </p:txBody>
      </p:sp>
    </p:spTree>
    <p:extLst>
      <p:ext uri="{BB962C8B-B14F-4D97-AF65-F5344CB8AC3E}">
        <p14:creationId xmlns:p14="http://schemas.microsoft.com/office/powerpoint/2010/main" val="221855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Mezinárodní obchodní metody (exportní a importní operace)</a:t>
            </a:r>
          </a:p>
          <a:p>
            <a:r>
              <a:rPr lang="cs-CZ" sz="1600" dirty="0"/>
              <a:t>Smluvní metody (metody kapitálově nenáročné)</a:t>
            </a:r>
          </a:p>
          <a:p>
            <a:r>
              <a:rPr lang="cs-CZ" sz="1600" dirty="0"/>
              <a:t>Investiční metody (metody kapitálově náročné)</a:t>
            </a:r>
          </a:p>
          <a:p>
            <a:pPr marL="457200" lvl="1" indent="0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vstupu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E157ED10-2964-4064-AD27-98F5A8AD9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345458"/>
              </p:ext>
            </p:extLst>
          </p:nvPr>
        </p:nvGraphicFramePr>
        <p:xfrm>
          <a:off x="611560" y="2307304"/>
          <a:ext cx="7056784" cy="112871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63721">
                  <a:extLst>
                    <a:ext uri="{9D8B030D-6E8A-4147-A177-3AD203B41FA5}">
                      <a16:colId xmlns:a16="http://schemas.microsoft.com/office/drawing/2014/main" val="908141274"/>
                    </a:ext>
                  </a:extLst>
                </a:gridCol>
                <a:gridCol w="1763721">
                  <a:extLst>
                    <a:ext uri="{9D8B030D-6E8A-4147-A177-3AD203B41FA5}">
                      <a16:colId xmlns:a16="http://schemas.microsoft.com/office/drawing/2014/main" val="3933800556"/>
                    </a:ext>
                  </a:extLst>
                </a:gridCol>
                <a:gridCol w="1764671">
                  <a:extLst>
                    <a:ext uri="{9D8B030D-6E8A-4147-A177-3AD203B41FA5}">
                      <a16:colId xmlns:a16="http://schemas.microsoft.com/office/drawing/2014/main" val="3135267655"/>
                    </a:ext>
                  </a:extLst>
                </a:gridCol>
                <a:gridCol w="1764671">
                  <a:extLst>
                    <a:ext uri="{9D8B030D-6E8A-4147-A177-3AD203B41FA5}">
                      <a16:colId xmlns:a16="http://schemas.microsoft.com/office/drawing/2014/main" val="29096641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obchodní metody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smluvní metody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investiční metody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36928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míra kontroly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operativní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minimální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vysoká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2004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náročnost na zdroje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nízká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nízká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vysoká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49278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míra rizika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nízká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nízká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vysoká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12055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návratnost investic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nízká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nízká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vysoká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9456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98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dirty="0"/>
              <a:t>Metody vstupu dle místa výroby (Kulhavý, 1992)</a:t>
            </a:r>
          </a:p>
        </p:txBody>
      </p:sp>
      <p:sp>
        <p:nvSpPr>
          <p:cNvPr id="2" name="Text Box 25">
            <a:extLst>
              <a:ext uri="{FF2B5EF4-FFF2-40B4-BE49-F238E27FC236}">
                <a16:creationId xmlns:a16="http://schemas.microsoft.com/office/drawing/2014/main" id="{08316A1F-0373-4721-BD29-1616FF602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106" y="1023603"/>
            <a:ext cx="1285875" cy="466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umístění výroby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 Box 24">
            <a:extLst>
              <a:ext uri="{FF2B5EF4-FFF2-40B4-BE49-F238E27FC236}">
                <a16:creationId xmlns:a16="http://schemas.microsoft.com/office/drawing/2014/main" id="{8DD7066E-DE87-4A03-AD90-E382169FA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956" y="1618382"/>
            <a:ext cx="1285875" cy="466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 tuzemsku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23">
            <a:extLst>
              <a:ext uri="{FF2B5EF4-FFF2-40B4-BE49-F238E27FC236}">
                <a16:creationId xmlns:a16="http://schemas.microsoft.com/office/drawing/2014/main" id="{D362776A-1EEC-4806-B2B1-E3498D9F1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4456" y="1561232"/>
            <a:ext cx="1285875" cy="466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 zahraničí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22">
            <a:extLst>
              <a:ext uri="{FF2B5EF4-FFF2-40B4-BE49-F238E27FC236}">
                <a16:creationId xmlns:a16="http://schemas.microsoft.com/office/drawing/2014/main" id="{EC2684D6-A3D8-4CBA-82CD-1DA9298C4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1981" y="2412132"/>
            <a:ext cx="1638300" cy="427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bez přímých investic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21">
            <a:extLst>
              <a:ext uri="{FF2B5EF4-FFF2-40B4-BE49-F238E27FC236}">
                <a16:creationId xmlns:a16="http://schemas.microsoft.com/office/drawing/2014/main" id="{94D0CD49-F917-478B-9B48-1E736E21F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331" y="2364507"/>
            <a:ext cx="828675" cy="4746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exportní</a:t>
            </a:r>
            <a:endParaRPr kumimoji="0" lang="cs-CZ" altLang="cs-CZ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operace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20">
            <a:extLst>
              <a:ext uri="{FF2B5EF4-FFF2-40B4-BE49-F238E27FC236}">
                <a16:creationId xmlns:a16="http://schemas.microsoft.com/office/drawing/2014/main" id="{3B24A691-B675-41A9-9D1B-38C04B6A4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2681" y="2412132"/>
            <a:ext cx="1657350" cy="427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 přímými investicemi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AutoShape 19">
            <a:extLst>
              <a:ext uri="{FF2B5EF4-FFF2-40B4-BE49-F238E27FC236}">
                <a16:creationId xmlns:a16="http://schemas.microsoft.com/office/drawing/2014/main" id="{83225BAD-EAC8-4CF1-BEA2-822B174D18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55181" y="1269132"/>
            <a:ext cx="542925" cy="342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" name="AutoShape 18">
            <a:extLst>
              <a:ext uri="{FF2B5EF4-FFF2-40B4-BE49-F238E27FC236}">
                <a16:creationId xmlns:a16="http://schemas.microsoft.com/office/drawing/2014/main" id="{70F40AA5-4645-4BB8-B602-2906B0F4F3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74456" y="1246907"/>
            <a:ext cx="695325" cy="2857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3" name="AutoShape 17">
            <a:extLst>
              <a:ext uri="{FF2B5EF4-FFF2-40B4-BE49-F238E27FC236}">
                <a16:creationId xmlns:a16="http://schemas.microsoft.com/office/drawing/2014/main" id="{D9C35FA6-BCCC-48C3-B96F-EB25851E6F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9943" y="2043832"/>
            <a:ext cx="228600" cy="342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" name="AutoShape 16">
            <a:extLst>
              <a:ext uri="{FF2B5EF4-FFF2-40B4-BE49-F238E27FC236}">
                <a16:creationId xmlns:a16="http://schemas.microsoft.com/office/drawing/2014/main" id="{100D76CA-D730-48DA-B6DA-0BE3947F00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0606" y="2043832"/>
            <a:ext cx="323850" cy="400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5" name="AutoShape 15">
            <a:extLst>
              <a:ext uri="{FF2B5EF4-FFF2-40B4-BE49-F238E27FC236}">
                <a16:creationId xmlns:a16="http://schemas.microsoft.com/office/drawing/2014/main" id="{5D664964-D11F-4B6B-8A4F-17C5A23A6D7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0331" y="2000970"/>
            <a:ext cx="457200" cy="400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6" name="Text Box 14">
            <a:extLst>
              <a:ext uri="{FF2B5EF4-FFF2-40B4-BE49-F238E27FC236}">
                <a16:creationId xmlns:a16="http://schemas.microsoft.com/office/drawing/2014/main" id="{F15E48C4-356E-44FB-B592-7CEE94AD6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331" y="3199532"/>
            <a:ext cx="847725" cy="482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nepřímý export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Text Box 13">
            <a:extLst>
              <a:ext uri="{FF2B5EF4-FFF2-40B4-BE49-F238E27FC236}">
                <a16:creationId xmlns:a16="http://schemas.microsoft.com/office/drawing/2014/main" id="{F1EA9F09-0F3F-4E2B-BC22-0674F020B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2756" y="2364507"/>
            <a:ext cx="885825" cy="4746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importní </a:t>
            </a:r>
            <a:endParaRPr kumimoji="0" lang="cs-CZ" altLang="cs-CZ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operace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AutoShape 12">
            <a:extLst>
              <a:ext uri="{FF2B5EF4-FFF2-40B4-BE49-F238E27FC236}">
                <a16:creationId xmlns:a16="http://schemas.microsoft.com/office/drawing/2014/main" id="{A7AD09AA-D0EF-41A5-B3E1-CDE8ABD100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2831" y="2043832"/>
            <a:ext cx="171450" cy="342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9" name="Text Box 11">
            <a:extLst>
              <a:ext uri="{FF2B5EF4-FFF2-40B4-BE49-F238E27FC236}">
                <a16:creationId xmlns:a16="http://schemas.microsoft.com/office/drawing/2014/main" id="{7F01A9F8-E0A3-415C-A075-785159AAA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2756" y="3199532"/>
            <a:ext cx="847725" cy="482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přímý export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AutoShape 10">
            <a:extLst>
              <a:ext uri="{FF2B5EF4-FFF2-40B4-BE49-F238E27FC236}">
                <a16:creationId xmlns:a16="http://schemas.microsoft.com/office/drawing/2014/main" id="{1A43CC6C-6955-4D77-80A6-7F804FEA36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04243" y="2850282"/>
            <a:ext cx="114300" cy="336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" name="AutoShape 9">
            <a:extLst>
              <a:ext uri="{FF2B5EF4-FFF2-40B4-BE49-F238E27FC236}">
                <a16:creationId xmlns:a16="http://schemas.microsoft.com/office/drawing/2014/main" id="{BDB0BEEF-EFD6-4B22-AC41-72B27CE086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26506" y="2850282"/>
            <a:ext cx="647700" cy="336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2" name="Text Box 8">
            <a:extLst>
              <a:ext uri="{FF2B5EF4-FFF2-40B4-BE49-F238E27FC236}">
                <a16:creationId xmlns:a16="http://schemas.microsoft.com/office/drawing/2014/main" id="{665A28B9-0015-4497-B2EE-5A9B86C0E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331" y="4107582"/>
            <a:ext cx="981075" cy="482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 přímými investicemi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xt Box 7">
            <a:extLst>
              <a:ext uri="{FF2B5EF4-FFF2-40B4-BE49-F238E27FC236}">
                <a16:creationId xmlns:a16="http://schemas.microsoft.com/office/drawing/2014/main" id="{4CE7A19D-DF16-4B4B-BBC0-DC771AAEDF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4206" y="4107582"/>
            <a:ext cx="1076325" cy="482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bez přímých investic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AutoShape 6">
            <a:extLst>
              <a:ext uri="{FF2B5EF4-FFF2-40B4-BE49-F238E27FC236}">
                <a16:creationId xmlns:a16="http://schemas.microsoft.com/office/drawing/2014/main" id="{FA75F5A4-2C00-44D1-A1EA-DB2D36D9EE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26506" y="3698007"/>
            <a:ext cx="590550" cy="3984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5" name="AutoShape 5">
            <a:extLst>
              <a:ext uri="{FF2B5EF4-FFF2-40B4-BE49-F238E27FC236}">
                <a16:creationId xmlns:a16="http://schemas.microsoft.com/office/drawing/2014/main" id="{4245CE3F-02FD-4068-9CE1-200AE4B6AD5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9006" y="3698007"/>
            <a:ext cx="371475" cy="3984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3D080C78-59BA-4607-B9DF-BDF88D0F6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7856" y="3199532"/>
            <a:ext cx="942975" cy="482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účasti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Text Box 3">
            <a:extLst>
              <a:ext uri="{FF2B5EF4-FFF2-40B4-BE49-F238E27FC236}">
                <a16:creationId xmlns:a16="http://schemas.microsoft.com/office/drawing/2014/main" id="{241C8BA0-1B2A-4423-B575-E2F985583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306" y="3199532"/>
            <a:ext cx="942975" cy="482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výhradní vlastnictví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AutoShape 2">
            <a:extLst>
              <a:ext uri="{FF2B5EF4-FFF2-40B4-BE49-F238E27FC236}">
                <a16:creationId xmlns:a16="http://schemas.microsoft.com/office/drawing/2014/main" id="{F2C5011B-D957-4C53-815A-9CD4D5541F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46006" y="2850282"/>
            <a:ext cx="504825" cy="336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9" name="AutoShape 1">
            <a:extLst>
              <a:ext uri="{FF2B5EF4-FFF2-40B4-BE49-F238E27FC236}">
                <a16:creationId xmlns:a16="http://schemas.microsoft.com/office/drawing/2014/main" id="{916BF8E7-608B-466D-BBCD-3354DF0CFA98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6131" y="2850282"/>
            <a:ext cx="523875" cy="336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nejvýznamnějšími a nejznámějšími metodami vstupu;</a:t>
            </a:r>
          </a:p>
          <a:p>
            <a:pPr algn="just"/>
            <a:r>
              <a:rPr lang="cs-CZ" sz="1400" dirty="0"/>
              <a:t>představují směnu zboží a služeb jedné země s jinými státy, což jí umožňuje překonávat bariéry domácích omezení;</a:t>
            </a:r>
          </a:p>
          <a:p>
            <a:pPr algn="just"/>
            <a:r>
              <a:rPr lang="cs-CZ" sz="1400" dirty="0"/>
              <a:t>jsou realizovány na základě smluvních vztahů s obchodními partnery – prostředníci, výhradní prodejci, obchodní zástupci, komisionáři, mandatáři a další;</a:t>
            </a:r>
          </a:p>
          <a:p>
            <a:pPr algn="just"/>
            <a:r>
              <a:rPr lang="cs-CZ" sz="1400" dirty="0"/>
              <a:t>volba práva při uzavírání smluv s těmito obchodními partnery vychází v České republice z ustanovení ………………………………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b="1" dirty="0"/>
              <a:t>Formy:</a:t>
            </a:r>
          </a:p>
          <a:p>
            <a:pPr lvl="1" algn="just"/>
            <a:r>
              <a:rPr lang="cs-CZ" sz="1400" dirty="0"/>
              <a:t>přímá </a:t>
            </a:r>
          </a:p>
          <a:p>
            <a:pPr lvl="1" algn="just"/>
            <a:r>
              <a:rPr lang="cs-CZ" sz="1400" dirty="0"/>
              <a:t>nepřímá</a:t>
            </a:r>
          </a:p>
          <a:p>
            <a:pPr lvl="1" algn="just"/>
            <a:r>
              <a:rPr lang="cs-CZ" sz="1400" dirty="0"/>
              <a:t>kooperativní</a:t>
            </a:r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Exportní operace</a:t>
            </a:r>
          </a:p>
        </p:txBody>
      </p:sp>
    </p:spTree>
    <p:extLst>
      <p:ext uri="{BB962C8B-B14F-4D97-AF65-F5344CB8AC3E}">
        <p14:creationId xmlns:p14="http://schemas.microsoft.com/office/powerpoint/2010/main" val="56408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producenti nebo obchodníci prodávají své produkty přímo importérům nebo kupujícím na zahraničním trhu; </a:t>
            </a:r>
          </a:p>
          <a:p>
            <a:pPr algn="just"/>
            <a:r>
              <a:rPr lang="cs-CZ" sz="1400" dirty="0"/>
              <a:t>realizace přímého exportu předpokládá vytvoření sítě prodejních reprezentantů (prostředníků a zprostředkovatelů) na zahraničních trzích a implementaci exportního marketingu. 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b="1" dirty="0"/>
              <a:t>Bez přímých investic </a:t>
            </a:r>
            <a:r>
              <a:rPr lang="cs-CZ" sz="1400" dirty="0"/>
              <a:t>– prostřednictvím cizích distribučních orgánů v zahraničí</a:t>
            </a:r>
          </a:p>
          <a:p>
            <a:pPr lvl="1" algn="just"/>
            <a:r>
              <a:rPr lang="cs-CZ" sz="1400" dirty="0"/>
              <a:t>všem zájemcům</a:t>
            </a:r>
          </a:p>
          <a:p>
            <a:pPr lvl="1" algn="just"/>
            <a:r>
              <a:rPr lang="cs-CZ" sz="1400" dirty="0"/>
              <a:t>výhradnímu importérovi (generálnímu zástupci)</a:t>
            </a:r>
          </a:p>
          <a:p>
            <a:pPr algn="just"/>
            <a:r>
              <a:rPr lang="cs-CZ" sz="1400" b="1" dirty="0"/>
              <a:t>S přímými investicemi </a:t>
            </a:r>
            <a:r>
              <a:rPr lang="cs-CZ" sz="1400" dirty="0"/>
              <a:t>– vlastními distribučními orgány</a:t>
            </a:r>
          </a:p>
          <a:p>
            <a:pPr lvl="1" algn="just"/>
            <a:r>
              <a:rPr lang="cs-CZ" sz="1400" dirty="0"/>
              <a:t>reprezentační kanceláře</a:t>
            </a:r>
          </a:p>
          <a:p>
            <a:pPr lvl="1" algn="just"/>
            <a:r>
              <a:rPr lang="cs-CZ" sz="1400" dirty="0"/>
              <a:t>pobočky</a:t>
            </a:r>
          </a:p>
          <a:p>
            <a:pPr lvl="1" algn="just"/>
            <a:r>
              <a:rPr lang="cs-CZ" sz="1400" dirty="0"/>
              <a:t>dceřiné společnosti</a:t>
            </a:r>
          </a:p>
          <a:p>
            <a:pPr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Přímý export</a:t>
            </a:r>
          </a:p>
        </p:txBody>
      </p:sp>
    </p:spTree>
    <p:extLst>
      <p:ext uri="{BB962C8B-B14F-4D97-AF65-F5344CB8AC3E}">
        <p14:creationId xmlns:p14="http://schemas.microsoft.com/office/powerpoint/2010/main" val="154795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6753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realizována prostřednictvím prodeje nezávislým obchodním článkům na tuzemském trhu, kteří umísťují produkty na zahraniční trhy pro konečné spotřebitele; </a:t>
            </a:r>
          </a:p>
          <a:p>
            <a:pPr algn="just"/>
            <a:r>
              <a:rPr lang="cs-CZ" sz="1400" dirty="0"/>
              <a:t>využívání běžných obchodních článků (prostředníci, zprostředkovatelé) a také exportních společenství a exportních organizací.</a:t>
            </a:r>
          </a:p>
          <a:p>
            <a:pPr algn="just"/>
            <a:r>
              <a:rPr lang="cs-CZ" sz="1400" dirty="0"/>
              <a:t>Některé typy exportních reprezentantů (</a:t>
            </a:r>
            <a:r>
              <a:rPr lang="cs-CZ" sz="1400" dirty="0" err="1"/>
              <a:t>Kotabe</a:t>
            </a:r>
            <a:r>
              <a:rPr lang="cs-CZ" sz="1400" dirty="0"/>
              <a:t> &amp; </a:t>
            </a:r>
            <a:r>
              <a:rPr lang="cs-CZ" sz="1400" dirty="0" err="1"/>
              <a:t>Helsen</a:t>
            </a:r>
            <a:r>
              <a:rPr lang="cs-CZ" sz="1400" dirty="0"/>
              <a:t>, 2001):</a:t>
            </a:r>
          </a:p>
          <a:p>
            <a:pPr lvl="1" algn="just"/>
            <a:r>
              <a:rPr lang="cs-CZ" sz="1300" i="1" dirty="0"/>
              <a:t>Kombinovaný exportní manažer</a:t>
            </a:r>
            <a:r>
              <a:rPr lang="cs-CZ" sz="1300" dirty="0"/>
              <a:t> vystupuje jako exportní oddělení pro malé exportéry nebo větší producenty s malým zahraničním prodejem. Manažer operuje na základě zplnomocnění (komisionářství). </a:t>
            </a:r>
          </a:p>
          <a:p>
            <a:pPr lvl="1" algn="just"/>
            <a:r>
              <a:rPr lang="cs-CZ" sz="1300" i="1" dirty="0"/>
              <a:t>Exportní obchodní firma</a:t>
            </a:r>
            <a:r>
              <a:rPr lang="cs-CZ" sz="1300" dirty="0"/>
              <a:t> (exportní obchodník, komisionář) nakupuje a prodává na svůj vlastní účet a přebírá veškerou zodpovědnost za export produktů. </a:t>
            </a:r>
          </a:p>
          <a:p>
            <a:pPr lvl="1" algn="just"/>
            <a:r>
              <a:rPr lang="cs-CZ" sz="1300" i="1" dirty="0"/>
              <a:t>Exportní broker</a:t>
            </a:r>
            <a:r>
              <a:rPr lang="cs-CZ" sz="1300" dirty="0"/>
              <a:t> je subjekt, který propojuje (dává dohromady) zahraničního kupujícího a tuzemského producenta s cílem exportního prodeje a získává provizi za realizaci kontaktu, jehož výsledkem je prodej.</a:t>
            </a:r>
          </a:p>
          <a:p>
            <a:pPr lvl="1" algn="just"/>
            <a:r>
              <a:rPr lang="cs-CZ" sz="1300" i="1" dirty="0"/>
              <a:t>Exportní obchodní dům</a:t>
            </a:r>
            <a:r>
              <a:rPr lang="cs-CZ" sz="1300" dirty="0"/>
              <a:t> zastupuje své klienty, ale neprovádí samotné nákupy a hledají pro své klienty ty nejlepší nákupy a prodeje.</a:t>
            </a:r>
          </a:p>
          <a:p>
            <a:pPr lvl="1" algn="just"/>
            <a:r>
              <a:rPr lang="cs-CZ" sz="1300" i="1" dirty="0"/>
              <a:t>Obchodní společnosti</a:t>
            </a:r>
            <a:r>
              <a:rPr lang="cs-CZ" sz="1300" dirty="0"/>
              <a:t> jsou velké zahraniční společnosti angažované v exportu a importu. Nakupují produkty na svůj účet v zahraničí a provádí export nakoupeného zboží do své země.</a:t>
            </a:r>
            <a:endParaRPr lang="cs-CZ" sz="13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Nepřímý export</a:t>
            </a:r>
          </a:p>
        </p:txBody>
      </p:sp>
    </p:spTree>
    <p:extLst>
      <p:ext uri="{BB962C8B-B14F-4D97-AF65-F5344CB8AC3E}">
        <p14:creationId xmlns:p14="http://schemas.microsoft.com/office/powerpoint/2010/main" val="54145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6753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formu exportu, při které podniky vstupují do spolupráce s ostatními podniky, tuzemskými nebo zahraničními;</a:t>
            </a:r>
          </a:p>
          <a:p>
            <a:pPr algn="just"/>
            <a:r>
              <a:rPr lang="cs-CZ" sz="1400" dirty="0"/>
              <a:t>nejpopulárnější forma kooperativního exportu je </a:t>
            </a:r>
            <a:r>
              <a:rPr lang="cs-CZ" sz="1400" dirty="0" err="1"/>
              <a:t>piggyback</a:t>
            </a:r>
            <a:r>
              <a:rPr lang="cs-CZ" sz="1400" dirty="0"/>
              <a:t> export (</a:t>
            </a:r>
            <a:r>
              <a:rPr lang="cs-CZ" sz="1400" dirty="0" err="1"/>
              <a:t>piggybacking</a:t>
            </a:r>
            <a:r>
              <a:rPr lang="cs-CZ" sz="1400" dirty="0"/>
              <a:t>);</a:t>
            </a:r>
          </a:p>
          <a:p>
            <a:pPr algn="just"/>
            <a:r>
              <a:rPr lang="cs-CZ" sz="1400" dirty="0" err="1"/>
              <a:t>piggybacking</a:t>
            </a:r>
            <a:r>
              <a:rPr lang="cs-CZ" sz="1400" dirty="0"/>
              <a:t> využívá zahraniční distribuční síť ostatních podniků (tuzemských nebo zahraničních) pro prodej svých produktů na zahraničních trzích.</a:t>
            </a:r>
            <a:endParaRPr lang="cs-CZ" sz="14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Kooperativní export</a:t>
            </a:r>
          </a:p>
        </p:txBody>
      </p:sp>
    </p:spTree>
    <p:extLst>
      <p:ext uri="{BB962C8B-B14F-4D97-AF65-F5344CB8AC3E}">
        <p14:creationId xmlns:p14="http://schemas.microsoft.com/office/powerpoint/2010/main" val="4998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6753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operace představující nákup zboží nebo služeb od podniku v jiné zemi. </a:t>
            </a:r>
          </a:p>
          <a:p>
            <a:pPr algn="just"/>
            <a:r>
              <a:rPr lang="cs-CZ" sz="1400" dirty="0"/>
              <a:t>mohou probíhat dvěma způsoby :</a:t>
            </a:r>
          </a:p>
          <a:p>
            <a:pPr lvl="1" algn="just"/>
            <a:r>
              <a:rPr lang="cs-CZ" sz="1400" dirty="0"/>
              <a:t>zajištění spotřebitelského a průmyslového zboží nezávislými jednotlivci a podniky bez vztahu ke kupujícímu – nižší cena za kvalitnější zboží,</a:t>
            </a:r>
          </a:p>
          <a:p>
            <a:pPr lvl="1" algn="just"/>
            <a:r>
              <a:rPr lang="cs-CZ" sz="1400" dirty="0"/>
              <a:t>zajištění zboží a služeb prostřednictvím podniků, které jsou součástí dodavatelských řetězců – diverzifikace dodavatelů.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Tři typy importérů:</a:t>
            </a:r>
          </a:p>
          <a:p>
            <a:pPr lvl="1" algn="just"/>
            <a:r>
              <a:rPr lang="cs-CZ" sz="1400" dirty="0"/>
              <a:t>vyhledávající jakékoli produkty po celém světě, které lze dovézt a prodat, jedná je o určité typy zboží použitelné globálně po celém světě a vytvářející zisk pro podnik (typické globální zboží);</a:t>
            </a:r>
          </a:p>
          <a:p>
            <a:pPr lvl="1" algn="just"/>
            <a:r>
              <a:rPr lang="cs-CZ" sz="1400" dirty="0"/>
              <a:t>import vyhledávající zahraniční zdroje poskytnutím co nejvyšší kvality za co nejnižší ceny;</a:t>
            </a:r>
          </a:p>
          <a:p>
            <a:pPr lvl="1" algn="just"/>
            <a:r>
              <a:rPr lang="cs-CZ" sz="1400" dirty="0"/>
              <a:t>využívající zahraniční zdroje jako část jejich globálního dodavatelského řetězce.</a:t>
            </a:r>
          </a:p>
          <a:p>
            <a:pPr algn="just"/>
            <a:r>
              <a:rPr lang="cs-CZ" sz="1400" dirty="0"/>
              <a:t>K realizaci importních obchodních operací se využívají importní brokeři, kteří pomáhají importérovi s vyřízením a provedením celního řízení.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Importní operace</a:t>
            </a:r>
          </a:p>
        </p:txBody>
      </p:sp>
    </p:spTree>
    <p:extLst>
      <p:ext uri="{BB962C8B-B14F-4D97-AF65-F5344CB8AC3E}">
        <p14:creationId xmlns:p14="http://schemas.microsoft.com/office/powerpoint/2010/main" val="355899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6753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V případě, že je podnik kapitálově slabý nebo není ochoten převádět větší kapitálové investice do zahraničí, tak realizuje aktivity bez přímých investic, tzv. smluvní metody. </a:t>
            </a:r>
          </a:p>
          <a:p>
            <a:pPr marL="0" indent="0" algn="just">
              <a:buNone/>
            </a:pPr>
            <a:r>
              <a:rPr lang="cs-CZ" sz="1400" dirty="0"/>
              <a:t>Mezi tyto aktivity patří  </a:t>
            </a:r>
          </a:p>
          <a:p>
            <a:pPr algn="just"/>
            <a:r>
              <a:rPr lang="cs-CZ" sz="1400" b="1" dirty="0"/>
              <a:t>licenční obchody </a:t>
            </a:r>
            <a:r>
              <a:rPr lang="cs-CZ" sz="1400" dirty="0"/>
              <a:t>– založeny na prodeji práv zahraničnímu subjektu k využívání vynálezu, užitného nebo průmyslového vzoru nebo ochranných zařízení (ochranné známky nebo obchodního jména)</a:t>
            </a:r>
          </a:p>
          <a:p>
            <a:pPr lvl="1" algn="just"/>
            <a:r>
              <a:rPr lang="cs-CZ" sz="1400" dirty="0"/>
              <a:t>patentové licence</a:t>
            </a:r>
          </a:p>
          <a:p>
            <a:pPr lvl="1" algn="just"/>
            <a:r>
              <a:rPr lang="cs-CZ" sz="1400" dirty="0"/>
              <a:t>licence know-how</a:t>
            </a:r>
          </a:p>
          <a:p>
            <a:pPr lvl="1" algn="just"/>
            <a:r>
              <a:rPr lang="cs-CZ" sz="1400" dirty="0" err="1"/>
              <a:t>frachisingové</a:t>
            </a:r>
            <a:r>
              <a:rPr lang="cs-CZ" sz="1400" dirty="0"/>
              <a:t> licence (business </a:t>
            </a:r>
            <a:r>
              <a:rPr lang="cs-CZ" sz="1400" dirty="0" err="1"/>
              <a:t>format</a:t>
            </a:r>
            <a:r>
              <a:rPr lang="cs-CZ" sz="1400" dirty="0"/>
              <a:t> </a:t>
            </a:r>
            <a:r>
              <a:rPr lang="cs-CZ" sz="1400" dirty="0" err="1"/>
              <a:t>franchising</a:t>
            </a:r>
            <a:r>
              <a:rPr lang="cs-CZ" sz="1400" dirty="0"/>
              <a:t>, distribuční </a:t>
            </a:r>
            <a:r>
              <a:rPr lang="cs-CZ" sz="1400" dirty="0" err="1"/>
              <a:t>franchising</a:t>
            </a:r>
            <a:r>
              <a:rPr lang="cs-CZ" sz="1400" dirty="0"/>
              <a:t>, přímý </a:t>
            </a:r>
            <a:r>
              <a:rPr lang="cs-CZ" sz="1400" dirty="0" err="1"/>
              <a:t>franchising</a:t>
            </a:r>
            <a:r>
              <a:rPr lang="cs-CZ" sz="1400" dirty="0"/>
              <a:t>, master-</a:t>
            </a:r>
            <a:r>
              <a:rPr lang="cs-CZ" sz="1400" dirty="0" err="1"/>
              <a:t>franchising</a:t>
            </a:r>
            <a:r>
              <a:rPr lang="cs-CZ" sz="1400" dirty="0"/>
              <a:t>, area </a:t>
            </a:r>
            <a:r>
              <a:rPr lang="cs-CZ" sz="1400" dirty="0" err="1"/>
              <a:t>representation</a:t>
            </a:r>
            <a:r>
              <a:rPr lang="cs-CZ" sz="1400" dirty="0"/>
              <a:t> </a:t>
            </a:r>
            <a:r>
              <a:rPr lang="cs-CZ" sz="1400" dirty="0" err="1"/>
              <a:t>agreement</a:t>
            </a:r>
            <a:r>
              <a:rPr lang="cs-CZ" sz="1400" dirty="0"/>
              <a:t>)</a:t>
            </a:r>
          </a:p>
          <a:p>
            <a:pPr algn="just"/>
            <a:r>
              <a:rPr lang="cs-CZ" sz="1400" b="1" dirty="0"/>
              <a:t>výrobní kooperace – </a:t>
            </a:r>
            <a:r>
              <a:rPr lang="cs-CZ" sz="1400" dirty="0"/>
              <a:t>jsou založeny na rozdělení výrobního programu mezi výrobce z různých zemí, aniž by došlo k jejich kapitálovému spojení nebo dokonce sloučení</a:t>
            </a:r>
            <a:endParaRPr lang="cs-CZ" sz="1400" b="1" dirty="0"/>
          </a:p>
          <a:p>
            <a:pPr algn="just"/>
            <a:r>
              <a:rPr lang="cs-CZ" sz="1400" b="1" dirty="0"/>
              <a:t>smlouvy o managementu </a:t>
            </a:r>
            <a:r>
              <a:rPr lang="cs-CZ" sz="1400" dirty="0"/>
              <a:t>– zvláštním smluvním typem, jehož předmětem je poskytnutí řídících činností a znalostí a řídících pracovníků na dobu určitou za úplatu, která může mít podobu procenta z tržeb, získání akcií atd.</a:t>
            </a:r>
          </a:p>
          <a:p>
            <a:pPr algn="just"/>
            <a:r>
              <a:rPr lang="cs-CZ" sz="1400" b="1" dirty="0"/>
              <a:t>zušlechťovací operace </a:t>
            </a:r>
            <a:r>
              <a:rPr lang="cs-CZ" sz="1400" dirty="0"/>
              <a:t>– zpracování nebo přepracování surovin, materiálů nebo polotovarů do vyššího stupně finality, případně do konečné podoby hotového výrobku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Smluvní metody</a:t>
            </a:r>
          </a:p>
        </p:txBody>
      </p:sp>
    </p:spTree>
    <p:extLst>
      <p:ext uri="{BB962C8B-B14F-4D97-AF65-F5344CB8AC3E}">
        <p14:creationId xmlns:p14="http://schemas.microsoft.com/office/powerpoint/2010/main" val="309569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4392</TotalTime>
  <Words>1756</Words>
  <Application>Microsoft Office PowerPoint</Application>
  <PresentationFormat>Předvádění na obrazovce (16:9)</PresentationFormat>
  <Paragraphs>156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Enriqueta</vt:lpstr>
      <vt:lpstr>Times New Roman</vt:lpstr>
      <vt:lpstr>SLU</vt:lpstr>
      <vt:lpstr>Implementace strategie pro mezinárodní a globální operace</vt:lpstr>
      <vt:lpstr>Metody vstupu</vt:lpstr>
      <vt:lpstr>Metody vstupu dle místa výroby (Kulhavý, 1992)</vt:lpstr>
      <vt:lpstr>Exportní operace</vt:lpstr>
      <vt:lpstr>Přímý export</vt:lpstr>
      <vt:lpstr>Nepřímý export</vt:lpstr>
      <vt:lpstr>Kooperativní export</vt:lpstr>
      <vt:lpstr>Importní operace</vt:lpstr>
      <vt:lpstr>Smluvní metody</vt:lpstr>
      <vt:lpstr>Investiční metody</vt:lpstr>
      <vt:lpstr>Přímé zahraniční investice</vt:lpstr>
      <vt:lpstr>Podoby přímých zahraničních investic</vt:lpstr>
      <vt:lpstr>Vázané obchody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175</cp:revision>
  <dcterms:created xsi:type="dcterms:W3CDTF">2016-07-06T15:42:34Z</dcterms:created>
  <dcterms:modified xsi:type="dcterms:W3CDTF">2023-11-15T12:02:19Z</dcterms:modified>
</cp:coreProperties>
</file>