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30"/>
  </p:notesMasterIdLst>
  <p:sldIdLst>
    <p:sldId id="334" r:id="rId2"/>
    <p:sldId id="353" r:id="rId3"/>
    <p:sldId id="275" r:id="rId4"/>
    <p:sldId id="377" r:id="rId5"/>
    <p:sldId id="354" r:id="rId6"/>
    <p:sldId id="352" r:id="rId7"/>
    <p:sldId id="356" r:id="rId8"/>
    <p:sldId id="299" r:id="rId9"/>
    <p:sldId id="300" r:id="rId10"/>
    <p:sldId id="301" r:id="rId11"/>
    <p:sldId id="361" r:id="rId12"/>
    <p:sldId id="365" r:id="rId13"/>
    <p:sldId id="362" r:id="rId14"/>
    <p:sldId id="363" r:id="rId15"/>
    <p:sldId id="364" r:id="rId16"/>
    <p:sldId id="259" r:id="rId17"/>
    <p:sldId id="295" r:id="rId18"/>
    <p:sldId id="296" r:id="rId19"/>
    <p:sldId id="370" r:id="rId20"/>
    <p:sldId id="372" r:id="rId21"/>
    <p:sldId id="373" r:id="rId22"/>
    <p:sldId id="374" r:id="rId23"/>
    <p:sldId id="375" r:id="rId24"/>
    <p:sldId id="376" r:id="rId25"/>
    <p:sldId id="366" r:id="rId26"/>
    <p:sldId id="369" r:id="rId27"/>
    <p:sldId id="371" r:id="rId28"/>
    <p:sldId id="276" r:id="rId2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91" autoAdjust="0"/>
    <p:restoredTop sz="94660"/>
  </p:normalViewPr>
  <p:slideViewPr>
    <p:cSldViewPr>
      <p:cViewPr varScale="1">
        <p:scale>
          <a:sx n="109" d="100"/>
          <a:sy n="109" d="100"/>
        </p:scale>
        <p:origin x="773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23.11.2023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struktura a její změny pro mezinárodní operace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management</a:t>
            </a: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přednáška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3036267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Maticová struktura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815298A-0359-41FC-A34E-A60A58A828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52" y="751532"/>
            <a:ext cx="5714744" cy="4083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072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Domácí struktura plus exportní oddělení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9AFC23B9-1B43-4DD1-9D89-58AFA008DD6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51" t="27600" r="3800" b="6601"/>
          <a:stretch/>
        </p:blipFill>
        <p:spPr>
          <a:xfrm>
            <a:off x="1187624" y="915566"/>
            <a:ext cx="6264696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655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Domácí struktura plus zahraniční dceřiná společnost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D2AF522-7ECE-49E9-B353-846D1B59150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51" t="22000" r="5900" b="10801"/>
          <a:stretch/>
        </p:blipFill>
        <p:spPr>
          <a:xfrm>
            <a:off x="1043608" y="771550"/>
            <a:ext cx="5976664" cy="3725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49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Globální divizionální struktura produktová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58B7F277-EA09-4DC9-9897-D2069B1E90C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47" t="1432" r="2737" b="4478"/>
          <a:stretch/>
        </p:blipFill>
        <p:spPr>
          <a:xfrm>
            <a:off x="827584" y="812283"/>
            <a:ext cx="6664865" cy="3775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782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Globální geografická struktura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FF4B5783-FFC8-400F-A560-FE97E9B5312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00" t="15001" r="3800" b="12201"/>
          <a:stretch/>
        </p:blipFill>
        <p:spPr>
          <a:xfrm>
            <a:off x="1115616" y="771550"/>
            <a:ext cx="5976664" cy="3884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93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Maticová geografická struktura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46A5A28-B04A-4E46-BB69-558D99D1EC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0"/>
            <a:ext cx="6048672" cy="3930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902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Síťový přístup vnímá podnik jako soubor propojených vztahů spojujících podnik s ostatními podniky ve více či méně důvěrném způsobu, závisejícím na vztazích uvnitř sítě. </a:t>
            </a:r>
          </a:p>
          <a:p>
            <a:pPr>
              <a:buNone/>
            </a:pPr>
            <a:endParaRPr lang="cs-CZ" sz="2000" dirty="0"/>
          </a:p>
          <a:p>
            <a:r>
              <a:rPr lang="cs-CZ" sz="2000" dirty="0"/>
              <a:t>Síť dvě nebo více organizací spojených dlouhodobými vztahy a vazbami. Vazby mezi členy sítě formuje reflexe a poznání vzájemné závislosti a jsou základem pro dlouhodobé vazby. (</a:t>
            </a:r>
            <a:r>
              <a:rPr lang="cs-CZ" sz="2000" dirty="0" err="1"/>
              <a:t>Thorelli</a:t>
            </a:r>
            <a:r>
              <a:rPr lang="cs-CZ" sz="2000" dirty="0"/>
              <a:t>, 1986)</a:t>
            </a:r>
          </a:p>
          <a:p>
            <a:pPr>
              <a:buNone/>
            </a:pPr>
            <a:endParaRPr lang="cs-CZ" sz="2000" dirty="0"/>
          </a:p>
          <a:p>
            <a:r>
              <a:rPr lang="cs-CZ" sz="2000" dirty="0"/>
              <a:t>Komplementarita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Networking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0992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Sítě kontaktů, znalostí – sociální kapitál podnikatelů</a:t>
            </a:r>
          </a:p>
          <a:p>
            <a:pPr>
              <a:buNone/>
            </a:pPr>
            <a:endParaRPr lang="cs-CZ" sz="2000" dirty="0"/>
          </a:p>
          <a:p>
            <a:r>
              <a:rPr lang="cs-CZ" sz="2000" dirty="0"/>
              <a:t>Sítě podniků</a:t>
            </a:r>
          </a:p>
          <a:p>
            <a:pPr lvl="1"/>
            <a:r>
              <a:rPr lang="cs-CZ" sz="2000" dirty="0"/>
              <a:t>Přímé zapojení podniků </a:t>
            </a:r>
          </a:p>
          <a:p>
            <a:pPr lvl="1"/>
            <a:r>
              <a:rPr lang="cs-CZ" sz="2000" dirty="0"/>
              <a:t>Nepřímé zapojení podniků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 </a:t>
            </a:r>
            <a:r>
              <a:rPr lang="cs-CZ" dirty="0" err="1"/>
              <a:t>networking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6440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i="1" dirty="0"/>
              <a:t>Procesy člena sítě</a:t>
            </a:r>
            <a:r>
              <a:rPr lang="cs-CZ" sz="1800" dirty="0"/>
              <a:t>:</a:t>
            </a:r>
          </a:p>
          <a:p>
            <a:pPr lvl="1"/>
            <a:r>
              <a:rPr lang="cs-CZ" sz="1800" dirty="0"/>
              <a:t>Vstup</a:t>
            </a:r>
          </a:p>
          <a:p>
            <a:pPr lvl="1"/>
            <a:r>
              <a:rPr lang="cs-CZ" sz="1800" dirty="0"/>
              <a:t>Tvorba pozice</a:t>
            </a:r>
          </a:p>
          <a:p>
            <a:pPr lvl="1"/>
            <a:r>
              <a:rPr lang="cs-CZ" sz="1800" dirty="0"/>
              <a:t>Repozice</a:t>
            </a:r>
          </a:p>
          <a:p>
            <a:pPr lvl="1"/>
            <a:r>
              <a:rPr lang="cs-CZ" sz="1800" dirty="0"/>
              <a:t>Výstup</a:t>
            </a:r>
          </a:p>
          <a:p>
            <a:pPr lvl="1">
              <a:buNone/>
            </a:pPr>
            <a:endParaRPr lang="cs-CZ" sz="1800" dirty="0"/>
          </a:p>
          <a:p>
            <a:r>
              <a:rPr lang="cs-CZ" sz="1800" b="1" i="1" dirty="0"/>
              <a:t>Faktory ovlivňující pozici člena v síti</a:t>
            </a:r>
            <a:r>
              <a:rPr lang="cs-CZ" sz="1800" dirty="0"/>
              <a:t>:</a:t>
            </a:r>
          </a:p>
          <a:p>
            <a:pPr lvl="1"/>
            <a:r>
              <a:rPr lang="cs-CZ" sz="1800" dirty="0"/>
              <a:t>Doména podniku (rozdělení práce)</a:t>
            </a:r>
          </a:p>
          <a:p>
            <a:pPr lvl="1"/>
            <a:r>
              <a:rPr lang="cs-CZ" sz="1800" dirty="0"/>
              <a:t>Pozice podniku v dalších sítích</a:t>
            </a:r>
          </a:p>
          <a:p>
            <a:pPr lvl="1"/>
            <a:r>
              <a:rPr lang="cs-CZ" sz="1800" dirty="0"/>
              <a:t>síla podniku ve vztahu k ostatním účastníkům v ústřední síti</a:t>
            </a:r>
          </a:p>
          <a:p>
            <a:pPr lvl="2"/>
            <a:r>
              <a:rPr lang="cs-CZ" sz="1800" dirty="0"/>
              <a:t>ekonomická základna (podíl na trhu), technologie, odbornost, důvěra a zákonnost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Členství v síti</a:t>
            </a:r>
          </a:p>
        </p:txBody>
      </p:sp>
    </p:spTree>
    <p:extLst>
      <p:ext uri="{BB962C8B-B14F-4D97-AF65-F5344CB8AC3E}">
        <p14:creationId xmlns:p14="http://schemas.microsoft.com/office/powerpoint/2010/main" val="3816217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71550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Cíl</a:t>
            </a:r>
            <a:r>
              <a:rPr lang="cs-CZ" sz="1800" dirty="0"/>
              <a:t>: více flexibilní a odpovídající dynamickým změnám globálního podnikatelského prostředí. </a:t>
            </a:r>
          </a:p>
          <a:p>
            <a:pPr algn="just"/>
            <a:r>
              <a:rPr lang="cs-CZ" sz="1800" b="1" dirty="0"/>
              <a:t>Formáty</a:t>
            </a:r>
            <a:r>
              <a:rPr lang="cs-CZ" sz="1800" dirty="0"/>
              <a:t>: </a:t>
            </a:r>
            <a:r>
              <a:rPr lang="cs-CZ" sz="1800" dirty="0" err="1"/>
              <a:t>interorganizační</a:t>
            </a:r>
            <a:r>
              <a:rPr lang="cs-CZ" sz="1800" dirty="0"/>
              <a:t> sítě, globální síťové struktury e-korporací, sítě nadnárodních korporací.</a:t>
            </a:r>
          </a:p>
          <a:p>
            <a:pPr algn="just"/>
            <a:r>
              <a:rPr lang="cs-CZ" sz="1800" b="1" dirty="0"/>
              <a:t>Týmy jako </a:t>
            </a:r>
            <a:r>
              <a:rPr lang="cs-CZ" sz="1800" b="1" dirty="0" err="1"/>
              <a:t>globální-lokální</a:t>
            </a:r>
            <a:r>
              <a:rPr lang="cs-CZ" sz="1800" b="1" dirty="0"/>
              <a:t> struktury </a:t>
            </a:r>
          </a:p>
          <a:p>
            <a:pPr lvl="1" algn="just"/>
            <a:r>
              <a:rPr lang="cs-CZ" sz="1400" dirty="0"/>
              <a:t>globální týmy překračující funkční a geografické hranice;</a:t>
            </a:r>
          </a:p>
          <a:p>
            <a:pPr lvl="1" algn="just"/>
            <a:r>
              <a:rPr lang="cs-CZ" sz="1400" dirty="0"/>
              <a:t>globální týmy umožňují ploché, samosprávné strukturální formy v rámci jinak hierarchických struktur a umožňují integraci místních znalostí, kontaktů a kreativity s celkovou strategií firmy;</a:t>
            </a:r>
          </a:p>
          <a:p>
            <a:pPr lvl="1" algn="just"/>
            <a:r>
              <a:rPr lang="cs-CZ" sz="1400" dirty="0"/>
              <a:t>týmy jsou často zodpovědné za konkrétní projekty nebo řešení problémů, ale mohou být také dlouhodobě zavedeny pro průběžné operace v několika zemích;</a:t>
            </a:r>
          </a:p>
          <a:p>
            <a:pPr lvl="1" algn="just"/>
            <a:r>
              <a:rPr lang="cs-CZ" sz="1400" dirty="0"/>
              <a:t>většina jejich komunikace probíhá virtuálně kvůli nákladům spojeným s cestováním;</a:t>
            </a:r>
          </a:p>
          <a:p>
            <a:pPr lvl="1" algn="just"/>
            <a:r>
              <a:rPr lang="cs-CZ" sz="1400" dirty="0"/>
              <a:t>vedení týmů se může stěhovat do různých zemí v závislosti na projektu nebo úkolech, které jsou s ním spojeny;</a:t>
            </a:r>
          </a:p>
          <a:p>
            <a:pPr lvl="1" algn="just"/>
            <a:r>
              <a:rPr lang="cs-CZ" sz="1400" dirty="0"/>
              <a:t>často jsou vytvářeny na míru podle potřeb klienta.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struktura a systém kontroly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704856" cy="507703"/>
          </a:xfrm>
        </p:spPr>
        <p:txBody>
          <a:bodyPr/>
          <a:lstStyle/>
          <a:p>
            <a:r>
              <a:rPr lang="cs-CZ" dirty="0"/>
              <a:t>Nově vznikající organizační struktury</a:t>
            </a:r>
          </a:p>
        </p:txBody>
      </p:sp>
    </p:spTree>
    <p:extLst>
      <p:ext uri="{BB962C8B-B14F-4D97-AF65-F5344CB8AC3E}">
        <p14:creationId xmlns:p14="http://schemas.microsoft.com/office/powerpoint/2010/main" val="3533387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92688" cy="507703"/>
          </a:xfrm>
        </p:spPr>
        <p:txBody>
          <a:bodyPr/>
          <a:lstStyle/>
          <a:p>
            <a:r>
              <a:rPr lang="cs-CZ" dirty="0"/>
              <a:t>Implementace strategie a změny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3C09523-83DC-4654-8867-BEE537EF49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800245"/>
            <a:ext cx="3960440" cy="3914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9347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71550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400" dirty="0"/>
              <a:t>Organizační uspořádání na globální a místní úrovni.</a:t>
            </a:r>
          </a:p>
          <a:p>
            <a:pPr algn="just"/>
            <a:r>
              <a:rPr lang="cs-CZ" sz="1400" dirty="0"/>
              <a:t>Síť propojuje provozní jednotky odlišného prostředí a provozních souvislostí vycházející z různorodých ekonomických, sociálních a kulturních prostředí.</a:t>
            </a:r>
          </a:p>
          <a:p>
            <a:pPr algn="just"/>
            <a:r>
              <a:rPr lang="cs-CZ" sz="1400" dirty="0"/>
              <a:t>Sítě má racionalizovat a koordinovat aktivity MNC v globálním prostředí, aby bylo dosaženo výhodné nákladové pozice a zároveň došlo k přizpůsobení se podmínkám místního trhu.</a:t>
            </a:r>
          </a:p>
          <a:p>
            <a:pPr algn="just"/>
            <a:endParaRPr lang="cs-CZ" sz="1400" dirty="0"/>
          </a:p>
          <a:p>
            <a:pPr marL="0" indent="0" algn="just">
              <a:buNone/>
            </a:pPr>
            <a:r>
              <a:rPr lang="cs-CZ" sz="1400" b="1" dirty="0"/>
              <a:t>Příklad</a:t>
            </a:r>
          </a:p>
          <a:p>
            <a:pPr algn="just"/>
            <a:r>
              <a:rPr lang="cs-CZ" sz="1400" i="1" dirty="0"/>
              <a:t>Nizozemská společnost </a:t>
            </a:r>
            <a:r>
              <a:rPr lang="cs-CZ" sz="1400" i="1" dirty="0" err="1"/>
              <a:t>Royal</a:t>
            </a:r>
            <a:r>
              <a:rPr lang="cs-CZ" sz="1400" i="1" dirty="0"/>
              <a:t> Philips </a:t>
            </a:r>
            <a:r>
              <a:rPr lang="cs-CZ" sz="1400" i="1" dirty="0" err="1"/>
              <a:t>Electronics</a:t>
            </a:r>
            <a:r>
              <a:rPr lang="cs-CZ" sz="1400" i="1" dirty="0"/>
              <a:t>, jedna z nejvýznamnějších světových společností v oblasti elektroniky, má provozní jednotky ve 100 zemích a využívá síťovou strukturu. Tyto jednotky se pohybují od velkých dceřiných společností, které mohou patřit mezi největší společnosti v dané zemi, až po velmi malé jednoúčelové provozy, jako jsou výzkumné a vývojové nebo marketingové divize pro jednu z oblastí podnikání společnosti Philips. Některé jsou řízeny centrálně v ústředí společnosti Philips, jiné jsou zcela autonomní. V rámci své Vize 2010 společnost Philips zjednodušila svou celkovou obchodní strukturu vytvořením tří základních sektorů, které jsou plně v souladu s jejími trhy: Philips </a:t>
            </a:r>
            <a:r>
              <a:rPr lang="cs-CZ" sz="1400" i="1" dirty="0" err="1"/>
              <a:t>Healthcare</a:t>
            </a:r>
            <a:r>
              <a:rPr lang="cs-CZ" sz="1400" i="1" dirty="0"/>
              <a:t>, Philips </a:t>
            </a:r>
            <a:r>
              <a:rPr lang="cs-CZ" sz="1400" i="1" dirty="0" err="1"/>
              <a:t>Lighting</a:t>
            </a:r>
            <a:r>
              <a:rPr lang="cs-CZ" sz="1400" i="1" dirty="0"/>
              <a:t> a Philips </a:t>
            </a:r>
            <a:r>
              <a:rPr lang="cs-CZ" sz="1400" i="1" dirty="0" err="1"/>
              <a:t>Consumer</a:t>
            </a:r>
            <a:r>
              <a:rPr lang="cs-CZ" sz="1400" i="1" dirty="0"/>
              <a:t> </a:t>
            </a:r>
            <a:r>
              <a:rPr lang="cs-CZ" sz="1400" i="1" dirty="0" err="1"/>
              <a:t>Lifestyle</a:t>
            </a:r>
            <a:r>
              <a:rPr lang="cs-CZ" sz="1400" i="1" dirty="0"/>
              <a:t>.</a:t>
            </a:r>
          </a:p>
          <a:p>
            <a:pPr algn="just"/>
            <a:endParaRPr lang="cs-CZ" sz="1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struktura a systém kontroly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704856" cy="507703"/>
          </a:xfrm>
        </p:spPr>
        <p:txBody>
          <a:bodyPr/>
          <a:lstStyle/>
          <a:p>
            <a:r>
              <a:rPr lang="cs-CZ" dirty="0" err="1"/>
              <a:t>Interorganizační</a:t>
            </a:r>
            <a:r>
              <a:rPr lang="cs-CZ" dirty="0"/>
              <a:t> sítě (</a:t>
            </a:r>
            <a:r>
              <a:rPr lang="cs-CZ" dirty="0" err="1"/>
              <a:t>Interorganizational</a:t>
            </a:r>
            <a:r>
              <a:rPr lang="cs-CZ" dirty="0"/>
              <a:t> </a:t>
            </a:r>
            <a:r>
              <a:rPr lang="cs-CZ" dirty="0" err="1"/>
              <a:t>Networks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357344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300" dirty="0"/>
              <a:t>obvykle zahrnuje síť virtuálních elektronických burz a kamenných služeb, ať už jsou tyto služby poskytovány interně nebo externě;</a:t>
            </a:r>
          </a:p>
          <a:p>
            <a:pPr algn="just"/>
            <a:r>
              <a:rPr lang="cs-CZ" sz="1300" dirty="0"/>
              <a:t>tato struktura funkcí a aliancí tvoří kombinaci elektronických a fyzických fází sítě dodavatelského řetězce;</a:t>
            </a:r>
          </a:p>
          <a:p>
            <a:pPr algn="just"/>
            <a:r>
              <a:rPr lang="cs-CZ" sz="1300" dirty="0"/>
              <a:t>síť zahrnuje některé globální a některé místní funkce;</a:t>
            </a:r>
          </a:p>
          <a:p>
            <a:pPr algn="just"/>
            <a:r>
              <a:rPr lang="cs-CZ" sz="1300" dirty="0"/>
              <a:t>centralizované elektronické burzy pro logistiku, dodávky a zákazníky mohou být umístěny kdekoli;</a:t>
            </a:r>
          </a:p>
          <a:p>
            <a:pPr algn="just"/>
            <a:r>
              <a:rPr lang="cs-CZ" sz="1300" dirty="0"/>
              <a:t>konečný distribuční systém a interakce se zákazníky musí být přizpůsobeny fyzické infrastruktuře a platební infrastruktuře v místě zákazníka a místním předpisům a jazykům;</a:t>
            </a:r>
          </a:p>
          <a:p>
            <a:pPr algn="just"/>
            <a:r>
              <a:rPr lang="cs-CZ" sz="1300" dirty="0"/>
              <a:t>výsledkem je globální elektronická síť dodavatelů, subdodavatelů, výrobců, distributorů, kupujících a prodejců, kteří spolu komunikují v reálném čase prostřednictvím kyberprostoru.</a:t>
            </a:r>
          </a:p>
          <a:p>
            <a:pPr algn="just"/>
            <a:endParaRPr lang="cs-CZ" sz="1400" dirty="0"/>
          </a:p>
          <a:p>
            <a:pPr marL="0" indent="0" algn="just">
              <a:buNone/>
            </a:pPr>
            <a:r>
              <a:rPr lang="cs-CZ" sz="1400" b="1" dirty="0"/>
              <a:t>Příklad</a:t>
            </a:r>
          </a:p>
          <a:p>
            <a:pPr algn="just"/>
            <a:r>
              <a:rPr lang="cs-CZ" sz="1200" i="1" dirty="0"/>
              <a:t>Společnost Dell má po celém světě řadu továren, které dodávají zákazníkům v daném regionu počítače vyrobené na zakázku. Objednávky zákazníků jsou přijímány prostřednictvím call center nebo vlastních webových stránek společnosti Dell. Objednávka komponent pak putuje k dodavatelům, kteří musí být v dosahu 15 minut jízdy od továrny. Součástky jsou dodány do továrny a hotové objednávky zákazníků jsou vyzvednuty během několika hodin. Společnost Dell udržuje internetové spojení se svými dodavateli a propojuje je s databází svých zákazníků, takže mají přímé informace o objednávkách v reálném čase. Zákazníci mohou rovněž využívat internetový systém společnosti Dell ke sledování svých objednávek, které procházejí celým řetězcem. Strategie společnosti Dell spočívá v provádění kritických činností přímo ve firmě.</a:t>
            </a:r>
          </a:p>
          <a:p>
            <a:pPr algn="just"/>
            <a:endParaRPr lang="cs-CZ" sz="1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struktura a systém kontroly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07504" y="195486"/>
            <a:ext cx="8424936" cy="507703"/>
          </a:xfrm>
        </p:spPr>
        <p:txBody>
          <a:bodyPr/>
          <a:lstStyle/>
          <a:p>
            <a:r>
              <a:rPr lang="cs-CZ" sz="1900" dirty="0"/>
              <a:t>Globální síťové struktury e-korporací (</a:t>
            </a:r>
            <a:r>
              <a:rPr lang="cs-CZ" sz="1900" dirty="0" err="1"/>
              <a:t>Global</a:t>
            </a:r>
            <a:r>
              <a:rPr lang="cs-CZ" sz="1900" dirty="0"/>
              <a:t> E-</a:t>
            </a:r>
            <a:r>
              <a:rPr lang="cs-CZ" sz="1900" dirty="0" err="1"/>
              <a:t>Corporation</a:t>
            </a:r>
            <a:r>
              <a:rPr lang="cs-CZ" sz="1900" dirty="0"/>
              <a:t> Network </a:t>
            </a:r>
            <a:r>
              <a:rPr lang="cs-CZ" sz="1900" dirty="0" err="1"/>
              <a:t>Structure</a:t>
            </a:r>
            <a:r>
              <a:rPr lang="cs-CZ" sz="19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229817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struktura a systém kontroly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07504" y="195486"/>
            <a:ext cx="8424936" cy="507703"/>
          </a:xfrm>
        </p:spPr>
        <p:txBody>
          <a:bodyPr/>
          <a:lstStyle/>
          <a:p>
            <a:r>
              <a:rPr lang="cs-CZ" sz="1900" dirty="0"/>
              <a:t>Globální síťové struktury e-korporací (</a:t>
            </a:r>
            <a:r>
              <a:rPr lang="cs-CZ" sz="1900" dirty="0" err="1"/>
              <a:t>Global</a:t>
            </a:r>
            <a:r>
              <a:rPr lang="cs-CZ" sz="1900" dirty="0"/>
              <a:t> E-</a:t>
            </a:r>
            <a:r>
              <a:rPr lang="cs-CZ" sz="1900" dirty="0" err="1"/>
              <a:t>Corporation</a:t>
            </a:r>
            <a:r>
              <a:rPr lang="cs-CZ" sz="1900" dirty="0"/>
              <a:t> Network </a:t>
            </a:r>
            <a:r>
              <a:rPr lang="cs-CZ" sz="1900" dirty="0" err="1"/>
              <a:t>Structure</a:t>
            </a:r>
            <a:r>
              <a:rPr lang="cs-CZ" sz="1900" dirty="0"/>
              <a:t>)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6F553446-50BD-4EB4-9B11-A8FBE02F40A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50" t="29001" r="10101" b="20600"/>
          <a:stretch/>
        </p:blipFill>
        <p:spPr>
          <a:xfrm>
            <a:off x="1403648" y="976496"/>
            <a:ext cx="5760640" cy="3190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3338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300" dirty="0"/>
              <a:t>vytváří síť útvarů společnosti a jejich systému komunikace;</a:t>
            </a:r>
          </a:p>
          <a:p>
            <a:pPr algn="just"/>
            <a:r>
              <a:rPr lang="cs-CZ" sz="1300" dirty="0"/>
              <a:t>systém vyžaduje rozptýlení odpovědnosti a rozhodování do místních poboček a aliancí;</a:t>
            </a:r>
          </a:p>
          <a:p>
            <a:pPr algn="just"/>
            <a:r>
              <a:rPr lang="cs-CZ" sz="1300" dirty="0"/>
              <a:t>efektivita lokalizovaného rozhodování do značné míry závisí na schopnosti a ochotě sdílet aktuální a nové poznatky a technologie napříč sítí jednotek;</a:t>
            </a:r>
          </a:p>
          <a:p>
            <a:pPr algn="just"/>
            <a:r>
              <a:rPr lang="cs-CZ" sz="1300" dirty="0"/>
              <a:t>tato forma je usnadněna neustále se rozvíjejícími se technologiemi, které umožňují okamžitou elektronickou komunikaci mezi sítěmi a lidmi po celém světě bez ohledu na jejich umístění;</a:t>
            </a:r>
          </a:p>
          <a:p>
            <a:pPr algn="just"/>
            <a:r>
              <a:rPr lang="cs-CZ" sz="1300" dirty="0"/>
              <a:t>snaží se kombinovat schopnosti a zdroje MNC, dosahovat úspor z rozsahu, zlepšení vstřícnosti lokální komunity, účinný přenos technologií.</a:t>
            </a:r>
          </a:p>
          <a:p>
            <a:pPr algn="just"/>
            <a:endParaRPr lang="cs-CZ" sz="1400" dirty="0"/>
          </a:p>
          <a:p>
            <a:pPr marL="0" indent="0" algn="just">
              <a:buNone/>
            </a:pPr>
            <a:r>
              <a:rPr lang="cs-CZ" sz="1400" b="1" dirty="0"/>
              <a:t>Příklad</a:t>
            </a:r>
          </a:p>
          <a:p>
            <a:pPr algn="just"/>
            <a:r>
              <a:rPr lang="cs-CZ" sz="1200" i="1" dirty="0"/>
              <a:t>Příkladem takové decentralizované horizontální organizace je ABB(celosvětový lídr v oblasti energetických a informačních technologií se sídlem v Curychu, Švýcarsku). ABB působí ve 100 zemích se 150 000 zaměstnanci a osmi manažery geografických regionů, přičemž obchodní jednotky od vrcholového vedení odděluje pouze jedna úroveň řízení. ABB se pyšní tím, že je skutečně globální společností a má 11 členů představenstva, kteří zastupují sedm národností.</a:t>
            </a:r>
          </a:p>
          <a:p>
            <a:pPr algn="just"/>
            <a:endParaRPr lang="cs-CZ" sz="1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struktura a systém kontroly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07504" y="195486"/>
            <a:ext cx="8424936" cy="507703"/>
          </a:xfrm>
        </p:spPr>
        <p:txBody>
          <a:bodyPr/>
          <a:lstStyle/>
          <a:p>
            <a:r>
              <a:rPr lang="cs-CZ" sz="1900" dirty="0"/>
              <a:t>Sítě nadnárodních korporací (</a:t>
            </a:r>
            <a:r>
              <a:rPr lang="cs-CZ" sz="1900" dirty="0" err="1"/>
              <a:t>Transnational</a:t>
            </a:r>
            <a:r>
              <a:rPr lang="cs-CZ" sz="1900" dirty="0"/>
              <a:t> </a:t>
            </a:r>
            <a:r>
              <a:rPr lang="cs-CZ" sz="1900" dirty="0" err="1"/>
              <a:t>Corporation</a:t>
            </a:r>
            <a:r>
              <a:rPr lang="cs-CZ" sz="1900" dirty="0"/>
              <a:t> Network </a:t>
            </a:r>
            <a:r>
              <a:rPr lang="cs-CZ" sz="1900" dirty="0" err="1"/>
              <a:t>Structure</a:t>
            </a:r>
            <a:r>
              <a:rPr lang="cs-CZ" sz="19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882480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struktura a systém kontroly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07504" y="195486"/>
            <a:ext cx="8424936" cy="507703"/>
          </a:xfrm>
        </p:spPr>
        <p:txBody>
          <a:bodyPr/>
          <a:lstStyle/>
          <a:p>
            <a:r>
              <a:rPr lang="cs-CZ" sz="1900" dirty="0"/>
              <a:t>Sítě nadnárodních korporací (</a:t>
            </a:r>
            <a:r>
              <a:rPr lang="cs-CZ" sz="1900" dirty="0" err="1"/>
              <a:t>Transnational</a:t>
            </a:r>
            <a:r>
              <a:rPr lang="cs-CZ" sz="1900" dirty="0"/>
              <a:t> </a:t>
            </a:r>
            <a:r>
              <a:rPr lang="cs-CZ" sz="1900" dirty="0" err="1"/>
              <a:t>Corporation</a:t>
            </a:r>
            <a:r>
              <a:rPr lang="cs-CZ" sz="1900" dirty="0"/>
              <a:t> Network </a:t>
            </a:r>
            <a:r>
              <a:rPr lang="cs-CZ" sz="1900" dirty="0" err="1"/>
              <a:t>Structure</a:t>
            </a:r>
            <a:r>
              <a:rPr lang="cs-CZ" sz="1900" dirty="0"/>
              <a:t>)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BBA0445-2330-4F23-BA18-1D6E125BF4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974" y="789375"/>
            <a:ext cx="5544616" cy="3822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2015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sz="2000" dirty="0" err="1"/>
              <a:t>Stopfordův</a:t>
            </a:r>
            <a:r>
              <a:rPr lang="cs-CZ" sz="2000" dirty="0"/>
              <a:t> a </a:t>
            </a:r>
            <a:r>
              <a:rPr lang="cs-CZ" sz="2000" dirty="0" err="1"/>
              <a:t>Wellův</a:t>
            </a:r>
            <a:r>
              <a:rPr lang="cs-CZ" sz="2000" dirty="0"/>
              <a:t> model organizace nadnárodních společností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57F03470-805E-4E11-9BC4-647A93F571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74" t="8001" r="2574" b="3800"/>
          <a:stretch/>
        </p:blipFill>
        <p:spPr>
          <a:xfrm>
            <a:off x="1907704" y="703189"/>
            <a:ext cx="4352484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601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3992" y="843558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struktura a systém kontroly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704856" cy="507703"/>
          </a:xfrm>
        </p:spPr>
        <p:txBody>
          <a:bodyPr/>
          <a:lstStyle/>
          <a:p>
            <a:r>
              <a:rPr lang="cs-CZ" dirty="0"/>
              <a:t>Organizační alternativy a vývoj pro globální podniky</a:t>
            </a:r>
          </a:p>
        </p:txBody>
      </p:sp>
      <p:cxnSp>
        <p:nvCxnSpPr>
          <p:cNvPr id="4" name="Přímá spojnice se šipkou 3"/>
          <p:cNvCxnSpPr/>
          <p:nvPr/>
        </p:nvCxnSpPr>
        <p:spPr>
          <a:xfrm flipV="1">
            <a:off x="827584" y="843558"/>
            <a:ext cx="0" cy="34563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/>
          <p:nvPr/>
        </p:nvCxnSpPr>
        <p:spPr>
          <a:xfrm>
            <a:off x="827584" y="4299942"/>
            <a:ext cx="691276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2339752" y="4393436"/>
            <a:ext cx="5040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Příležitosti a potřeba pro lokalizaci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15345" y="987575"/>
            <a:ext cx="430887" cy="340586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600" dirty="0"/>
              <a:t>Příležitosti a potřeba pro globalizaci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971600" y="915566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Globální produktová struktura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6876256" y="3621674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Struktura globální oblasti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755388" y="818365"/>
            <a:ext cx="720080" cy="33855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dirty="0"/>
              <a:t>TNC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3514498" y="1502736"/>
            <a:ext cx="1555950" cy="33855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dirty="0"/>
              <a:t>Globální podnik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3844143" y="2207064"/>
            <a:ext cx="727857" cy="33855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dirty="0"/>
              <a:t>MNC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1619672" y="3147814"/>
            <a:ext cx="1872208" cy="33855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dirty="0"/>
              <a:t>Mezinárodní podnik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3572427" y="2690505"/>
            <a:ext cx="201622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i="1" dirty="0"/>
              <a:t>Maticová struktura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5264967" y="1216129"/>
            <a:ext cx="2367373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i="1" dirty="0"/>
              <a:t>Horizontální organizační, aliance a network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6588225" y="1860114"/>
            <a:ext cx="157053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i="1" dirty="0"/>
              <a:t>Transnacionální struktura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1215219" y="3685551"/>
            <a:ext cx="224129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i="1" dirty="0"/>
              <a:t>Tuzemská funkcionální s mezinárodní divizí</a:t>
            </a:r>
          </a:p>
        </p:txBody>
      </p:sp>
      <p:sp>
        <p:nvSpPr>
          <p:cNvPr id="13" name="Oblouk 12"/>
          <p:cNvSpPr/>
          <p:nvPr/>
        </p:nvSpPr>
        <p:spPr>
          <a:xfrm rot="17099039">
            <a:off x="1175555" y="1227660"/>
            <a:ext cx="6496093" cy="6320995"/>
          </a:xfrm>
          <a:prstGeom prst="arc">
            <a:avLst/>
          </a:prstGeom>
          <a:ln w="28575">
            <a:solidFill>
              <a:srgbClr val="FF0000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louk 21"/>
          <p:cNvSpPr/>
          <p:nvPr/>
        </p:nvSpPr>
        <p:spPr>
          <a:xfrm rot="4633893">
            <a:off x="2824491" y="-504912"/>
            <a:ext cx="1333410" cy="7686955"/>
          </a:xfrm>
          <a:prstGeom prst="arc">
            <a:avLst>
              <a:gd name="adj1" fmla="val 16200000"/>
              <a:gd name="adj2" fmla="val 135574"/>
            </a:avLst>
          </a:prstGeom>
          <a:ln w="28575">
            <a:solidFill>
              <a:srgbClr val="FF0000"/>
            </a:solidFill>
            <a:prstDash val="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2351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3992" y="843558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Realizace mezinárodních podnikatelských aktivit vyžaduje navržení a aplikaci koordinačních a monitorovacích systémů, které koordinují veškeré aktivity.</a:t>
            </a:r>
          </a:p>
          <a:p>
            <a:pPr algn="just"/>
            <a:r>
              <a:rPr lang="cs-CZ" sz="1800" b="1" dirty="0"/>
              <a:t>Přímé koordinační mechanismy </a:t>
            </a:r>
            <a:r>
              <a:rPr lang="cs-CZ" sz="1800" dirty="0"/>
              <a:t>poskytují základnu pro celkové vedení a řízení mezinárodních aktivit a zahrnuje návrh adekvátní organizační struktury a aplikaci efektivních metod vedení pracovníků. Přímé koordinační aktivity také zahrnují pravidelná setkání se zaměstnanci, konzultace a řešení problémů.</a:t>
            </a:r>
          </a:p>
          <a:p>
            <a:pPr algn="just"/>
            <a:r>
              <a:rPr lang="cs-CZ" sz="1800" b="1" dirty="0"/>
              <a:t>Nepřímé koordinační mechanismy </a:t>
            </a:r>
            <a:r>
              <a:rPr lang="cs-CZ" sz="1800" dirty="0"/>
              <a:t>zahrnují nastavení prodejních kvót, rozpočty a dalších finanční nástroje a reporty, které poskytují informace o prodejní a finanční výkonnosti daného organizačního celku.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struktura a systém kontroly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704856" cy="507703"/>
          </a:xfrm>
        </p:spPr>
        <p:txBody>
          <a:bodyPr/>
          <a:lstStyle/>
          <a:p>
            <a:r>
              <a:rPr lang="cs-CZ" dirty="0"/>
              <a:t>Koordinační mechanismy pro mezinárodní operace</a:t>
            </a:r>
          </a:p>
        </p:txBody>
      </p:sp>
    </p:spTree>
    <p:extLst>
      <p:ext uri="{BB962C8B-B14F-4D97-AF65-F5344CB8AC3E}">
        <p14:creationId xmlns:p14="http://schemas.microsoft.com/office/powerpoint/2010/main" val="29581810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Přerozdělit zdroje tak, aby vyhovovaly rozpočtovým požadavkům nové strategie.</a:t>
            </a:r>
          </a:p>
          <a:p>
            <a:pPr lvl="0" algn="just"/>
            <a:r>
              <a:rPr lang="cs-CZ" sz="1600" dirty="0"/>
              <a:t>Vybudovat takové politiky a procedury, které podporují strategii.</a:t>
            </a:r>
          </a:p>
          <a:p>
            <a:pPr lvl="0" algn="just"/>
            <a:r>
              <a:rPr lang="cs-CZ" sz="1600" dirty="0"/>
              <a:t>Zavést mechanismy pro neustálé zlepšování a adoptovat systém nejlepších praktik.</a:t>
            </a:r>
          </a:p>
          <a:p>
            <a:pPr lvl="0" algn="just"/>
            <a:r>
              <a:rPr lang="cs-CZ" sz="1600" dirty="0"/>
              <a:t>Instalovat podpůrné systémy, které umožní personálu udržovat jejich strategické role.</a:t>
            </a:r>
          </a:p>
          <a:p>
            <a:pPr lvl="0" algn="just"/>
            <a:r>
              <a:rPr lang="cs-CZ" sz="1600" dirty="0"/>
              <a:t>Implementovat motivační praktiky a iniciativy, které podporují úsilí o dobrou realizaci strategie a podporují angažovanost pracovníků.</a:t>
            </a:r>
          </a:p>
          <a:p>
            <a:pPr lvl="0" algn="just"/>
            <a:r>
              <a:rPr lang="cs-CZ" sz="1600" dirty="0"/>
              <a:t>Úprava a adaptace podnikové kultury.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Další úkoly významné při implementaci strategie</a:t>
            </a:r>
          </a:p>
        </p:txBody>
      </p:sp>
    </p:spTree>
    <p:extLst>
      <p:ext uri="{BB962C8B-B14F-4D97-AF65-F5344CB8AC3E}">
        <p14:creationId xmlns:p14="http://schemas.microsoft.com/office/powerpoint/2010/main" val="1025840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Přesně určit ty hodnototvorné činnosti, kompetence a konkurenční schopnosti, které jsou důležité (kritické) pro úspěšnou realizaci strategie</a:t>
            </a:r>
          </a:p>
          <a:p>
            <a:pPr lvl="0" algn="just"/>
            <a:r>
              <a:rPr lang="cs-CZ" sz="1600" dirty="0"/>
              <a:t>Rozhodnout, zda je možné a efektivnější některé podpůrné (nekritické) aktivity vyčlenit (provést outsourcing)</a:t>
            </a:r>
          </a:p>
          <a:p>
            <a:pPr lvl="0" algn="just"/>
            <a:r>
              <a:rPr lang="cs-CZ" sz="1600" dirty="0"/>
              <a:t>Rozhodnout, které důležité činnosti a schopnosti vyžadují úzkou spolupráci s ostatními (dodavateli, distribučními kanály, event. konkurenty</a:t>
            </a:r>
          </a:p>
          <a:p>
            <a:pPr lvl="0" algn="just"/>
            <a:r>
              <a:rPr lang="cs-CZ" sz="1600" dirty="0"/>
              <a:t>Z primárních (kritických) hodnototvorných činností, které je třeba provádět interně vytvořit základní stavební kameny organizační struktury</a:t>
            </a:r>
          </a:p>
          <a:p>
            <a:pPr lvl="0" algn="just"/>
            <a:r>
              <a:rPr lang="cs-CZ" sz="1600" dirty="0"/>
              <a:t>Určit míru autority, která je potřebná k řízení každé organizační jednotky a udržet rovnováhu mezi centrálním rozhodováním a rozhodováním na co nejnižší úrovni, aby bylo možné zajistit včasná a kompetentní rozhodnutí a dostatečnou informovanost</a:t>
            </a:r>
          </a:p>
          <a:p>
            <a:pPr lvl="0" algn="just"/>
            <a:r>
              <a:rPr lang="cs-CZ" sz="1600" dirty="0"/>
              <a:t>Vytvořit vztahy mezi jednotlivými odděleními k dosažení nezbytné koordinace</a:t>
            </a:r>
          </a:p>
          <a:p>
            <a:pPr algn="just"/>
            <a:r>
              <a:rPr lang="cs-CZ" sz="1600" dirty="0"/>
              <a:t>Určit, jak budou řízeny vztahy s vnějšími partnery, a přiřadit odpovědnost za vytvoření nezbytných organizačních „mostů“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Změny v organizační struktuře při implementaci strategie</a:t>
            </a:r>
          </a:p>
        </p:txBody>
      </p:sp>
    </p:spTree>
    <p:extLst>
      <p:ext uri="{BB962C8B-B14F-4D97-AF65-F5344CB8AC3E}">
        <p14:creationId xmlns:p14="http://schemas.microsoft.com/office/powerpoint/2010/main" val="1619112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Přesně určit ty hodnototvorné činnosti, kompetence a konkurenční schopnosti, které jsou důležité (kritické) pro úspěšnou realizaci strategie</a:t>
            </a:r>
          </a:p>
          <a:p>
            <a:pPr lvl="0" algn="just"/>
            <a:r>
              <a:rPr lang="cs-CZ" sz="1600" dirty="0"/>
              <a:t>Rozhodnout, zda je možné a efektivnější některé podpůrné (nekritické) aktivity vyčlenit (provést outsourcing)</a:t>
            </a:r>
          </a:p>
          <a:p>
            <a:pPr lvl="0" algn="just"/>
            <a:r>
              <a:rPr lang="cs-CZ" sz="1600" dirty="0"/>
              <a:t>Rozhodnout, které důležité činnosti a schopnosti vyžadují úzkou spolupráci s ostatními (dodavateli, distribučními kanály, event. konkurenty</a:t>
            </a:r>
          </a:p>
          <a:p>
            <a:pPr lvl="0" algn="just"/>
            <a:r>
              <a:rPr lang="cs-CZ" sz="1600" dirty="0"/>
              <a:t>Z primárních (kritických) hodnototvorných činností, které je třeba provádět interně vytvořit základní stavební kameny organizační struktury</a:t>
            </a:r>
          </a:p>
          <a:p>
            <a:pPr lvl="0" algn="just"/>
            <a:r>
              <a:rPr lang="cs-CZ" sz="1600" dirty="0"/>
              <a:t>Určit míru autority, která je potřebná k řízení každé organizační jednotky a udržet rovnováhu mezi centrálním rozhodováním a rozhodováním na co nejnižší úrovni, aby bylo možné zajistit včasná a kompetentní rozhodnutí a dostatečnou informovanost</a:t>
            </a:r>
          </a:p>
          <a:p>
            <a:pPr lvl="0" algn="just"/>
            <a:r>
              <a:rPr lang="cs-CZ" sz="1600" dirty="0"/>
              <a:t>Vytvořit vztahy mezi jednotlivými odděleními k dosažení nezbytné koordinace</a:t>
            </a:r>
          </a:p>
          <a:p>
            <a:pPr algn="just"/>
            <a:r>
              <a:rPr lang="cs-CZ" sz="1600" dirty="0"/>
              <a:t>Určit, jak budou řízeny vztahy s vnějšími partnery, a přiřadit odpovědnost za vytvoření nezbytných organizačních „mostů“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Změny v organizační struktuře při implementaci strategie</a:t>
            </a:r>
          </a:p>
        </p:txBody>
      </p:sp>
    </p:spTree>
    <p:extLst>
      <p:ext uri="{BB962C8B-B14F-4D97-AF65-F5344CB8AC3E}">
        <p14:creationId xmlns:p14="http://schemas.microsoft.com/office/powerpoint/2010/main" val="332497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Elementy organizační struktury</a:t>
            </a:r>
          </a:p>
          <a:p>
            <a:pPr lvl="1" algn="just"/>
            <a:r>
              <a:rPr lang="cs-CZ" sz="1400" dirty="0"/>
              <a:t>Specializace </a:t>
            </a:r>
          </a:p>
          <a:p>
            <a:pPr lvl="1" algn="just"/>
            <a:r>
              <a:rPr lang="cs-CZ" sz="1400" dirty="0"/>
              <a:t>Formalizace </a:t>
            </a:r>
          </a:p>
          <a:p>
            <a:pPr lvl="1" algn="just"/>
            <a:r>
              <a:rPr lang="cs-CZ" sz="1400" dirty="0"/>
              <a:t>Centralizace </a:t>
            </a:r>
          </a:p>
          <a:p>
            <a:pPr lvl="1" algn="just"/>
            <a:r>
              <a:rPr lang="cs-CZ" sz="1400" dirty="0"/>
              <a:t>Hierarchie </a:t>
            </a:r>
          </a:p>
          <a:p>
            <a:pPr lvl="0" algn="just"/>
            <a:r>
              <a:rPr lang="cs-CZ" sz="1600" dirty="0"/>
              <a:t>Mechanistická organizace x organická organizace</a:t>
            </a:r>
          </a:p>
          <a:p>
            <a:pPr lvl="0" algn="just"/>
            <a:r>
              <a:rPr lang="cs-CZ" sz="1600" dirty="0"/>
              <a:t>Strategie a organizační struktura 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Změny v organizační struktuře při implementaci strategie</a:t>
            </a:r>
          </a:p>
        </p:txBody>
      </p:sp>
    </p:spTree>
    <p:extLst>
      <p:ext uri="{BB962C8B-B14F-4D97-AF65-F5344CB8AC3E}">
        <p14:creationId xmlns:p14="http://schemas.microsoft.com/office/powerpoint/2010/main" val="1510617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Tvorba organizační struktury</a:t>
            </a:r>
          </a:p>
        </p:txBody>
      </p:sp>
      <p:pic>
        <p:nvPicPr>
          <p:cNvPr id="5" name="Zástupný symbol pro obsah 3" descr="orga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8466" y="843559"/>
            <a:ext cx="7848872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458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Strategie na mezinárodních trzích a organizační struktura</a:t>
            </a: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9B606C60-6366-4A41-8CCA-74B42F0C9E4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79512" y="880110"/>
          <a:ext cx="7776864" cy="302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6780">
                  <a:extLst>
                    <a:ext uri="{9D8B030D-6E8A-4147-A177-3AD203B41FA5}">
                      <a16:colId xmlns:a16="http://schemas.microsoft.com/office/drawing/2014/main" val="1811066232"/>
                    </a:ext>
                  </a:extLst>
                </a:gridCol>
                <a:gridCol w="4650084">
                  <a:extLst>
                    <a:ext uri="{9D8B030D-6E8A-4147-A177-3AD203B41FA5}">
                      <a16:colId xmlns:a16="http://schemas.microsoft.com/office/drawing/2014/main" val="9497378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Strategie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Doporučená odpovídající organizační struktura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4017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Mezinárodní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Funkční struktura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0356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Multinárodní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Multidivizionální</a:t>
                      </a:r>
                      <a:r>
                        <a:rPr lang="cs-CZ" dirty="0"/>
                        <a:t> struktura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200" dirty="0"/>
                        <a:t>Geografické oblasti; decentralizované rozhodování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391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Globální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Multidivizionální</a:t>
                      </a:r>
                      <a:r>
                        <a:rPr lang="cs-CZ" dirty="0"/>
                        <a:t> struktura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200" dirty="0"/>
                        <a:t>Produktové divize; centralizované rozhodování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9543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Transnacionální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cs-CZ" sz="1800" dirty="0"/>
                        <a:t>Maticová struktura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200" dirty="0"/>
                        <a:t>Rovnováha mezi centralizovaným a decentralizovaným rozhodování; další úroveň hierarchie, která koordinuje geografické oblasti a produktové divize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73502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7655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Funkční struktura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BB018F6-02F8-45FF-AFE6-0CB726208C3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69"/>
          <a:stretch/>
        </p:blipFill>
        <p:spPr>
          <a:xfrm>
            <a:off x="1475656" y="771550"/>
            <a:ext cx="5544616" cy="3802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6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err="1"/>
              <a:t>Multidivizionální</a:t>
            </a:r>
            <a:r>
              <a:rPr lang="cs-CZ" dirty="0"/>
              <a:t> struktura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09D91DD-5573-460C-8E4D-E1D8AD30E2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774970"/>
            <a:ext cx="6048672" cy="3659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300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4601</TotalTime>
  <Words>1721</Words>
  <Application>Microsoft Office PowerPoint</Application>
  <PresentationFormat>Předvádění na obrazovce (16:9)</PresentationFormat>
  <Paragraphs>167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Arial</vt:lpstr>
      <vt:lpstr>Calibri</vt:lpstr>
      <vt:lpstr>Enriqueta</vt:lpstr>
      <vt:lpstr>Times New Roman</vt:lpstr>
      <vt:lpstr>SLU</vt:lpstr>
      <vt:lpstr>Organizační struktura a její změny pro mezinárodní operace </vt:lpstr>
      <vt:lpstr>Implementace strategie a změny</vt:lpstr>
      <vt:lpstr>Změny v organizační struktuře při implementaci strategie</vt:lpstr>
      <vt:lpstr>Změny v organizační struktuře při implementaci strategie</vt:lpstr>
      <vt:lpstr>Změny v organizační struktuře při implementaci strategie</vt:lpstr>
      <vt:lpstr>Tvorba organizační struktury</vt:lpstr>
      <vt:lpstr>Strategie na mezinárodních trzích a organizační struktura</vt:lpstr>
      <vt:lpstr>Funkční struktura</vt:lpstr>
      <vt:lpstr>Multidivizionální struktura</vt:lpstr>
      <vt:lpstr>Maticová struktura</vt:lpstr>
      <vt:lpstr>Domácí struktura plus exportní oddělení</vt:lpstr>
      <vt:lpstr>Domácí struktura plus zahraniční dceřiná společnost</vt:lpstr>
      <vt:lpstr>Globální divizionální struktura produktová</vt:lpstr>
      <vt:lpstr>Globální geografická struktura</vt:lpstr>
      <vt:lpstr>Maticová geografická struktura</vt:lpstr>
      <vt:lpstr>Networking</vt:lpstr>
      <vt:lpstr>Formy networking</vt:lpstr>
      <vt:lpstr>Členství v síti</vt:lpstr>
      <vt:lpstr>Nově vznikající organizační struktury</vt:lpstr>
      <vt:lpstr>Interorganizační sítě (Interorganizational Networks)</vt:lpstr>
      <vt:lpstr>Globální síťové struktury e-korporací (Global E-Corporation Network Structure)</vt:lpstr>
      <vt:lpstr>Globální síťové struktury e-korporací (Global E-Corporation Network Structure)</vt:lpstr>
      <vt:lpstr>Sítě nadnárodních korporací (Transnational Corporation Network Structure)</vt:lpstr>
      <vt:lpstr>Sítě nadnárodních korporací (Transnational Corporation Network Structure)</vt:lpstr>
      <vt:lpstr>Stopfordův a Wellův model organizace nadnárodních společností</vt:lpstr>
      <vt:lpstr>Organizační alternativy a vývoj pro globální podniky</vt:lpstr>
      <vt:lpstr>Koordinační mechanismy pro mezinárodní operace</vt:lpstr>
      <vt:lpstr>Další úkoly významné při implementaci strategie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Šárka Zapletalová</cp:lastModifiedBy>
  <cp:revision>203</cp:revision>
  <dcterms:created xsi:type="dcterms:W3CDTF">2016-07-06T15:42:34Z</dcterms:created>
  <dcterms:modified xsi:type="dcterms:W3CDTF">2023-11-23T11:50:28Z</dcterms:modified>
</cp:coreProperties>
</file>