
<file path=[Content_Types].xml><?xml version="1.0" encoding="utf-8"?>
<Types xmlns="http://schemas.openxmlformats.org/package/2006/content-types">
  <Default Extension="png" ContentType="image/png"/>
  <Default Extension="web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6"/>
  </p:notesMasterIdLst>
  <p:sldIdLst>
    <p:sldId id="334" r:id="rId2"/>
    <p:sldId id="352" r:id="rId3"/>
    <p:sldId id="382" r:id="rId4"/>
    <p:sldId id="381" r:id="rId5"/>
    <p:sldId id="384" r:id="rId6"/>
    <p:sldId id="356" r:id="rId7"/>
    <p:sldId id="386" r:id="rId8"/>
    <p:sldId id="387" r:id="rId9"/>
    <p:sldId id="385" r:id="rId10"/>
    <p:sldId id="259" r:id="rId11"/>
    <p:sldId id="395" r:id="rId12"/>
    <p:sldId id="400" r:id="rId13"/>
    <p:sldId id="396" r:id="rId14"/>
    <p:sldId id="397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11" autoAdjust="0"/>
    <p:restoredTop sz="94660"/>
  </p:normalViewPr>
  <p:slideViewPr>
    <p:cSldViewPr>
      <p:cViewPr varScale="1">
        <p:scale>
          <a:sx n="109" d="100"/>
          <a:sy n="109" d="100"/>
        </p:scale>
        <p:origin x="696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eb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eb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lidských zdrojů v globálním prostředí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3036267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err="1"/>
              <a:t>Expatrianti</a:t>
            </a:r>
            <a:r>
              <a:rPr lang="cs-CZ" sz="2000" dirty="0"/>
              <a:t> </a:t>
            </a:r>
          </a:p>
          <a:p>
            <a:r>
              <a:rPr lang="cs-CZ" sz="2000" dirty="0" err="1"/>
              <a:t>Inpatrianti</a:t>
            </a:r>
            <a:endParaRPr lang="cs-CZ" sz="2000" dirty="0"/>
          </a:p>
          <a:p>
            <a:r>
              <a:rPr lang="cs-CZ" sz="2000" dirty="0" err="1"/>
              <a:t>Transpatrianti</a:t>
            </a:r>
            <a:endParaRPr lang="cs-CZ" sz="2000" dirty="0"/>
          </a:p>
          <a:p>
            <a:r>
              <a:rPr lang="cs-CZ" sz="2000" dirty="0"/>
              <a:t>Globální týmy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Manažeři v mezinárodním obchodě</a:t>
            </a:r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Výběr založen na kritériích vedení</a:t>
            </a:r>
          </a:p>
          <a:p>
            <a:r>
              <a:rPr lang="cs-CZ" sz="1800" dirty="0"/>
              <a:t>Neadekvátní příprava, trénink a orientace</a:t>
            </a:r>
          </a:p>
          <a:p>
            <a:r>
              <a:rPr lang="cs-CZ" sz="1800" dirty="0"/>
              <a:t>Odcizení nebo minimální podpora od vedení</a:t>
            </a:r>
          </a:p>
          <a:p>
            <a:r>
              <a:rPr lang="cs-CZ" sz="1800" dirty="0"/>
              <a:t>Neschopnost adaptovat se na místní kulturu</a:t>
            </a:r>
          </a:p>
          <a:p>
            <a:r>
              <a:rPr lang="cs-CZ" sz="1800" dirty="0"/>
              <a:t>Problémy s partnery a dětmi</a:t>
            </a:r>
          </a:p>
          <a:p>
            <a:r>
              <a:rPr lang="cs-CZ" sz="1800" dirty="0"/>
              <a:t>Nedostatečná kompenzace finanční podpora</a:t>
            </a:r>
          </a:p>
          <a:p>
            <a:r>
              <a:rPr lang="cs-CZ" sz="1800" dirty="0"/>
              <a:t>Nedostatečné programy pro kariérní podporu a repatriaci</a:t>
            </a:r>
          </a:p>
          <a:p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</a:t>
            </a:r>
            <a:r>
              <a:rPr lang="cs-CZ" dirty="0" err="1"/>
              <a:t>expatriantů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66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/>
              <a:t>Hlavní typy programů mezikulturního školení</a:t>
            </a:r>
          </a:p>
          <a:p>
            <a:r>
              <a:rPr lang="cs-CZ" sz="1800" dirty="0"/>
              <a:t>Informace o  prostředí cizího státu (klima, bydlení, školství, lokalita apod.)</a:t>
            </a:r>
          </a:p>
          <a:p>
            <a:r>
              <a:rPr lang="cs-CZ" sz="1800" dirty="0"/>
              <a:t>Kulturní orientace (seznámení s kulturou a hodnotovým systémem)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/>
              <a:t>A další oblasti školení</a:t>
            </a:r>
          </a:p>
          <a:p>
            <a:r>
              <a:rPr lang="cs-CZ" sz="1800" dirty="0"/>
              <a:t>Jazykový trénink</a:t>
            </a:r>
          </a:p>
          <a:p>
            <a:r>
              <a:rPr lang="cs-CZ" sz="1800" dirty="0" err="1"/>
              <a:t>Doing</a:t>
            </a:r>
            <a:r>
              <a:rPr lang="cs-CZ" sz="1800" dirty="0"/>
              <a:t> business</a:t>
            </a:r>
          </a:p>
          <a:p>
            <a:r>
              <a:rPr lang="cs-CZ" sz="1800" dirty="0"/>
              <a:t>Trénink citlivosti </a:t>
            </a:r>
          </a:p>
          <a:p>
            <a:r>
              <a:rPr lang="cs-CZ" sz="1800" dirty="0"/>
              <a:t>Oblast zkušeností </a:t>
            </a:r>
          </a:p>
          <a:p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Školení a rozvoj zaměstnanců</a:t>
            </a:r>
          </a:p>
        </p:txBody>
      </p:sp>
    </p:spTree>
    <p:extLst>
      <p:ext uri="{BB962C8B-B14F-4D97-AF65-F5344CB8AC3E}">
        <p14:creationId xmlns:p14="http://schemas.microsoft.com/office/powerpoint/2010/main" val="113664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/>
              <a:t>Hlavní typy programů mezikulturního školení</a:t>
            </a:r>
          </a:p>
          <a:p>
            <a:r>
              <a:rPr lang="cs-CZ" sz="1800" dirty="0"/>
              <a:t>Informace o  prostředí cizího státu (klima, bydlení, školství, lokalita apod.)</a:t>
            </a:r>
          </a:p>
          <a:p>
            <a:r>
              <a:rPr lang="cs-CZ" sz="1800" dirty="0"/>
              <a:t>Kulturní orientace (seznámení s kulturou a hodnotovým systémem)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/>
              <a:t>A další oblasti školení</a:t>
            </a:r>
          </a:p>
          <a:p>
            <a:r>
              <a:rPr lang="cs-CZ" sz="1800" dirty="0"/>
              <a:t>Jazykový trénink</a:t>
            </a:r>
          </a:p>
          <a:p>
            <a:r>
              <a:rPr lang="cs-CZ" sz="1800" dirty="0" err="1"/>
              <a:t>Doing</a:t>
            </a:r>
            <a:r>
              <a:rPr lang="cs-CZ" sz="1800" dirty="0"/>
              <a:t> business</a:t>
            </a:r>
          </a:p>
          <a:p>
            <a:r>
              <a:rPr lang="cs-CZ" sz="1800" dirty="0"/>
              <a:t>Trénink citlivosti </a:t>
            </a:r>
          </a:p>
          <a:p>
            <a:r>
              <a:rPr lang="cs-CZ" sz="1800" dirty="0"/>
              <a:t>Oblast zkušeností </a:t>
            </a:r>
          </a:p>
          <a:p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Techniky školení</a:t>
            </a:r>
          </a:p>
        </p:txBody>
      </p:sp>
    </p:spTree>
    <p:extLst>
      <p:ext uri="{BB962C8B-B14F-4D97-AF65-F5344CB8AC3E}">
        <p14:creationId xmlns:p14="http://schemas.microsoft.com/office/powerpoint/2010/main" val="71338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Kompenzace – odměňování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FDFE700-9803-4C34-97F4-1A15A16DC3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3" t="30454" r="7115" b="18789"/>
          <a:stretch/>
        </p:blipFill>
        <p:spPr>
          <a:xfrm>
            <a:off x="1187624" y="1203598"/>
            <a:ext cx="6129321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3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Mezinárodní řízení lidských zdrojů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781FF2B-0A3E-4878-8E3D-10344A46A3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00" b="10801"/>
          <a:stretch/>
        </p:blipFill>
        <p:spPr>
          <a:xfrm>
            <a:off x="251520" y="1419622"/>
            <a:ext cx="772048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45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600" dirty="0"/>
              <a:t>Mezinárodní řízení lidských zdrojů (International </a:t>
            </a:r>
            <a:r>
              <a:rPr lang="cs-CZ" sz="1600" dirty="0" err="1"/>
              <a:t>Human</a:t>
            </a:r>
            <a:r>
              <a:rPr lang="cs-CZ" sz="1600" dirty="0"/>
              <a:t> </a:t>
            </a:r>
            <a:r>
              <a:rPr lang="cs-CZ" sz="1600" dirty="0" err="1"/>
              <a:t>Resource</a:t>
            </a:r>
            <a:r>
              <a:rPr lang="cs-CZ" sz="1600" dirty="0"/>
              <a:t> Management, IHRM) je proces získávání, rozdělování a efektivního využívání lidských zdrojů v nadnárodní korporaci, přičemž je třeba vyvážit integraci a diferenciaci personálních činností v zahraničních lokalitách.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marL="0" lvl="0" indent="0" algn="just">
              <a:buNone/>
            </a:pPr>
            <a:r>
              <a:rPr lang="cs-CZ" sz="1600" dirty="0"/>
              <a:t>Výzvy v oblasti mezinárodního řízení lidských zdrojů:</a:t>
            </a:r>
          </a:p>
          <a:p>
            <a:pPr lvl="0" algn="just"/>
            <a:r>
              <a:rPr lang="cs-CZ" sz="1600" dirty="0"/>
              <a:t>posílení globální obchodní strategie;</a:t>
            </a:r>
          </a:p>
          <a:p>
            <a:pPr lvl="0" algn="just"/>
            <a:r>
              <a:rPr lang="cs-CZ" sz="1600" dirty="0"/>
              <a:t>sladění personálních otázek s obchodní strategií;</a:t>
            </a:r>
          </a:p>
          <a:p>
            <a:pPr lvl="0" algn="just"/>
            <a:r>
              <a:rPr lang="cs-CZ" sz="1600" dirty="0"/>
              <a:t>navrhování a vedení změn;</a:t>
            </a:r>
          </a:p>
          <a:p>
            <a:pPr lvl="0" algn="just"/>
            <a:r>
              <a:rPr lang="cs-CZ" sz="1600" dirty="0"/>
              <a:t>budování globální firemní kultury;</a:t>
            </a:r>
          </a:p>
          <a:p>
            <a:pPr lvl="0" algn="just"/>
            <a:r>
              <a:rPr lang="cs-CZ" sz="1600" dirty="0"/>
              <a:t>personální obsazení organizací globálními lídry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Mezinárodní řízení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183262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nábor a výběr zaměstnanců;</a:t>
            </a:r>
          </a:p>
          <a:p>
            <a:pPr lvl="0" algn="just"/>
            <a:r>
              <a:rPr lang="cs-CZ" sz="1600" dirty="0"/>
              <a:t>příprava a školení;</a:t>
            </a:r>
          </a:p>
          <a:p>
            <a:pPr lvl="0" algn="just"/>
            <a:r>
              <a:rPr lang="cs-CZ" sz="1600" dirty="0"/>
              <a:t>nastavení odpovídajícího odměňování;</a:t>
            </a:r>
          </a:p>
          <a:p>
            <a:pPr lvl="0" algn="just"/>
            <a:r>
              <a:rPr lang="cs-CZ" sz="1600" dirty="0"/>
              <a:t>programy řízení výkonnosti.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Oblasti mezinárodního řízení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202738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Etnocentrický přístup;</a:t>
            </a:r>
          </a:p>
          <a:p>
            <a:pPr lvl="0" algn="just"/>
            <a:r>
              <a:rPr lang="cs-CZ" sz="1600" dirty="0"/>
              <a:t>Polycentrický přístup;</a:t>
            </a:r>
          </a:p>
          <a:p>
            <a:pPr lvl="0" algn="just"/>
            <a:r>
              <a:rPr lang="cs-CZ" sz="1600" dirty="0" err="1"/>
              <a:t>Regiocentrický</a:t>
            </a:r>
            <a:r>
              <a:rPr lang="cs-CZ" sz="1600" dirty="0"/>
              <a:t> přístup;</a:t>
            </a:r>
          </a:p>
          <a:p>
            <a:pPr lvl="0" algn="just"/>
            <a:r>
              <a:rPr lang="cs-CZ" sz="1600" dirty="0"/>
              <a:t>Geocentrický přístup.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Přístupy k IHRM v mezinárodní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96281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Etnocentrický přístup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7B899AD-F26E-40AB-8F73-D10CA2CFD8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6" t="4884" r="6934" b="37695"/>
          <a:stretch/>
        </p:blipFill>
        <p:spPr>
          <a:xfrm>
            <a:off x="1835696" y="1059582"/>
            <a:ext cx="4814249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65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Polycentrický přístup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CDCE09-28D5-4DF1-AAEA-8E1EF2430AB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1" t="11601" r="18423" b="14920"/>
          <a:stretch/>
        </p:blipFill>
        <p:spPr>
          <a:xfrm>
            <a:off x="1403648" y="996678"/>
            <a:ext cx="5616624" cy="300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57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Geocentrický přístup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9586103-C157-4DDA-971A-D754185F839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" t="8211" r="8780" b="15554"/>
          <a:stretch/>
        </p:blipFill>
        <p:spPr>
          <a:xfrm>
            <a:off x="1331639" y="1131590"/>
            <a:ext cx="5747041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30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err="1"/>
              <a:t>Regiocentrický</a:t>
            </a:r>
            <a:r>
              <a:rPr lang="cs-CZ" dirty="0"/>
              <a:t> přístup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2FC25A-3842-43E9-AFEA-2BDC3EC2D8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2" t="6934" r="6934" b="39747"/>
          <a:stretch/>
        </p:blipFill>
        <p:spPr>
          <a:xfrm>
            <a:off x="1475656" y="1275606"/>
            <a:ext cx="5179037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91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4881</TotalTime>
  <Words>376</Words>
  <Application>Microsoft Office PowerPoint</Application>
  <PresentationFormat>Předvádění na obrazovce (16:9)</PresentationFormat>
  <Paragraphs>76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Enriqueta</vt:lpstr>
      <vt:lpstr>Times New Roman</vt:lpstr>
      <vt:lpstr>SLU</vt:lpstr>
      <vt:lpstr>Řízení lidských zdrojů v globálním prostředí</vt:lpstr>
      <vt:lpstr>Mezinárodní řízení lidských zdrojů</vt:lpstr>
      <vt:lpstr>Mezinárodní řízení lidských zdrojů</vt:lpstr>
      <vt:lpstr>Oblasti mezinárodního řízení lidských zdrojů</vt:lpstr>
      <vt:lpstr>Přístupy k IHRM v mezinárodní prostředí</vt:lpstr>
      <vt:lpstr>Etnocentrický přístup</vt:lpstr>
      <vt:lpstr>Polycentrický přístup</vt:lpstr>
      <vt:lpstr>Geocentrický přístup</vt:lpstr>
      <vt:lpstr>Regiocentrický přístup</vt:lpstr>
      <vt:lpstr>Manažeři v mezinárodním obchodě</vt:lpstr>
      <vt:lpstr>Problémy expatriantů</vt:lpstr>
      <vt:lpstr>Školení a rozvoj zaměstnanců</vt:lpstr>
      <vt:lpstr>Techniky školení</vt:lpstr>
      <vt:lpstr>Kompenzace – odměňování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234</cp:revision>
  <dcterms:created xsi:type="dcterms:W3CDTF">2016-07-06T15:42:34Z</dcterms:created>
  <dcterms:modified xsi:type="dcterms:W3CDTF">2023-11-30T13:32:32Z</dcterms:modified>
</cp:coreProperties>
</file>