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2" r:id="rId15"/>
    <p:sldId id="273" r:id="rId16"/>
    <p:sldId id="274" r:id="rId17"/>
    <p:sldId id="275" r:id="rId18"/>
    <p:sldId id="260" r:id="rId19"/>
    <p:sldId id="263" r:id="rId20"/>
    <p:sldId id="261" r:id="rId21"/>
    <p:sldId id="26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8DB1-2C0B-4323-8B8B-AF51309B53D7}" type="datetimeFigureOut">
              <a:rPr lang="cs-CZ" smtClean="0"/>
              <a:pPr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553348" cy="2068970"/>
          </a:xfrm>
        </p:spPr>
        <p:txBody>
          <a:bodyPr>
            <a:normAutofit/>
          </a:bodyPr>
          <a:lstStyle/>
          <a:p>
            <a:r>
              <a:rPr lang="cs-CZ" dirty="0" smtClean="0"/>
              <a:t>Management </a:t>
            </a:r>
            <a:r>
              <a:rPr lang="cs-CZ" dirty="0"/>
              <a:t>v sociálních službách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43042" y="4214818"/>
            <a:ext cx="6696744" cy="1752600"/>
          </a:xfrm>
        </p:spPr>
        <p:txBody>
          <a:bodyPr/>
          <a:lstStyle/>
          <a:p>
            <a:pPr algn="r"/>
            <a:r>
              <a:rPr lang="cs-CZ" dirty="0"/>
              <a:t>Petra Krejčí</a:t>
            </a:r>
          </a:p>
        </p:txBody>
      </p:sp>
      <p:pic>
        <p:nvPicPr>
          <p:cNvPr id="1026" name="Picture 2" descr="D:\Práce\OPF\Vedené předměty\Zimní semestr\Soc. management\2022_2023\Sociální služ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4533366" cy="2714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Kumkumbatia</a:t>
            </a:r>
            <a:r>
              <a:rPr lang="cs-CZ" dirty="0"/>
              <a:t> </a:t>
            </a:r>
            <a:r>
              <a:rPr lang="cs-CZ" dirty="0" err="1"/>
              <a:t>Exhibition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335847"/>
            <a:ext cx="7632847" cy="34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895244"/>
      </p:ext>
    </p:extLst>
  </p:cSld>
  <p:clrMapOvr>
    <a:masterClrMapping/>
  </p:clrMapOvr>
  <p:transition spd="slow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sz="4100" err="1"/>
              <a:t>Halloweenská</a:t>
            </a:r>
            <a:r>
              <a:rPr lang="cs-CZ" sz="4100"/>
              <a:t> </a:t>
            </a:r>
            <a:r>
              <a:rPr lang="cs-CZ" sz="4100" err="1"/>
              <a:t>párty</a:t>
            </a:r>
            <a:r>
              <a:rPr lang="cs-CZ" sz="4100"/>
              <a:t> pro mladé hasiče</a:t>
            </a:r>
          </a:p>
        </p:txBody>
      </p:sp>
      <p:pic>
        <p:nvPicPr>
          <p:cNvPr id="5" name="Obrázek 4" descr="https://scontent-ams3-1.xx.fbcdn.net/hphotos-xfl1/v/t1.0-9/12066017_956121941101305_1150515017469841044_n.jpg?oh=4770def07678d536a52c94430375f424&amp;oe=5744AA9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87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977688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Útulek </a:t>
            </a:r>
            <a:r>
              <a:rPr lang="cs-CZ" dirty="0" err="1"/>
              <a:t>max</a:t>
            </a:r>
            <a:r>
              <a:rPr lang="cs-CZ" dirty="0"/>
              <a:t> </a:t>
            </a:r>
            <a:r>
              <a:rPr lang="cs-CZ" dirty="0" err="1"/>
              <a:t>havířov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06178" y="2538438"/>
            <a:ext cx="5059636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89787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pis není dostupný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142852"/>
            <a:ext cx="3643338" cy="4572032"/>
          </a:xfrm>
          <a:prstGeom prst="rect">
            <a:avLst/>
          </a:prstGeom>
          <a:noFill/>
        </p:spPr>
      </p:pic>
      <p:pic>
        <p:nvPicPr>
          <p:cNvPr id="3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1357298"/>
            <a:ext cx="3258121" cy="5286412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3000372"/>
            <a:ext cx="2333626" cy="32861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Dostali jsme se do deníku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889" r="35720"/>
          <a:stretch/>
        </p:blipFill>
        <p:spPr>
          <a:xfrm>
            <a:off x="2330252" y="1600200"/>
            <a:ext cx="448349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589178"/>
      </p:ext>
    </p:extLst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/>
              <a:t>Psí Vánoce</a:t>
            </a:r>
          </a:p>
        </p:txBody>
      </p:sp>
      <p:pic>
        <p:nvPicPr>
          <p:cNvPr id="4" name="Picture 1" descr="248340117_702876090686378_15275468423261018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3929090" cy="55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446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8DAEE19-526B-45F6-8444-0819A6E5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9" b="3"/>
          <a:stretch/>
        </p:blipFill>
        <p:spPr>
          <a:xfrm>
            <a:off x="4572000" y="640080"/>
            <a:ext cx="4091940" cy="557784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cs-CZ" sz="3700">
                <a:solidFill>
                  <a:srgbClr val="FFFFFF"/>
                </a:solidFill>
              </a:rPr>
              <a:t>Navštívili jsme psí útulek v karviné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Vyvenčení psů</a:t>
            </a:r>
          </a:p>
          <a:p>
            <a:r>
              <a:rPr lang="cs-CZ">
                <a:solidFill>
                  <a:srgbClr val="FFFFFF"/>
                </a:solidFill>
              </a:rPr>
              <a:t>Nákup granulí</a:t>
            </a:r>
          </a:p>
          <a:p>
            <a:r>
              <a:rPr lang="cs-CZ">
                <a:solidFill>
                  <a:srgbClr val="FFFFFF"/>
                </a:solidFill>
              </a:rPr>
              <a:t>Již třetí ročník ročník!!!!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81198E0-E4C9-416D-AB2D-205335418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575" y="3973056"/>
            <a:ext cx="384735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968380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94" r="24027" b="4"/>
          <a:stretch/>
        </p:blipFill>
        <p:spPr>
          <a:xfrm>
            <a:off x="4211960" y="186798"/>
            <a:ext cx="4659405" cy="331574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973783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6806176-0371-4A14-B7A6-F43203DF0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0" r="1048" b="-3"/>
          <a:stretch/>
        </p:blipFill>
        <p:spPr>
          <a:xfrm>
            <a:off x="1331640" y="3505200"/>
            <a:ext cx="4570789" cy="3381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FB8581D-EFFC-4F0E-9241-B34BA8785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88" r="24908" b="4"/>
          <a:stretch/>
        </p:blipFill>
        <p:spPr>
          <a:xfrm>
            <a:off x="1073970" y="186798"/>
            <a:ext cx="2200834" cy="33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971650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Obhajoba semestrálního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5643570" cy="4383087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/>
              <a:t>Obsahovat všechny doposud zpracované části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Prezentují všichni členové projektu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Každý člen musí mít v prezentaci slovo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Nepřítomnost na obhajobě se neakceptuje (jen v případě včasného omluvení ze závažných důvodů)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Prezentuje se bez pomocných papírků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Picture 5" descr="D:\Práce\OPF\Vedené předměty\Zimní semestr\Soc. management\2022_2023\prezent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143380"/>
            <a:ext cx="3436939" cy="2577705"/>
          </a:xfrm>
          <a:prstGeom prst="rect">
            <a:avLst/>
          </a:prstGeom>
          <a:noFill/>
        </p:spPr>
      </p:pic>
      <p:pic>
        <p:nvPicPr>
          <p:cNvPr id="21506" name="Picture 2" descr="D:\Práce\OPF\Vedené předměty\Zimní semestr\Soc. management\2022_2023\prezentac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51"/>
            <a:ext cx="2744385" cy="37400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Seminář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sz="2800"/>
              <a:t>V rámci dvou přednášek a seminářů lze získat kladné body navíc</a:t>
            </a:r>
          </a:p>
          <a:p>
            <a:pPr lvl="1">
              <a:buFont typeface="Arial" pitchFamily="34" charset="0"/>
              <a:buChar char="•"/>
            </a:pPr>
            <a:r>
              <a:rPr lang="cs-CZ" sz="2800"/>
              <a:t>Možnost získat až 8 bodů navíc </a:t>
            </a:r>
          </a:p>
          <a:p>
            <a:pPr lvl="1">
              <a:buFont typeface="Arial" pitchFamily="34" charset="0"/>
              <a:buChar char="•"/>
            </a:pPr>
            <a:r>
              <a:rPr lang="cs-CZ" sz="2800"/>
              <a:t>Vždy ve středu nebo čtvrtek v interaktivní osnově</a:t>
            </a:r>
          </a:p>
          <a:p>
            <a:pPr lvl="1"/>
            <a:endParaRPr lang="cs-CZ" sz="2800"/>
          </a:p>
        </p:txBody>
      </p:sp>
      <p:pic>
        <p:nvPicPr>
          <p:cNvPr id="20481" name="Picture 1" descr="D:\Práce\OPF\Vedené předměty\Zimní semestr\Soc. management\2022_2023\příprav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2833338"/>
            <a:ext cx="4038600" cy="2059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Základní informace</a:t>
            </a:r>
            <a:endParaRPr lang="cs-CZ"/>
          </a:p>
        </p:txBody>
      </p:sp>
      <p:pic>
        <p:nvPicPr>
          <p:cNvPr id="2050" name="Picture 2" descr="D:\Práce\OPF\Vedené předměty\Zimní semestr\Soc. management\2022_2023\krejčí řemeslo.jpg"/>
          <p:cNvPicPr>
            <a:picLocks noChangeAspect="1" noChangeArrowheads="1"/>
          </p:cNvPicPr>
          <p:nvPr/>
        </p:nvPicPr>
        <p:blipFill rotWithShape="1">
          <a:blip r:embed="rId2"/>
          <a:srcRect l="27267" r="13170" b="-1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/>
              <a:t>Petra Krejčí</a:t>
            </a:r>
          </a:p>
          <a:p>
            <a:pPr>
              <a:lnSpc>
                <a:spcPct val="90000"/>
              </a:lnSpc>
            </a:pPr>
            <a:r>
              <a:rPr lang="cs-CZ" sz="2600"/>
              <a:t>Kancelář: B301</a:t>
            </a:r>
          </a:p>
          <a:p>
            <a:pPr>
              <a:lnSpc>
                <a:spcPct val="90000"/>
              </a:lnSpc>
            </a:pPr>
            <a:r>
              <a:rPr lang="cs-CZ" sz="2600"/>
              <a:t>Konzultační hodiny: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600"/>
              <a:t> Út 12:00 – 12:45 a 18:00 – 18:45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600"/>
              <a:t> St 10:00 – 11:30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600"/>
              <a:t> Jinak dle dohody, možnost online konzultací přes MS </a:t>
            </a:r>
            <a:r>
              <a:rPr lang="cs-CZ" sz="2600" err="1"/>
              <a:t>Teams</a:t>
            </a:r>
            <a:endParaRPr lang="cs-CZ" sz="2600"/>
          </a:p>
          <a:p>
            <a:pPr>
              <a:lnSpc>
                <a:spcPct val="90000"/>
              </a:lnSpc>
            </a:pPr>
            <a:r>
              <a:rPr lang="cs-CZ" sz="2600"/>
              <a:t>E-mail: </a:t>
            </a:r>
            <a:r>
              <a:rPr lang="cs-CZ" sz="2600" err="1"/>
              <a:t>krejci</a:t>
            </a:r>
            <a:r>
              <a:rPr lang="cs-CZ" sz="2600"/>
              <a:t>@</a:t>
            </a:r>
            <a:r>
              <a:rPr lang="cs-CZ" sz="2600" err="1"/>
              <a:t>opf.slu.cz</a:t>
            </a:r>
            <a:r>
              <a:rPr lang="cs-CZ" sz="2600"/>
              <a:t>	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/>
              <a:t>Harmonogram 2023/2024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128784"/>
              </p:ext>
            </p:extLst>
          </p:nvPr>
        </p:nvGraphicFramePr>
        <p:xfrm>
          <a:off x="457198" y="1268760"/>
          <a:ext cx="8229602" cy="5487754"/>
        </p:xfrm>
        <a:graphic>
          <a:graphicData uri="http://schemas.openxmlformats.org/drawingml/2006/table">
            <a:tbl>
              <a:tblPr firstRow="1" bandRow="1"/>
              <a:tblGrid>
                <a:gridCol w="918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3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8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latin typeface="Times New Roman"/>
                          <a:ea typeface="Calibri"/>
                          <a:cs typeface="Times New Roman"/>
                        </a:rPr>
                        <a:t>Datum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734" marR="47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latin typeface="Times New Roman"/>
                          <a:ea typeface="Calibri"/>
                          <a:cs typeface="Times New Roman"/>
                        </a:rPr>
                        <a:t>Téma přednášky 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734" marR="47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>
                          <a:latin typeface="Times New Roman"/>
                          <a:ea typeface="Calibri"/>
                          <a:cs typeface="Times New Roman"/>
                        </a:rPr>
                        <a:t>Seminář 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734" marR="47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25.9.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Podmínky absolvování. </a:t>
                      </a: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Náplně projektů.  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Instrukce k seminární práci (projektu), zadání, rozdělení do skupin, diskuse nad tématy.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2.10.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Sociální služby a jejich charakteristika. (Krejčí)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Práce na projektu (diskuse nad plánovanými tématy). Zhodnocení myšlenky pro projekty, tvorba cíle. </a:t>
                      </a: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Analýzy prostředí, zvolení segmentu.</a:t>
                      </a: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9.10.</a:t>
                      </a:r>
                      <a:endParaRPr lang="cs-CZ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Řízení neziskových projektů (Kantor)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Řízení neziskových projektů (Kantor)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16.10.</a:t>
                      </a: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Základní manažerské funkce v podnicích </a:t>
                      </a:r>
                      <a:r>
                        <a:rPr lang="cs-CZ" sz="1100" kern="120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soc</a:t>
                      </a:r>
                      <a:r>
                        <a:rPr lang="cs-CZ" sz="11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služeb. Manažerské kompetence. (Krejčí)</a:t>
                      </a:r>
                    </a:p>
                    <a:p>
                      <a:endParaRPr lang="cs-CZ" sz="1100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Organizační plán (harmonogram), plán aktivit, </a:t>
                      </a:r>
                      <a:r>
                        <a:rPr lang="cs-CZ" sz="1100" err="1"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 management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23.10.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Etika a kultura organizace. (Mgr. Vališová)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Klíčové dovednosti pro projekt v sociální oblasti, organizační struktura, role v projektu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30.10.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Marketing v sociálních službách. (Ing. Pálová)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Marketingový plán projektu.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(Ing. Pálová)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Bodovaná aktivita (4 body)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6.11.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Řízení kvality. Standardy služeb. (Mgr. Brůnová)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Analýza rizik v projektu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13.11.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Financování sociálních služeb. (Krejčí)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err="1">
                          <a:latin typeface="Times New Roman"/>
                          <a:ea typeface="Calibri"/>
                          <a:cs typeface="Times New Roman"/>
                        </a:rPr>
                        <a:t>Fundraisingový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 a finanční plán projektu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9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20.11.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Využití business modelů v neziskové sféře.</a:t>
                      </a:r>
                      <a:r>
                        <a:rPr lang="cs-CZ" sz="110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Podnikání v sociálních službách. Odlišnosti tvorby podnikatelských záměrů v sociálních službách. (Krejčí)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Využití business modelů v neziskové sféře. Podnikání v sociálních službách. Odlišnosti tvorby podnikatelských záměrů v sociálních službách.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(Ing. Pálová). </a:t>
                      </a: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Bodovaná aktivita (4 body)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27.11.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Strategické řízení v podnicích soc. služeb. 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(Krejčí)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Diskuze (povinná) – </a:t>
                      </a: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podmínka absolvování předmětu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89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4.12.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Sociální podnikání. (Ing. Pálová)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Způsoby vyhodnocování proveditelnosti (studie proveditelnosti projektu). Předpoklady pro dobrou prezentaci a prezentování, diskuze nad vybranými tématy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11.12.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Manažerské přístupy a metody k rozvoji organizace. (Krejčí)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Prezentace dokončených/rozpracovaných projektů (povinná)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Calibri"/>
                          <a:cs typeface="Times New Roman"/>
                        </a:rPr>
                        <a:t>18.12.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Krizové řízení. </a:t>
                      </a:r>
                      <a:r>
                        <a:rPr lang="cs-CZ" sz="1100">
                          <a:latin typeface="Times New Roman"/>
                          <a:ea typeface="Calibri"/>
                          <a:cs typeface="Times New Roman"/>
                        </a:rPr>
                        <a:t>(Krejčí)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Prezentace dokončených/rozpracovaných projektů (povinná)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225" marR="6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Práce\OPF\Vedené předměty\Zimní semestr\Soc. management\2022_2023\Konec+Děkuji+za+pozor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/>
          <a:lstStyle/>
          <a:p>
            <a:pPr algn="l"/>
            <a:r>
              <a:rPr lang="cs-CZ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/>
              <a:t>Požadavky na splnění předmětu</a:t>
            </a:r>
          </a:p>
          <a:p>
            <a:pPr lvl="1">
              <a:buFont typeface="Arial" pitchFamily="34" charset="0"/>
              <a:buChar char="•"/>
            </a:pPr>
            <a:r>
              <a:rPr lang="cs-CZ"/>
              <a:t>Účast na semináři min. 50% (6 účastí)</a:t>
            </a:r>
          </a:p>
          <a:p>
            <a:pPr lvl="1">
              <a:buFont typeface="Arial" pitchFamily="34" charset="0"/>
              <a:buChar char="•"/>
            </a:pPr>
            <a:r>
              <a:rPr lang="cs-CZ"/>
              <a:t>Týmový semestrální projekt (0 – 30 bodů)</a:t>
            </a:r>
          </a:p>
          <a:p>
            <a:pPr lvl="1">
              <a:buFont typeface="Arial" pitchFamily="34" charset="0"/>
              <a:buChar char="•"/>
            </a:pPr>
            <a:r>
              <a:rPr lang="cs-CZ"/>
              <a:t>Obhajoba semestrálního projektu v týmu (0 – 10 bodů)</a:t>
            </a:r>
          </a:p>
          <a:p>
            <a:pPr lvl="2">
              <a:buFont typeface="Wingdings" pitchFamily="2" charset="2"/>
              <a:buChar char="Ø"/>
            </a:pPr>
            <a:r>
              <a:rPr lang="cs-CZ"/>
              <a:t> v týmu: 2 - 4 členové</a:t>
            </a:r>
          </a:p>
          <a:p>
            <a:pPr lvl="1">
              <a:buFont typeface="Arial" pitchFamily="34" charset="0"/>
              <a:buChar char="•"/>
            </a:pPr>
            <a:r>
              <a:rPr lang="cs-CZ"/>
              <a:t>Kombinovaná zkouška (0 – 60 bodů)</a:t>
            </a:r>
          </a:p>
          <a:p>
            <a:pPr lvl="2">
              <a:buFont typeface="Wingdings" pitchFamily="2" charset="2"/>
              <a:buChar char="Ø"/>
            </a:pPr>
            <a:r>
              <a:rPr lang="cs-CZ"/>
              <a:t>zkouška formou písemnou nebo ústní s případným využitím online nástrojů (upřednostňuje se ústní zkouška)</a:t>
            </a:r>
          </a:p>
          <a:p>
            <a:pPr lvl="1">
              <a:buFont typeface="Arial" pitchFamily="34" charset="0"/>
              <a:buChar char="•"/>
            </a:pPr>
            <a:r>
              <a:rPr lang="cs-CZ"/>
              <a:t>Docházka a aktivita na diskuzi (27. 11.)</a:t>
            </a:r>
          </a:p>
          <a:p>
            <a:pPr lvl="1">
              <a:buFont typeface="Arial" pitchFamily="34" charset="0"/>
              <a:buChar char="•"/>
            </a:pPr>
            <a:r>
              <a:rPr lang="cs-CZ"/>
              <a:t>Získat minimálně 60% z celkového počtu bodů </a:t>
            </a:r>
          </a:p>
          <a:p>
            <a:pPr lvl="1">
              <a:buNone/>
            </a:pPr>
            <a:r>
              <a:rPr lang="cs-CZ"/>
              <a:t>	(což je 60 bodů)</a:t>
            </a:r>
            <a:endParaRPr lang="cs-CZ" dirty="0"/>
          </a:p>
        </p:txBody>
      </p:sp>
      <p:pic>
        <p:nvPicPr>
          <p:cNvPr id="3074" name="Picture 2" descr="D:\Práce\OPF\Vedené předměty\Zimní semestr\Soc. management\2022_2023\inform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489162" cy="18668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Týmový semestrální projekt</a:t>
            </a:r>
          </a:p>
        </p:txBody>
      </p:sp>
      <p:pic>
        <p:nvPicPr>
          <p:cNvPr id="4102" name="Picture 6" descr="D:\Práce\OPF\Vedené předměty\Zimní semestr\Soc. management\2022_2023\tý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461042" cy="1947413"/>
          </a:xfrm>
          <a:prstGeom prst="rect">
            <a:avLst/>
          </a:prstGeom>
          <a:noFill/>
        </p:spPr>
      </p:pic>
      <p:pic>
        <p:nvPicPr>
          <p:cNvPr id="4103" name="Picture 7" descr="D:\Práce\OPF\Vedené předměty\Zimní semestr\Soc. management\2022_2023\Tý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4500570"/>
            <a:ext cx="4643470" cy="2231761"/>
          </a:xfrm>
          <a:prstGeom prst="rect">
            <a:avLst/>
          </a:prstGeom>
          <a:noFill/>
        </p:spPr>
      </p:pic>
      <p:pic>
        <p:nvPicPr>
          <p:cNvPr id="4104" name="Picture 8" descr="D:\Práce\OPF\Vedené předměty\Zimní semestr\Soc. management\2022_2023\Projek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52"/>
            <a:ext cx="2544241" cy="1697035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6043626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/>
              <a:t>Vytvořit a uskutečnit dobrovolnickou akci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Ve spolupráci s neziskovou organizací 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Do 16.10. nahlášení skupiny a zpracováním abstraktu</a:t>
            </a:r>
          </a:p>
          <a:p>
            <a:pPr lvl="2"/>
            <a:r>
              <a:rPr lang="cs-CZ" dirty="0"/>
              <a:t>na mail </a:t>
            </a:r>
            <a:r>
              <a:rPr lang="cs-CZ" dirty="0" err="1"/>
              <a:t>krejci</a:t>
            </a:r>
            <a:r>
              <a:rPr lang="cs-CZ" dirty="0"/>
              <a:t>@</a:t>
            </a:r>
            <a:r>
              <a:rPr lang="cs-CZ" dirty="0" err="1"/>
              <a:t>opf.slu.cz</a:t>
            </a:r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/>
              <a:t>Finální práce se odevzdává do </a:t>
            </a:r>
            <a:r>
              <a:rPr lang="cs-CZ" dirty="0" err="1"/>
              <a:t>Odevzdávárny</a:t>
            </a: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1857364"/>
            <a:ext cx="5857916" cy="1500190"/>
          </a:xfrm>
        </p:spPr>
        <p:txBody>
          <a:bodyPr>
            <a:noAutofit/>
          </a:bodyPr>
          <a:lstStyle/>
          <a:p>
            <a:pPr algn="ctr"/>
            <a:r>
              <a:rPr lang="cs-CZ" sz="4400" dirty="0"/>
              <a:t>Realizovali jsme tyto projekty</a:t>
            </a:r>
          </a:p>
        </p:txBody>
      </p:sp>
      <p:pic>
        <p:nvPicPr>
          <p:cNvPr id="18433" name="Picture 1" descr="248340117_702876090686378_15275468423261018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1547938" cy="2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142852"/>
            <a:ext cx="2808922" cy="171451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4143380"/>
            <a:ext cx="1968457" cy="2390989"/>
          </a:xfrm>
          <a:prstGeom prst="rect">
            <a:avLst/>
          </a:prstGeom>
        </p:spPr>
      </p:pic>
      <p:pic>
        <p:nvPicPr>
          <p:cNvPr id="7" name="Obrázok 8" descr="C:\Users\Maťka\Desktop\leta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786058"/>
            <a:ext cx="1730743" cy="216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1" descr="C:\Users\Guest\Desktop\10849772_953296971365504_1630841105149820977_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500330" cy="175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8992" y="214290"/>
            <a:ext cx="2176200" cy="1420072"/>
          </a:xfrm>
          <a:prstGeom prst="rect">
            <a:avLst/>
          </a:prstGeom>
        </p:spPr>
      </p:pic>
      <p:pic>
        <p:nvPicPr>
          <p:cNvPr id="10" name="Obrázek 9" descr="https://scontent-ams3-1.xx.fbcdn.net/hphotos-xfl1/v/t1.0-9/12066017_956121941101305_1150515017469841044_n.jpg?oh=4770def07678d536a52c94430375f424&amp;oe=5744AA9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411570"/>
            <a:ext cx="2598558" cy="144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CFCD558-0E65-4EA6-B014-32CF031B1F6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571876"/>
            <a:ext cx="3101474" cy="16196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víček 3 akce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1142984"/>
            <a:ext cx="4286280" cy="485778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857364"/>
            <a:ext cx="3857652" cy="4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3757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572132" y="357166"/>
            <a:ext cx="2979440" cy="4724400"/>
          </a:xfrm>
        </p:spPr>
        <p:txBody>
          <a:bodyPr/>
          <a:lstStyle/>
          <a:p>
            <a:pPr>
              <a:buNone/>
            </a:pPr>
            <a:r>
              <a:rPr lang="cs-CZ" dirty="0"/>
              <a:t>Domov pro seniory Petřvald-Březiny</a:t>
            </a:r>
          </a:p>
        </p:txBody>
      </p:sp>
      <p:pic>
        <p:nvPicPr>
          <p:cNvPr id="10" name="Zástupný symbol pro obsah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429132"/>
            <a:ext cx="3429024" cy="2095330"/>
          </a:xfrm>
          <a:prstGeom prst="rect">
            <a:avLst/>
          </a:prstGeom>
        </p:spPr>
      </p:pic>
      <p:pic>
        <p:nvPicPr>
          <p:cNvPr id="4" name="Obrázok 8" descr="C:\Users\Maťka\Desktop\leta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643337" cy="43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428736"/>
            <a:ext cx="3240360" cy="2664296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3500438"/>
            <a:ext cx="2571768" cy="3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03782"/>
      </p:ext>
    </p:extLst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Podpořili jsme </a:t>
            </a:r>
            <a:r>
              <a:rPr lang="cs-CZ" dirty="0" err="1"/>
              <a:t>KysuCkou</a:t>
            </a:r>
            <a:r>
              <a:rPr lang="cs-CZ" dirty="0"/>
              <a:t> nemocnici</a:t>
            </a:r>
          </a:p>
        </p:txBody>
      </p:sp>
      <p:pic>
        <p:nvPicPr>
          <p:cNvPr id="5" name="Obrázok 1" descr="C:\Users\Guest\Desktop\10849772_953296971365504_1630841105149820977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5648325" cy="35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3" descr="C:\Users\Guest\Desktop\10805734_955169827844885_1804576640318074114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847975" cy="2430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0023824"/>
      </p:ext>
    </p:extLst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Kočky Bohumín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/>
          <a:srcRect l="16628" r="24033" b="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/>
              <a:t>Dopad: Kočičí kavárna 9životů Opava pomáhá prodejem výrobků</a:t>
            </a:r>
          </a:p>
        </p:txBody>
      </p:sp>
    </p:spTree>
    <p:extLst>
      <p:ext uri="{BB962C8B-B14F-4D97-AF65-F5344CB8AC3E}">
        <p14:creationId xmlns:p14="http://schemas.microsoft.com/office/powerpoint/2010/main" xmlns="" val="4107184026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487</Words>
  <Application>Microsoft Office PowerPoint</Application>
  <PresentationFormat>Předvádění na obrazovce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Management v sociálních službách</vt:lpstr>
      <vt:lpstr>Základní informace</vt:lpstr>
      <vt:lpstr>Základní informace</vt:lpstr>
      <vt:lpstr>Týmový semestrální projekt</vt:lpstr>
      <vt:lpstr>Realizovali jsme tyto projekty</vt:lpstr>
      <vt:lpstr>Sběr víček 3 akce</vt:lpstr>
      <vt:lpstr>Snímek 7</vt:lpstr>
      <vt:lpstr>Podpořili jsme KysuCkou nemocnici</vt:lpstr>
      <vt:lpstr>Kočky Bohumín</vt:lpstr>
      <vt:lpstr>Kumkumbatia Exhibition</vt:lpstr>
      <vt:lpstr>Halloweenská párty pro mladé hasiče</vt:lpstr>
      <vt:lpstr>Útulek max havířov</vt:lpstr>
      <vt:lpstr>Snímek 13</vt:lpstr>
      <vt:lpstr>Dostali jsme se do deníku</vt:lpstr>
      <vt:lpstr>Psí Vánoce</vt:lpstr>
      <vt:lpstr>Navštívili jsme psí útulek v karviné</vt:lpstr>
      <vt:lpstr>Snímek 17</vt:lpstr>
      <vt:lpstr>Obhajoba semestrálního projektu</vt:lpstr>
      <vt:lpstr>Seminář</vt:lpstr>
      <vt:lpstr>Harmonogram 2023/2024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 systému Windows</dc:creator>
  <cp:lastModifiedBy>petra.krejci@centrum.cz</cp:lastModifiedBy>
  <cp:revision>55</cp:revision>
  <dcterms:created xsi:type="dcterms:W3CDTF">2018-09-25T10:07:03Z</dcterms:created>
  <dcterms:modified xsi:type="dcterms:W3CDTF">2023-09-19T08:55:16Z</dcterms:modified>
</cp:coreProperties>
</file>