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8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8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78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3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31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19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6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647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39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78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483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7802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 descr="Kalkulačka, pero, kompas, peníze a papír s grafy, které jsou vytištěny">
            <a:extLst>
              <a:ext uri="{FF2B5EF4-FFF2-40B4-BE49-F238E27FC236}">
                <a16:creationId xmlns:a16="http://schemas.microsoft.com/office/drawing/2014/main" id="{EB636034-3395-1527-31D0-97FDF278BD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854" r="10854" b="-1"/>
          <a:stretch/>
        </p:blipFill>
        <p:spPr>
          <a:xfrm>
            <a:off x="5264728" y="2"/>
            <a:ext cx="6927272" cy="5330949"/>
          </a:xfrm>
          <a:custGeom>
            <a:avLst/>
            <a:gdLst/>
            <a:ahLst/>
            <a:cxnLst/>
            <a:rect l="l" t="t" r="r" b="b"/>
            <a:pathLst>
              <a:path w="6927272" h="5330949">
                <a:moveTo>
                  <a:pt x="0" y="0"/>
                </a:moveTo>
                <a:lnTo>
                  <a:pt x="6927272" y="0"/>
                </a:lnTo>
                <a:lnTo>
                  <a:pt x="6927272" y="3912793"/>
                </a:lnTo>
                <a:lnTo>
                  <a:pt x="6884989" y="4002742"/>
                </a:lnTo>
                <a:cubicBezTo>
                  <a:pt x="6799406" y="4174873"/>
                  <a:pt x="6702812" y="4339578"/>
                  <a:pt x="6592028" y="4494163"/>
                </a:cubicBezTo>
                <a:cubicBezTo>
                  <a:pt x="5802121" y="5596640"/>
                  <a:pt x="4821632" y="5380883"/>
                  <a:pt x="3742808" y="5122218"/>
                </a:cubicBezTo>
                <a:cubicBezTo>
                  <a:pt x="2131653" y="4735722"/>
                  <a:pt x="759367" y="4191689"/>
                  <a:pt x="326623" y="2148182"/>
                </a:cubicBezTo>
                <a:cubicBezTo>
                  <a:pt x="186907" y="1488770"/>
                  <a:pt x="67840" y="834043"/>
                  <a:pt x="13721" y="201231"/>
                </a:cubicBezTo>
                <a:close/>
              </a:path>
            </a:pathLst>
          </a:cu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9896C11-F8DF-437A-B349-8AFD602DC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791199" y="-1219198"/>
            <a:ext cx="5181601" cy="7620000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9914A61-3D79-FFDD-2C91-779D5CD6A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4572000" cy="2286000"/>
          </a:xfrm>
        </p:spPr>
        <p:txBody>
          <a:bodyPr>
            <a:normAutofit/>
          </a:bodyPr>
          <a:lstStyle/>
          <a:p>
            <a:pPr algn="l"/>
            <a:r>
              <a:rPr lang="cs-CZ" sz="4400" dirty="0"/>
              <a:t>Finanční a fundraisingový plán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7EEF4B-93C9-8E73-1622-7E95231FD9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4572000" cy="1524000"/>
          </a:xfrm>
        </p:spPr>
        <p:txBody>
          <a:bodyPr>
            <a:normAutofit/>
          </a:bodyPr>
          <a:lstStyle/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127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5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tůl s kancelářskými pomůckami">
            <a:extLst>
              <a:ext uri="{FF2B5EF4-FFF2-40B4-BE49-F238E27FC236}">
                <a16:creationId xmlns:a16="http://schemas.microsoft.com/office/drawing/2014/main" id="{C7E3AC9A-A466-69F0-830B-73BA9C479B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904" r="12323" b="1"/>
          <a:stretch/>
        </p:blipFill>
        <p:spPr>
          <a:xfrm>
            <a:off x="6613174" y="10"/>
            <a:ext cx="5578824" cy="6028246"/>
          </a:xfrm>
          <a:custGeom>
            <a:avLst/>
            <a:gdLst/>
            <a:ahLst/>
            <a:cxnLst/>
            <a:rect l="l" t="t" r="r" b="b"/>
            <a:pathLst>
              <a:path w="5578824" h="6028256">
                <a:moveTo>
                  <a:pt x="1681218" y="0"/>
                </a:moveTo>
                <a:lnTo>
                  <a:pt x="5578824" y="0"/>
                </a:lnTo>
                <a:lnTo>
                  <a:pt x="5578824" y="5760161"/>
                </a:lnTo>
                <a:lnTo>
                  <a:pt x="5441231" y="5804042"/>
                </a:lnTo>
                <a:cubicBezTo>
                  <a:pt x="5079089" y="5907589"/>
                  <a:pt x="4674877" y="5944442"/>
                  <a:pt x="4253224" y="5980388"/>
                </a:cubicBezTo>
                <a:cubicBezTo>
                  <a:pt x="2813852" y="6102970"/>
                  <a:pt x="1551586" y="6071494"/>
                  <a:pt x="837278" y="4877588"/>
                </a:cubicBezTo>
                <a:cubicBezTo>
                  <a:pt x="529862" y="4363935"/>
                  <a:pt x="255162" y="3847185"/>
                  <a:pt x="109626" y="3329255"/>
                </a:cubicBezTo>
                <a:cubicBezTo>
                  <a:pt x="-35907" y="2811325"/>
                  <a:pt x="-52277" y="2292214"/>
                  <a:pt x="156962" y="1773839"/>
                </a:cubicBezTo>
                <a:cubicBezTo>
                  <a:pt x="296494" y="1428108"/>
                  <a:pt x="536161" y="1082881"/>
                  <a:pt x="904890" y="738354"/>
                </a:cubicBezTo>
                <a:cubicBezTo>
                  <a:pt x="1036690" y="615181"/>
                  <a:pt x="1169968" y="488910"/>
                  <a:pt x="1304592" y="360545"/>
                </a:cubicBezTo>
                <a:close/>
              </a:path>
            </a:pathLst>
          </a:custGeom>
        </p:spPr>
      </p:pic>
      <p:sp>
        <p:nvSpPr>
          <p:cNvPr id="21" name="Freeform: Shape 17">
            <a:extLst>
              <a:ext uri="{FF2B5EF4-FFF2-40B4-BE49-F238E27FC236}">
                <a16:creationId xmlns:a16="http://schemas.microsoft.com/office/drawing/2014/main" id="{3362A0EA-3E81-4464-94B8-70BE5870E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87883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FDA235-44B8-E8F5-6678-56CCF3E4C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86000"/>
            <a:ext cx="5334000" cy="3810001"/>
          </a:xfrm>
        </p:spPr>
        <p:txBody>
          <a:bodyPr>
            <a:normAutofit/>
          </a:bodyPr>
          <a:lstStyle/>
          <a:p>
            <a:r>
              <a:rPr lang="cs-CZ" sz="2400" dirty="0"/>
              <a:t>Sestavte finanční potřeby v projektu</a:t>
            </a:r>
          </a:p>
          <a:p>
            <a:r>
              <a:rPr lang="cs-CZ" sz="2400" dirty="0"/>
              <a:t>Vytvořte schéma fundraisingových aktivit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BDFB6D5-4419-2CD0-F9CE-CA60B382B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5334000" cy="1524000"/>
          </a:xfrm>
        </p:spPr>
        <p:txBody>
          <a:bodyPr>
            <a:normAutofit/>
          </a:bodyPr>
          <a:lstStyle/>
          <a:p>
            <a:r>
              <a:rPr lang="cs-CZ" sz="3200"/>
              <a:t>Úkoly</a:t>
            </a:r>
          </a:p>
        </p:txBody>
      </p:sp>
    </p:spTree>
    <p:extLst>
      <p:ext uri="{BB962C8B-B14F-4D97-AF65-F5344CB8AC3E}">
        <p14:creationId xmlns:p14="http://schemas.microsoft.com/office/powerpoint/2010/main" val="3666468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BB2C8-65FF-E6A7-1ED8-3022F40CA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726" y="504825"/>
            <a:ext cx="10668000" cy="1009650"/>
          </a:xfrm>
        </p:spPr>
        <p:txBody>
          <a:bodyPr/>
          <a:lstStyle/>
          <a:p>
            <a:r>
              <a:rPr lang="cs-CZ" dirty="0"/>
              <a:t>Příklad finančních potřeb projektu 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690C89AF-8164-7835-C6E8-D69BCF5A70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439940"/>
              </p:ext>
            </p:extLst>
          </p:nvPr>
        </p:nvGraphicFramePr>
        <p:xfrm>
          <a:off x="800726" y="1590675"/>
          <a:ext cx="10706726" cy="48203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3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3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3944">
                <a:tc>
                  <a:txBody>
                    <a:bodyPr/>
                    <a:lstStyle/>
                    <a:p>
                      <a:pPr indent="450215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Potřeba financování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Celková finanční částka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944"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Marketingové náklady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2 000 Kč (1500 práce, 500</a:t>
                      </a:r>
                      <a:r>
                        <a:rPr lang="cs-CZ" sz="2400" baseline="0" dirty="0">
                          <a:effectLst/>
                        </a:rPr>
                        <a:t> Kč ostatní)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944"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Cestovní náklady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200,- Kč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7889"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Zařízení a vybavení financovaného z vlastního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500,- Kč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944"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Zařízení a vybavení financovaného ze sbírky 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500,</a:t>
                      </a:r>
                      <a:r>
                        <a:rPr lang="cs-CZ" sz="2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Kč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944"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Očekávaný darovaný čas celého projektu mimo marketing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>
                          <a:effectLst/>
                        </a:rPr>
                        <a:t>600 Kč/osoba (5 osob) = 3 000 Kč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(vychází z počtu hodin x pozice ošetřovatel)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944"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Ostatní náklady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100,- Kč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944"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3944"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CELKEM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6 300 Kč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871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595327-E474-763D-FA39-A1AA1CAA9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4325"/>
            <a:ext cx="10668000" cy="1009650"/>
          </a:xfrm>
        </p:spPr>
        <p:txBody>
          <a:bodyPr/>
          <a:lstStyle/>
          <a:p>
            <a:r>
              <a:rPr lang="cs-CZ" dirty="0"/>
              <a:t>Příklad schématu fundraisingových aktivit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80BB5A05-67EC-7D6F-C668-796C2CAD6C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858784"/>
              </p:ext>
            </p:extLst>
          </p:nvPr>
        </p:nvGraphicFramePr>
        <p:xfrm>
          <a:off x="835891" y="1710803"/>
          <a:ext cx="10871825" cy="4832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8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5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17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5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Účel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Celková finanční částka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Termín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Zdroj financí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5980"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Marketingové náklady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(1500 práce, 500</a:t>
                      </a:r>
                      <a:r>
                        <a:rPr lang="cs-CZ" sz="2000" baseline="0" dirty="0">
                          <a:effectLst/>
                        </a:rPr>
                        <a:t> Kč ostatní)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20.11. 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</a:rPr>
                        <a:t>Vlastní náklady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892"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Cestovné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200,-Kč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24. 11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Vlastní náklady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892"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Zařízení a vybavení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500Kč+500Kč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23. 11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</a:rPr>
                        <a:t>Vlastní náklady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Veřejná sbírka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892"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Očekávaný darovaný čas celého projektu mimo marketing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600 Kč/osoba (5 osob) = 3 000 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24. 11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892"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Ostatní náklady (telefon)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100</a:t>
                      </a:r>
                      <a:r>
                        <a:rPr lang="cs-CZ" sz="2000" baseline="0" dirty="0">
                          <a:effectLst/>
                        </a:rPr>
                        <a:t> </a:t>
                      </a:r>
                      <a:r>
                        <a:rPr lang="cs-CZ" sz="2000" dirty="0">
                          <a:effectLst/>
                        </a:rPr>
                        <a:t>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29. 10 a 19. 11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Vlastní náklady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946"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946"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Celkem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6 300 Kč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 dní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332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1">
            <a:extLst>
              <a:ext uri="{FF2B5EF4-FFF2-40B4-BE49-F238E27FC236}">
                <a16:creationId xmlns:a16="http://schemas.microsoft.com/office/drawing/2014/main" id="{3D065C6D-EB42-400B-99C4-D0ACE936F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13174" y="0"/>
            <a:ext cx="5578824" cy="6028256"/>
          </a:xfrm>
          <a:custGeom>
            <a:avLst/>
            <a:gdLst>
              <a:gd name="connsiteX0" fmla="*/ 1681218 w 5578824"/>
              <a:gd name="connsiteY0" fmla="*/ 0 h 6028256"/>
              <a:gd name="connsiteX1" fmla="*/ 5578824 w 5578824"/>
              <a:gd name="connsiteY1" fmla="*/ 0 h 6028256"/>
              <a:gd name="connsiteX2" fmla="*/ 5578824 w 5578824"/>
              <a:gd name="connsiteY2" fmla="*/ 5760161 h 6028256"/>
              <a:gd name="connsiteX3" fmla="*/ 5441231 w 5578824"/>
              <a:gd name="connsiteY3" fmla="*/ 5804042 h 6028256"/>
              <a:gd name="connsiteX4" fmla="*/ 4253224 w 5578824"/>
              <a:gd name="connsiteY4" fmla="*/ 5980388 h 6028256"/>
              <a:gd name="connsiteX5" fmla="*/ 837278 w 5578824"/>
              <a:gd name="connsiteY5" fmla="*/ 4877588 h 6028256"/>
              <a:gd name="connsiteX6" fmla="*/ 109626 w 5578824"/>
              <a:gd name="connsiteY6" fmla="*/ 3329255 h 6028256"/>
              <a:gd name="connsiteX7" fmla="*/ 156962 w 5578824"/>
              <a:gd name="connsiteY7" fmla="*/ 1773839 h 6028256"/>
              <a:gd name="connsiteX8" fmla="*/ 904890 w 5578824"/>
              <a:gd name="connsiteY8" fmla="*/ 738354 h 6028256"/>
              <a:gd name="connsiteX9" fmla="*/ 1304592 w 5578824"/>
              <a:gd name="connsiteY9" fmla="*/ 360545 h 6028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78824" h="6028256">
                <a:moveTo>
                  <a:pt x="1681218" y="0"/>
                </a:moveTo>
                <a:lnTo>
                  <a:pt x="5578824" y="0"/>
                </a:lnTo>
                <a:lnTo>
                  <a:pt x="5578824" y="5760161"/>
                </a:lnTo>
                <a:lnTo>
                  <a:pt x="5441231" y="5804042"/>
                </a:lnTo>
                <a:cubicBezTo>
                  <a:pt x="5079089" y="5907589"/>
                  <a:pt x="4674877" y="5944442"/>
                  <a:pt x="4253224" y="5980388"/>
                </a:cubicBezTo>
                <a:cubicBezTo>
                  <a:pt x="2813852" y="6102970"/>
                  <a:pt x="1551586" y="6071494"/>
                  <a:pt x="837278" y="4877588"/>
                </a:cubicBezTo>
                <a:cubicBezTo>
                  <a:pt x="529862" y="4363935"/>
                  <a:pt x="255162" y="3847185"/>
                  <a:pt x="109626" y="3329255"/>
                </a:cubicBezTo>
                <a:cubicBezTo>
                  <a:pt x="-35907" y="2811325"/>
                  <a:pt x="-52277" y="2292214"/>
                  <a:pt x="156962" y="1773839"/>
                </a:cubicBezTo>
                <a:cubicBezTo>
                  <a:pt x="296494" y="1428108"/>
                  <a:pt x="536161" y="1082881"/>
                  <a:pt x="904890" y="738354"/>
                </a:cubicBezTo>
                <a:cubicBezTo>
                  <a:pt x="1036690" y="615181"/>
                  <a:pt x="1169968" y="488910"/>
                  <a:pt x="1304592" y="36054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3">
            <a:extLst>
              <a:ext uri="{FF2B5EF4-FFF2-40B4-BE49-F238E27FC236}">
                <a16:creationId xmlns:a16="http://schemas.microsoft.com/office/drawing/2014/main" id="{3362A0EA-3E81-4464-94B8-70BE5870E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87883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19" name="Zástupný obsah 2">
            <a:extLst>
              <a:ext uri="{FF2B5EF4-FFF2-40B4-BE49-F238E27FC236}">
                <a16:creationId xmlns:a16="http://schemas.microsoft.com/office/drawing/2014/main" id="{6CA2B3A1-20D0-2D3B-8178-59E9651ED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86000"/>
            <a:ext cx="5334000" cy="3810001"/>
          </a:xfrm>
        </p:spPr>
        <p:txBody>
          <a:bodyPr>
            <a:normAutofit/>
          </a:bodyPr>
          <a:lstStyle/>
          <a:p>
            <a:r>
              <a:rPr lang="cs-CZ" sz="2400"/>
              <a:t>Vyhodnocení přínosů pro organizaci</a:t>
            </a:r>
          </a:p>
          <a:p>
            <a:r>
              <a:rPr lang="cs-CZ" sz="2400"/>
              <a:t>Zhodnocení celého projektu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D67005F-F5A6-BC8E-C322-5959B3B5D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5334000" cy="1524000"/>
          </a:xfrm>
        </p:spPr>
        <p:txBody>
          <a:bodyPr>
            <a:normAutofit/>
          </a:bodyPr>
          <a:lstStyle/>
          <a:p>
            <a:r>
              <a:rPr lang="cs-CZ" sz="3200"/>
              <a:t>Po ukončení projektu sestavujeme</a:t>
            </a:r>
          </a:p>
        </p:txBody>
      </p:sp>
      <p:pic>
        <p:nvPicPr>
          <p:cNvPr id="20" name="Graphic 6" descr="Zaškrtnutí">
            <a:extLst>
              <a:ext uri="{FF2B5EF4-FFF2-40B4-BE49-F238E27FC236}">
                <a16:creationId xmlns:a16="http://schemas.microsoft.com/office/drawing/2014/main" id="{C6AD93CB-5BAF-73F6-6A7B-689694DBE6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8000" y="771525"/>
            <a:ext cx="5334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39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99CADB-4F0D-C480-07BE-E8AB28134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85750"/>
            <a:ext cx="10668000" cy="1047750"/>
          </a:xfrm>
        </p:spPr>
        <p:txBody>
          <a:bodyPr/>
          <a:lstStyle/>
          <a:p>
            <a:r>
              <a:rPr lang="cs-CZ" dirty="0"/>
              <a:t>Vyhodnocení přínosů pro organizaci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1CFBA13D-521A-CEDA-25C9-D8BBBEABEE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393070"/>
              </p:ext>
            </p:extLst>
          </p:nvPr>
        </p:nvGraphicFramePr>
        <p:xfrm>
          <a:off x="762000" y="1691984"/>
          <a:ext cx="10363200" cy="483754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712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0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2657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Přínosy pro organizaci (nehodící se škrtnout)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CELKEM Kč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9999"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Očekávaný darovaný čas celého projektu včetně marketingu = počet hodin x sazba dle pracovního zařazení, viz odkaz platy.cz -dobrovolnictví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3 000+1500 Kč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657"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Očekávaný výnos ze sbírky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500 Kč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657"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Očekávané materiální dary (popis v naturální jednotce, zkuste odhad i v penězích)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500 Kč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657"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657"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657"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657"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CELKEM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5 500</a:t>
                      </a:r>
                      <a:r>
                        <a:rPr lang="cs-CZ" sz="2000" baseline="0" dirty="0">
                          <a:effectLst/>
                        </a:rPr>
                        <a:t> Kč</a:t>
                      </a: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6637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C9443C-71BA-2DE1-F5AA-7D8005DEC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90946"/>
            <a:ext cx="10668000" cy="1039090"/>
          </a:xfrm>
        </p:spPr>
        <p:txBody>
          <a:bodyPr/>
          <a:lstStyle/>
          <a:p>
            <a:r>
              <a:rPr lang="cs-CZ" dirty="0"/>
              <a:t>Zhodnocení celého projektu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61CD0AE3-E871-86D6-060F-4C275D60F7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477716"/>
              </p:ext>
            </p:extLst>
          </p:nvPr>
        </p:nvGraphicFramePr>
        <p:xfrm>
          <a:off x="762000" y="1330035"/>
          <a:ext cx="10561782" cy="530167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151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88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5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52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3107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Příjmy pro organizaci 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CELKEM Kč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Výdaje (vaše)</a:t>
                      </a:r>
                      <a:endParaRPr lang="cs-CZ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CELKEM Kč</a:t>
                      </a:r>
                      <a:endParaRPr lang="cs-CZ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5442"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Darovaný čas celého projektu včetně marketingu; počet hodin x sazba dle pracovního zařazení, viz odkaz platy.cz -dobrovolnictví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/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 5 000 Kč (+500)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 Marketingové náklady skutečné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/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1 700 (-300, práce 1500) Kč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885"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Peněžní dary- sbírka po odečtu nákupu za 500,- (</a:t>
                      </a:r>
                      <a:r>
                        <a:rPr lang="cs-CZ" sz="1400">
                          <a:effectLst/>
                        </a:rPr>
                        <a:t>bylo vybráno 1500 Kč)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/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1 000 Kč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 anchor="b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Cestovné, diety, ubytování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/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150  (-50) Kč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7183"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Materiální dary (popis v naturální jednotce, zkuste odhad i v penězích)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/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1000 Kč </a:t>
                      </a: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Zařízení a vybavení (potraviny, hračky…..) financované z vlastního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/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500 Kč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9372"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/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 anchor="b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Ostatní náklady a služby (telefony…)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/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100 Kč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3885"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/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 anchor="b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Strávený čas projektem(stejné jako darovaný) mimo marketing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/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3 500 Kč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914"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CELKEM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/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7 000 Kč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CELKEM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/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5 950 Kč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3885"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Čistý přínos (zisk/ztráta) pro tým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/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7000-5950 = 1 050 Kč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 anchor="ctr"/>
                </a:tc>
                <a:tc hMerge="1"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/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59" marR="4755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612505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442</Words>
  <Application>Microsoft Office PowerPoint</Application>
  <PresentationFormat>Širokoúhlá obrazovka</PresentationFormat>
  <Paragraphs>111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Avenir Next LT Pro</vt:lpstr>
      <vt:lpstr>Avenir Next LT Pro Light</vt:lpstr>
      <vt:lpstr>Calibri</vt:lpstr>
      <vt:lpstr>Sitka Subheading</vt:lpstr>
      <vt:lpstr>Times New Roman</vt:lpstr>
      <vt:lpstr>PebbleVTI</vt:lpstr>
      <vt:lpstr>Finanční a fundraisingový plán</vt:lpstr>
      <vt:lpstr>Úkoly</vt:lpstr>
      <vt:lpstr>Příklad finančních potřeb projektu </vt:lpstr>
      <vt:lpstr>Příklad schématu fundraisingových aktivit</vt:lpstr>
      <vt:lpstr>Po ukončení projektu sestavujeme</vt:lpstr>
      <vt:lpstr>Vyhodnocení přínosů pro organizaci</vt:lpstr>
      <vt:lpstr>Zhodnocení celého projektu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Krejčí</dc:creator>
  <cp:lastModifiedBy>Petra Krejčí</cp:lastModifiedBy>
  <cp:revision>2</cp:revision>
  <dcterms:created xsi:type="dcterms:W3CDTF">2022-11-09T07:56:22Z</dcterms:created>
  <dcterms:modified xsi:type="dcterms:W3CDTF">2022-11-09T08:46:33Z</dcterms:modified>
</cp:coreProperties>
</file>