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8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3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4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8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8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80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Kalkulačka, pero, kompas, peníze a papír s grafy, které jsou vytištěny">
            <a:extLst>
              <a:ext uri="{FF2B5EF4-FFF2-40B4-BE49-F238E27FC236}">
                <a16:creationId xmlns:a16="http://schemas.microsoft.com/office/drawing/2014/main" id="{EB636034-3395-1527-31D0-97FDF278B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54" r="10854" b="-1"/>
          <a:stretch/>
        </p:blipFill>
        <p:spPr>
          <a:xfrm>
            <a:off x="5264728" y="2"/>
            <a:ext cx="6927272" cy="5330949"/>
          </a:xfrm>
          <a:custGeom>
            <a:avLst/>
            <a:gdLst/>
            <a:ahLst/>
            <a:cxnLst/>
            <a:rect l="l" t="t" r="r" b="b"/>
            <a:pathLst>
              <a:path w="6927272" h="5330949">
                <a:moveTo>
                  <a:pt x="0" y="0"/>
                </a:moveTo>
                <a:lnTo>
                  <a:pt x="6927272" y="0"/>
                </a:lnTo>
                <a:lnTo>
                  <a:pt x="6927272" y="3912793"/>
                </a:lnTo>
                <a:lnTo>
                  <a:pt x="6884989" y="4002742"/>
                </a:lnTo>
                <a:cubicBezTo>
                  <a:pt x="6799406" y="4174873"/>
                  <a:pt x="6702812" y="4339578"/>
                  <a:pt x="6592028" y="4494163"/>
                </a:cubicBezTo>
                <a:cubicBezTo>
                  <a:pt x="5802121" y="5596640"/>
                  <a:pt x="4821632" y="5380883"/>
                  <a:pt x="3742808" y="5122218"/>
                </a:cubicBezTo>
                <a:cubicBezTo>
                  <a:pt x="2131653" y="4735722"/>
                  <a:pt x="759367" y="4191689"/>
                  <a:pt x="326623" y="2148182"/>
                </a:cubicBezTo>
                <a:cubicBezTo>
                  <a:pt x="186907" y="1488770"/>
                  <a:pt x="67840" y="834043"/>
                  <a:pt x="13721" y="201231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914A61-3D79-FFDD-2C91-779D5CD6A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cs-CZ" sz="4400" dirty="0"/>
              <a:t>Finanční a fundraisingový plán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7EEF4B-93C9-8E73-1622-7E95231FD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27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ůl s kancelářskými pomůckami">
            <a:extLst>
              <a:ext uri="{FF2B5EF4-FFF2-40B4-BE49-F238E27FC236}">
                <a16:creationId xmlns:a16="http://schemas.microsoft.com/office/drawing/2014/main" id="{C7E3AC9A-A466-69F0-830B-73BA9C479B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04" r="12323" b="1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21" name="Freeform: Shape 17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FDA235-44B8-E8F5-6678-56CCF3E4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5334000" cy="3810001"/>
          </a:xfrm>
        </p:spPr>
        <p:txBody>
          <a:bodyPr>
            <a:normAutofit/>
          </a:bodyPr>
          <a:lstStyle/>
          <a:p>
            <a:r>
              <a:rPr lang="cs-CZ" sz="2400" dirty="0"/>
              <a:t>Sestavte finanční potřeby v projektu</a:t>
            </a:r>
          </a:p>
          <a:p>
            <a:r>
              <a:rPr lang="cs-CZ" sz="2400" dirty="0"/>
              <a:t>Vytvořte schéma fundraisingových aktivit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DFB6D5-4419-2CD0-F9CE-CA60B382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cs-CZ" sz="3200"/>
              <a:t>Úkoly</a:t>
            </a:r>
          </a:p>
        </p:txBody>
      </p:sp>
    </p:spTree>
    <p:extLst>
      <p:ext uri="{BB962C8B-B14F-4D97-AF65-F5344CB8AC3E}">
        <p14:creationId xmlns:p14="http://schemas.microsoft.com/office/powerpoint/2010/main" val="366646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BB2C8-65FF-E6A7-1ED8-3022F40C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726" y="504825"/>
            <a:ext cx="10668000" cy="1009650"/>
          </a:xfrm>
        </p:spPr>
        <p:txBody>
          <a:bodyPr/>
          <a:lstStyle/>
          <a:p>
            <a:r>
              <a:rPr lang="cs-CZ" dirty="0"/>
              <a:t>Příklad finančních potřeb projektu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90C89AF-8164-7835-C6E8-D69BCF5A7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39940"/>
              </p:ext>
            </p:extLst>
          </p:nvPr>
        </p:nvGraphicFramePr>
        <p:xfrm>
          <a:off x="800726" y="1590675"/>
          <a:ext cx="10706726" cy="4820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944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Potřeba financování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Celková finanční částka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Marketingové 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2 000 Kč (1500 práce, 500</a:t>
                      </a:r>
                      <a:r>
                        <a:rPr lang="cs-CZ" sz="2400" baseline="0" dirty="0">
                          <a:effectLst/>
                        </a:rPr>
                        <a:t> Kč ostatní)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Cestovní 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200,-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Zařízení a vybavení financovaného z vlastního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500,-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Zařízení a vybavení financovaného ze sbírky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</a:t>
                      </a:r>
                      <a:r>
                        <a:rPr lang="cs-CZ" sz="2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Očekávaný darovaný čas celého projektu mimo marketing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effectLst/>
                        </a:rPr>
                        <a:t>600 Kč/osoba (5 osob) = 3 000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(vychází z počtu hodin x pozice ošetřovatel)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Ostatní náklady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100,-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944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CELKEM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6 300 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7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95327-E474-763D-FA39-A1AA1CAA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14325"/>
            <a:ext cx="10668000" cy="1009650"/>
          </a:xfrm>
        </p:spPr>
        <p:txBody>
          <a:bodyPr/>
          <a:lstStyle/>
          <a:p>
            <a:r>
              <a:rPr lang="cs-CZ" dirty="0"/>
              <a:t>Příklad schématu fundraisingových aktivit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0BB5A05-67EC-7D6F-C668-796C2CAD6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58784"/>
              </p:ext>
            </p:extLst>
          </p:nvPr>
        </p:nvGraphicFramePr>
        <p:xfrm>
          <a:off x="835891" y="1710803"/>
          <a:ext cx="10871825" cy="4832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Účel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Celková finanční částka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Termín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Zdroj financí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Marketingové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(1500 práce, 500</a:t>
                      </a:r>
                      <a:r>
                        <a:rPr lang="cs-CZ" sz="2000" baseline="0" dirty="0">
                          <a:effectLst/>
                        </a:rPr>
                        <a:t> Kč ostatní)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20.11. 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Vlastní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92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Cestovné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200,-Kč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24. 11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Vlastní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892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Zařízení a vybavení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500Kč+500Kč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23. 11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Vlastní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Veřejná sbírka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892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Očekávaný darovaný čas celého projektu mimo marketing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600 Kč/osoba (5 osob) = 3 000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24. 11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892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Ostatní náklady (telefon)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r>
                        <a:rPr lang="cs-CZ" sz="2000" baseline="0" dirty="0">
                          <a:effectLst/>
                        </a:rPr>
                        <a:t> </a:t>
                      </a:r>
                      <a:r>
                        <a:rPr lang="cs-CZ" sz="2000" dirty="0">
                          <a:effectLst/>
                        </a:rPr>
                        <a:t>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29. 10 a 19. 11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Vlastní náklady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946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946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6 300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dní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3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3D065C6D-EB42-400B-99C4-D0ACE936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3174" y="0"/>
            <a:ext cx="5578824" cy="6028256"/>
          </a:xfrm>
          <a:custGeom>
            <a:avLst/>
            <a:gdLst>
              <a:gd name="connsiteX0" fmla="*/ 1681218 w 5578824"/>
              <a:gd name="connsiteY0" fmla="*/ 0 h 6028256"/>
              <a:gd name="connsiteX1" fmla="*/ 5578824 w 5578824"/>
              <a:gd name="connsiteY1" fmla="*/ 0 h 6028256"/>
              <a:gd name="connsiteX2" fmla="*/ 5578824 w 5578824"/>
              <a:gd name="connsiteY2" fmla="*/ 5760161 h 6028256"/>
              <a:gd name="connsiteX3" fmla="*/ 5441231 w 5578824"/>
              <a:gd name="connsiteY3" fmla="*/ 5804042 h 6028256"/>
              <a:gd name="connsiteX4" fmla="*/ 4253224 w 5578824"/>
              <a:gd name="connsiteY4" fmla="*/ 5980388 h 6028256"/>
              <a:gd name="connsiteX5" fmla="*/ 837278 w 5578824"/>
              <a:gd name="connsiteY5" fmla="*/ 4877588 h 6028256"/>
              <a:gd name="connsiteX6" fmla="*/ 109626 w 5578824"/>
              <a:gd name="connsiteY6" fmla="*/ 3329255 h 6028256"/>
              <a:gd name="connsiteX7" fmla="*/ 156962 w 5578824"/>
              <a:gd name="connsiteY7" fmla="*/ 1773839 h 6028256"/>
              <a:gd name="connsiteX8" fmla="*/ 904890 w 5578824"/>
              <a:gd name="connsiteY8" fmla="*/ 738354 h 6028256"/>
              <a:gd name="connsiteX9" fmla="*/ 1304592 w 5578824"/>
              <a:gd name="connsiteY9" fmla="*/ 360545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6CA2B3A1-20D0-2D3B-8178-59E9651ED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5334000" cy="3810001"/>
          </a:xfrm>
        </p:spPr>
        <p:txBody>
          <a:bodyPr>
            <a:normAutofit/>
          </a:bodyPr>
          <a:lstStyle/>
          <a:p>
            <a:r>
              <a:rPr lang="cs-CZ" sz="2400"/>
              <a:t>Vyhodnocení přínosů pro organizaci</a:t>
            </a:r>
          </a:p>
          <a:p>
            <a:r>
              <a:rPr lang="cs-CZ" sz="2400"/>
              <a:t>Zhodnocení celého projektu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67005F-F5A6-BC8E-C322-5959B3B5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cs-CZ" sz="3200"/>
              <a:t>Po ukončení projektu sestavujeme</a:t>
            </a:r>
          </a:p>
        </p:txBody>
      </p:sp>
      <p:pic>
        <p:nvPicPr>
          <p:cNvPr id="20" name="Graphic 6" descr="Zaškrtnutí">
            <a:extLst>
              <a:ext uri="{FF2B5EF4-FFF2-40B4-BE49-F238E27FC236}">
                <a16:creationId xmlns:a16="http://schemas.microsoft.com/office/drawing/2014/main" id="{C6AD93CB-5BAF-73F6-6A7B-689694DBE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771525"/>
            <a:ext cx="533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9CADB-4F0D-C480-07BE-E8AB2813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85750"/>
            <a:ext cx="10668000" cy="1047750"/>
          </a:xfrm>
        </p:spPr>
        <p:txBody>
          <a:bodyPr/>
          <a:lstStyle/>
          <a:p>
            <a:r>
              <a:rPr lang="cs-CZ" dirty="0"/>
              <a:t>Vyhodnocení přínosů pro organizaci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CFBA13D-521A-CEDA-25C9-D8BBBEABE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93070"/>
              </p:ext>
            </p:extLst>
          </p:nvPr>
        </p:nvGraphicFramePr>
        <p:xfrm>
          <a:off x="762000" y="1691984"/>
          <a:ext cx="10363200" cy="48375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12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657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Přínosy pro organizaci (nehodící se škrtnout)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 Kč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999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Očekávaný darovaný čas celého projektu včetně marketingu = počet hodin x sazba dle pracovního zařazení, viz odkaz platy.cz -dobrovolnictví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3 000+1500 Kč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Očekávaný výnos ze sbírky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500 Kč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Očekávané materiální dary (popis v naturální jednotce, zkuste odhad i v penězích)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500 Kč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657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5 500</a:t>
                      </a:r>
                      <a:r>
                        <a:rPr lang="cs-CZ" sz="2000" baseline="0" dirty="0">
                          <a:effectLst/>
                        </a:rPr>
                        <a:t> Kč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3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9443C-71BA-2DE1-F5AA-7D8005DEC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0946"/>
            <a:ext cx="10668000" cy="1039090"/>
          </a:xfrm>
        </p:spPr>
        <p:txBody>
          <a:bodyPr/>
          <a:lstStyle/>
          <a:p>
            <a:r>
              <a:rPr lang="cs-CZ" dirty="0"/>
              <a:t>Zhodnocení celého projektu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1CD0AE3-E871-86D6-060F-4C275D60F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77716"/>
              </p:ext>
            </p:extLst>
          </p:nvPr>
        </p:nvGraphicFramePr>
        <p:xfrm>
          <a:off x="762000" y="1330035"/>
          <a:ext cx="10561782" cy="53016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5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107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Příjmy pro organizaci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CELKEM Kč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Výdaje (vaše)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 Kč</a:t>
                      </a:r>
                      <a:endParaRPr lang="cs-CZ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442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Darovaný čas celého projektu včetně marketingu; počet hodin x sazba dle pracovního zařazení, viz odkaz platy.cz -dobrovolnictví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5 000 Kč (+500)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Marketingové náklady skutečné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1 700 (-300, práce 1500)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88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Peněžní dary- sbírka po odečtu nákupu za 500,- (</a:t>
                      </a:r>
                      <a:r>
                        <a:rPr lang="cs-CZ" sz="1400">
                          <a:effectLst/>
                        </a:rPr>
                        <a:t>bylo vybráno 1500 Kč)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1 000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b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Cestovné, diety, ubytování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150  (-50)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183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Materiální dary (popis v naturální jednotce, zkuste odhad i v penězích)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1000 Kč 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Zařízení a vybavení (potraviny, hračky…..) financované z vlastního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500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372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b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Ostatní náklady a služby (telefony…)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100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88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b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Strávený čas projektem(stejné jako darovaný) mimo marketing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3 500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14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7 000 Kč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5 950 Kč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885"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Čistý přínos (zisk/ztráta) pro tým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7000-5950 = 1 050 Kč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 anchor="ctr"/>
                </a:tc>
                <a:tc hMerge="1"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59" marR="475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61250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442</Words>
  <Application>Microsoft Office PowerPoint</Application>
  <PresentationFormat>Širokoúhlá obrazovka</PresentationFormat>
  <Paragraphs>111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Avenir Next LT Pro Light</vt:lpstr>
      <vt:lpstr>Calibri</vt:lpstr>
      <vt:lpstr>Sitka Subheading</vt:lpstr>
      <vt:lpstr>Times New Roman</vt:lpstr>
      <vt:lpstr>PebbleVTI</vt:lpstr>
      <vt:lpstr>Finanční a fundraisingový plán</vt:lpstr>
      <vt:lpstr>Úkoly</vt:lpstr>
      <vt:lpstr>Příklad finančních potřeb projektu </vt:lpstr>
      <vt:lpstr>Příklad schématu fundraisingových aktivit</vt:lpstr>
      <vt:lpstr>Po ukončení projektu sestavujeme</vt:lpstr>
      <vt:lpstr>Vyhodnocení přínosů pro organizaci</vt:lpstr>
      <vt:lpstr>Zhodnocení celého projektu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Krejčí</dc:creator>
  <cp:lastModifiedBy>Petra Krejčí</cp:lastModifiedBy>
  <cp:revision>2</cp:revision>
  <dcterms:created xsi:type="dcterms:W3CDTF">2022-11-09T07:56:22Z</dcterms:created>
  <dcterms:modified xsi:type="dcterms:W3CDTF">2022-11-09T08:46:33Z</dcterms:modified>
</cp:coreProperties>
</file>