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92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5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2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80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8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8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2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4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001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61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1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Philip_Kot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6B38D-043D-4BA9-886C-D32CFEFAE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</a:t>
            </a:r>
            <a:br>
              <a:rPr lang="cs-CZ" dirty="0"/>
            </a:br>
            <a:r>
              <a:rPr lang="cs-CZ" dirty="0"/>
              <a:t>v sociálních službách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404606-D6A0-4573-8B5E-37BB62C603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Zuzana Palová</a:t>
            </a:r>
          </a:p>
        </p:txBody>
      </p:sp>
    </p:spTree>
    <p:extLst>
      <p:ext uri="{BB962C8B-B14F-4D97-AF65-F5344CB8AC3E}">
        <p14:creationId xmlns:p14="http://schemas.microsoft.com/office/powerpoint/2010/main" val="33529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EBBA4-9B41-4229-90F2-C80BC434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prostředí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1738C67-1D76-43F6-84E9-41B257762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822578"/>
              </p:ext>
            </p:extLst>
          </p:nvPr>
        </p:nvGraphicFramePr>
        <p:xfrm>
          <a:off x="1066800" y="2272145"/>
          <a:ext cx="10058400" cy="2651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407104349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62867978"/>
                    </a:ext>
                  </a:extLst>
                </a:gridCol>
              </a:tblGrid>
              <a:tr h="202133">
                <a:tc>
                  <a:txBody>
                    <a:bodyPr/>
                    <a:lstStyle/>
                    <a:p>
                      <a:r>
                        <a:rPr lang="cs-CZ" dirty="0"/>
                        <a:t>Mikroprostředí – vnitřní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Makroprostředí - vnější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05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Pracovníci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Dobrovolníci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Příbuzní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Členové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Uživatelé, klienti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Jednotlivci, právnické osoby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Podnikatelé, veřejná správa, veřejnost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Donátoři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Veřejné mínění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Ostatní NNO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média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87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16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D8AED-18A1-4EEC-A924-44ADD161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skupiny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AAF23B-6C5B-45C7-8A3C-C0129D388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Kdo jsou cílové skupiny, které se pohybují kolem organizace nebo které chci naopak přilákat.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467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562E5-47F8-4F88-800C-07F09FC2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informování veřejnosti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14D508-7461-472C-913E-106F426ED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Tiskové zprávy a konference</a:t>
            </a:r>
          </a:p>
          <a:p>
            <a:r>
              <a:rPr lang="cs-CZ" dirty="0"/>
              <a:t>Tradiční marketingové propagační nástroje </a:t>
            </a:r>
          </a:p>
          <a:p>
            <a:r>
              <a:rPr lang="cs-CZ" dirty="0"/>
              <a:t>Webové stránky</a:t>
            </a:r>
          </a:p>
          <a:p>
            <a:r>
              <a:rPr lang="cs-CZ" dirty="0"/>
              <a:t>Lobbing</a:t>
            </a:r>
          </a:p>
          <a:p>
            <a:r>
              <a:rPr lang="cs-CZ" dirty="0"/>
              <a:t>Prezentace, workshopy, dny otevřených dveří</a:t>
            </a:r>
          </a:p>
          <a:p>
            <a:r>
              <a:rPr lang="cs-CZ" dirty="0"/>
              <a:t>Výstavy a veletrhy</a:t>
            </a:r>
          </a:p>
          <a:p>
            <a:r>
              <a:rPr lang="cs-CZ" dirty="0"/>
              <a:t>Pracovní snídaně a brífinky</a:t>
            </a:r>
          </a:p>
          <a:p>
            <a:r>
              <a:rPr lang="cs-CZ" dirty="0"/>
              <a:t>Happening a demonstrace, společenské akce</a:t>
            </a:r>
          </a:p>
          <a:p>
            <a:r>
              <a:rPr lang="cs-CZ" dirty="0"/>
              <a:t>Výroční zprávy</a:t>
            </a:r>
          </a:p>
        </p:txBody>
      </p:sp>
    </p:spTree>
    <p:extLst>
      <p:ext uri="{BB962C8B-B14F-4D97-AF65-F5344CB8AC3E}">
        <p14:creationId xmlns:p14="http://schemas.microsoft.com/office/powerpoint/2010/main" val="429418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52AF5-0CCB-4E0C-8550-542A7881D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Hromadné sdělovací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78E3C0-425C-4828-BBBA-B0462627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7774"/>
            <a:ext cx="10058400" cy="3931920"/>
          </a:xfrm>
        </p:spPr>
        <p:txBody>
          <a:bodyPr>
            <a:normAutofit/>
          </a:bodyPr>
          <a:lstStyle/>
          <a:p>
            <a:r>
              <a:rPr lang="cs-CZ" sz="3600" dirty="0"/>
              <a:t>Tisk, rozhlas, internet, knihy, filmy, video, billboardy atd.</a:t>
            </a: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7C458D4-24FB-44A9-9998-18E6D37EAFBE}"/>
              </a:ext>
            </a:extLst>
          </p:cNvPr>
          <p:cNvSpPr/>
          <p:nvPr/>
        </p:nvSpPr>
        <p:spPr>
          <a:xfrm>
            <a:off x="2232190" y="3678535"/>
            <a:ext cx="73212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Jak se do nich </a:t>
            </a:r>
            <a:br>
              <a:rPr lang="cs-C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cs-C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organizace dostane?</a:t>
            </a:r>
          </a:p>
        </p:txBody>
      </p:sp>
    </p:spTree>
    <p:extLst>
      <p:ext uri="{BB962C8B-B14F-4D97-AF65-F5344CB8AC3E}">
        <p14:creationId xmlns:p14="http://schemas.microsoft.com/office/powerpoint/2010/main" val="3468055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0470D-E2ED-4F66-B4EF-C90D8171E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Propagace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2D2F8-ABE0-4167-96A3-B29AD8194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Symboly organizace </a:t>
            </a:r>
          </a:p>
          <a:p>
            <a:pPr lvl="1"/>
            <a:r>
              <a:rPr lang="cs-CZ" dirty="0"/>
              <a:t>Název, logo, slogan, znělka</a:t>
            </a:r>
          </a:p>
          <a:p>
            <a:pPr lvl="1"/>
            <a:r>
              <a:rPr lang="cs-CZ" dirty="0"/>
              <a:t>Propagační materiály, plakáty, letáky</a:t>
            </a:r>
          </a:p>
          <a:p>
            <a:pPr lvl="1"/>
            <a:r>
              <a:rPr lang="cs-CZ" dirty="0"/>
              <a:t>Hromadné dopisy, mailing - vizitky</a:t>
            </a:r>
          </a:p>
          <a:p>
            <a:pPr lvl="1"/>
            <a:r>
              <a:rPr lang="cs-CZ" dirty="0"/>
              <a:t>Výroční zprávy, jubilejní publikace</a:t>
            </a:r>
          </a:p>
          <a:p>
            <a:pPr lvl="1"/>
            <a:r>
              <a:rPr lang="cs-CZ" dirty="0"/>
              <a:t>Brožury a časopisy</a:t>
            </a:r>
          </a:p>
          <a:p>
            <a:pPr lvl="1"/>
            <a:r>
              <a:rPr lang="cs-CZ" dirty="0"/>
              <a:t>Drobné propagační předměty</a:t>
            </a:r>
          </a:p>
        </p:txBody>
      </p:sp>
    </p:spTree>
    <p:extLst>
      <p:ext uri="{BB962C8B-B14F-4D97-AF65-F5344CB8AC3E}">
        <p14:creationId xmlns:p14="http://schemas.microsoft.com/office/powerpoint/2010/main" val="607915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07150-A984-437F-8FED-06F83AB3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pro marketingové 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77EF32-4BA5-4A78-8A73-BC1AB9AAA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Personální zdroje – PR manažer, fundraiser</a:t>
            </a:r>
          </a:p>
          <a:p>
            <a:r>
              <a:rPr lang="cs-CZ" dirty="0"/>
              <a:t>Finanční zdroje PR managementu</a:t>
            </a:r>
          </a:p>
          <a:p>
            <a:r>
              <a:rPr lang="cs-CZ" dirty="0"/>
              <a:t>Lobbing – přízeň vlivných lidí</a:t>
            </a:r>
          </a:p>
          <a:p>
            <a:r>
              <a:rPr lang="cs-CZ" dirty="0"/>
              <a:t>Přízeň šikovných lidí – novináři, projektový manažeři, místní politici</a:t>
            </a:r>
          </a:p>
          <a:p>
            <a:r>
              <a:rPr lang="cs-CZ" dirty="0"/>
              <a:t>Firemní identita – včetně grafického manuálu</a:t>
            </a:r>
          </a:p>
          <a:p>
            <a:r>
              <a:rPr lang="cs-CZ" dirty="0"/>
              <a:t>Databáze - kontakty</a:t>
            </a:r>
          </a:p>
        </p:txBody>
      </p:sp>
    </p:spTree>
    <p:extLst>
      <p:ext uri="{BB962C8B-B14F-4D97-AF65-F5344CB8AC3E}">
        <p14:creationId xmlns:p14="http://schemas.microsoft.com/office/powerpoint/2010/main" val="4229962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644E3D0-5829-432E-B2DA-6A1CF6ED6FB1}"/>
              </a:ext>
            </a:extLst>
          </p:cNvPr>
          <p:cNvSpPr/>
          <p:nvPr/>
        </p:nvSpPr>
        <p:spPr>
          <a:xfrm>
            <a:off x="1114424" y="1858972"/>
            <a:ext cx="996315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Za minimum peněz (ideálně bez peněz) </a:t>
            </a:r>
            <a:br>
              <a:rPr lang="cs-CZ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</a:br>
            <a:r>
              <a:rPr lang="cs-CZ" sz="54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dosáhnout maximálního úspěchu.</a:t>
            </a:r>
          </a:p>
        </p:txBody>
      </p:sp>
    </p:spTree>
    <p:extLst>
      <p:ext uri="{BB962C8B-B14F-4D97-AF65-F5344CB8AC3E}">
        <p14:creationId xmlns:p14="http://schemas.microsoft.com/office/powerpoint/2010/main" val="3821592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BD8F6-F704-4A73-B74D-05DF692D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Nejlepší a nejlevnější marketing</a:t>
            </a:r>
          </a:p>
        </p:txBody>
      </p:sp>
      <p:pic>
        <p:nvPicPr>
          <p:cNvPr id="2050" name="Picture 2" descr="Word of Mouth Marketing: What Is It and How It Benefits Your Business? – E  Global Soft Solutions">
            <a:extLst>
              <a:ext uri="{FF2B5EF4-FFF2-40B4-BE49-F238E27FC236}">
                <a16:creationId xmlns:a16="http://schemas.microsoft.com/office/drawing/2014/main" id="{397EEE1D-E6A1-43E9-80A5-C46E25A89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271" y="1648114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29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4C445-10E0-4236-99C8-125FAB19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 v sociálních službách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20BB1E-A279-43D4-8387-B46C0D9CE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dlouhou historii</a:t>
            </a:r>
          </a:p>
          <a:p>
            <a:r>
              <a:rPr lang="cs-CZ" dirty="0"/>
              <a:t>Převis poptávky po sociálních službách</a:t>
            </a:r>
          </a:p>
          <a:p>
            <a:r>
              <a:rPr lang="cs-CZ" dirty="0"/>
              <a:t>V době utváření jednotlivých poskytovatelů sociálních služeb nehrála oblast marketingu významnou roli</a:t>
            </a:r>
          </a:p>
          <a:p>
            <a:r>
              <a:rPr lang="cs-CZ" dirty="0"/>
              <a:t>Nedostatek finančních prostředků</a:t>
            </a:r>
          </a:p>
          <a:p>
            <a:r>
              <a:rPr lang="cs-CZ" dirty="0"/>
              <a:t>Podceňování této disciplíny</a:t>
            </a:r>
          </a:p>
        </p:txBody>
      </p:sp>
    </p:spTree>
    <p:extLst>
      <p:ext uri="{BB962C8B-B14F-4D97-AF65-F5344CB8AC3E}">
        <p14:creationId xmlns:p14="http://schemas.microsoft.com/office/powerpoint/2010/main" val="338815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E461B-73C2-4B57-AB60-279D42962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 sociálních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851406-1DDD-4D30-AD6F-2C35B28B9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Nejenom pro výrobní firmy, ale i pro poskytovatele služeb je marketing nástrojem, který mu umožňuje zajistit si pozici na trhu </a:t>
            </a:r>
            <a:br>
              <a:rPr lang="cs-CZ" sz="2400" dirty="0"/>
            </a:br>
            <a:r>
              <a:rPr lang="cs-CZ" sz="2400" dirty="0"/>
              <a:t>a odlišit se od konkurenta</a:t>
            </a:r>
          </a:p>
        </p:txBody>
      </p:sp>
    </p:spTree>
    <p:extLst>
      <p:ext uri="{BB962C8B-B14F-4D97-AF65-F5344CB8AC3E}">
        <p14:creationId xmlns:p14="http://schemas.microsoft.com/office/powerpoint/2010/main" val="231823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4238C-BD07-428E-9F30-80BD7FFC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F5B35D-A3A8-4422-AB8D-D7299AC3C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i="1" dirty="0"/>
              <a:t>Pramen: BLABOLILOVÁ, P., BLAHNOVÁ, M., TICHÁ, P. „Marketing“ neziskových organizací, s. 2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784C22B-0808-4C30-AAC0-800948C36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64" y="943957"/>
            <a:ext cx="7644533" cy="393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89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C4899-5CFE-4559-9E12-D78003BD2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Marketingové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677748-BB34-4608-8BA8-13A85E85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Řízený marketing nestátních neziskových organizací pomáhá zachránit vysoké povědomí o organizaci v myslích všech cílových skupin.</a:t>
            </a:r>
          </a:p>
          <a:p>
            <a:pPr algn="just"/>
            <a:r>
              <a:rPr lang="cs-CZ" dirty="0"/>
              <a:t>Nestátní neziskové organizace využívají ve svých marketingových aktivitách dva typy strategií:</a:t>
            </a:r>
          </a:p>
          <a:p>
            <a:pPr lvl="1" algn="just"/>
            <a:r>
              <a:rPr lang="cs-CZ" dirty="0"/>
              <a:t>„</a:t>
            </a:r>
            <a:r>
              <a:rPr lang="cs-CZ" b="1" dirty="0"/>
              <a:t>po proudu</a:t>
            </a:r>
            <a:r>
              <a:rPr lang="cs-CZ" dirty="0"/>
              <a:t>“ (dopředu) </a:t>
            </a:r>
          </a:p>
          <a:p>
            <a:pPr lvl="1" algn="just"/>
            <a:r>
              <a:rPr lang="cs-CZ" dirty="0"/>
              <a:t>a strategii „</a:t>
            </a:r>
            <a:r>
              <a:rPr lang="cs-CZ" b="1" dirty="0"/>
              <a:t>proti proudu</a:t>
            </a:r>
            <a:r>
              <a:rPr lang="cs-CZ" dirty="0"/>
              <a:t>“ (dozadu). </a:t>
            </a:r>
          </a:p>
          <a:p>
            <a:pPr lvl="1" algn="just"/>
            <a:endParaRPr lang="cs-CZ" dirty="0"/>
          </a:p>
          <a:p>
            <a:pPr lvl="1" indent="0" algn="just">
              <a:buNone/>
            </a:pPr>
            <a:r>
              <a:rPr lang="cs-CZ" dirty="0"/>
              <a:t>	orientace na dva typy zákazníků. 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DBB9FC7-D0E3-46DF-8C34-FE04535E7268}"/>
              </a:ext>
            </a:extLst>
          </p:cNvPr>
          <p:cNvSpPr/>
          <p:nvPr/>
        </p:nvSpPr>
        <p:spPr>
          <a:xfrm>
            <a:off x="1066800" y="4387273"/>
            <a:ext cx="808182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6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6FBB5-9366-4462-8DFE-2AFC331E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typy zákazníků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1BF52-623E-447C-95C4-E8D9C0B1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Strategie „po proudu</a:t>
            </a:r>
            <a:r>
              <a:rPr lang="cs-CZ" dirty="0"/>
              <a:t>“ (dopředu) se orientuje na </a:t>
            </a:r>
            <a:r>
              <a:rPr lang="cs-CZ" b="1" dirty="0"/>
              <a:t>donátory (dárce</a:t>
            </a:r>
            <a:r>
              <a:rPr lang="cs-CZ" dirty="0"/>
              <a:t>), kteří poskytují neziskové organizaci především finanční prostředky.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Strategie „proti proudu</a:t>
            </a:r>
            <a:r>
              <a:rPr lang="cs-CZ" dirty="0"/>
              <a:t>“ (dozadu) se pak zaměřuje na </a:t>
            </a:r>
            <a:r>
              <a:rPr lang="cs-CZ" b="1" dirty="0"/>
              <a:t>zákazníky neboli klienty.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71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A38EB-9FE5-4827-8B78-47D1C6D9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základního pojmosloví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480656-8E40-4725-A3E4-71FADD2FA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Marketing</a:t>
            </a:r>
            <a:r>
              <a:rPr lang="cs-CZ" dirty="0"/>
              <a:t> - </a:t>
            </a:r>
            <a:r>
              <a:rPr lang="cs-CZ" dirty="0">
                <a:hlinkClick r:id="rId2" tooltip="Philip Kotler"/>
              </a:rPr>
              <a:t>Philip </a:t>
            </a:r>
            <a:r>
              <a:rPr lang="cs-CZ" dirty="0" err="1">
                <a:hlinkClick r:id="rId2" tooltip="Philip Kotler"/>
              </a:rPr>
              <a:t>Kotler</a:t>
            </a:r>
            <a:r>
              <a:rPr lang="cs-CZ" dirty="0"/>
              <a:t>, americký odborník v této oblasti, chápe marketing jako „společenský a manažerský proces, jehož prostřednictvím uspokojují jednotlivci a skupiny své potřeby a přání v procesu výroby a směny produktů a hodnot“</a:t>
            </a:r>
          </a:p>
          <a:p>
            <a:r>
              <a:rPr lang="cs-CZ" b="1" dirty="0"/>
              <a:t>budování značky a dobrého jména sociální služby – „</a:t>
            </a:r>
            <a:r>
              <a:rPr lang="cs-CZ" dirty="0"/>
              <a:t>značka je to, co zůstane, když vyhoří firma“</a:t>
            </a:r>
          </a:p>
          <a:p>
            <a:pPr lvl="1"/>
            <a:r>
              <a:rPr lang="cs-CZ" dirty="0"/>
              <a:t>Udržování vzájemného porozumění a důvěry mezi organizací a veřejností</a:t>
            </a:r>
          </a:p>
          <a:p>
            <a:r>
              <a:rPr lang="cs-CZ" b="1" dirty="0"/>
              <a:t>sociální marketing </a:t>
            </a:r>
            <a:r>
              <a:rPr lang="cs-CZ" dirty="0"/>
              <a:t>– nástroj prosazování myšlenek , názorů, postojů, hodnot v chování lidí, poskytování služeb jedincům, veřejně prospěšné aktivity</a:t>
            </a:r>
          </a:p>
          <a:p>
            <a:r>
              <a:rPr lang="cs-CZ" dirty="0"/>
              <a:t>společenské aktivity motivované převážně v morální a etické rovině, </a:t>
            </a:r>
          </a:p>
          <a:p>
            <a:r>
              <a:rPr lang="cs-CZ" dirty="0"/>
              <a:t>hodnoty či předsudky jednotlivců a společnosti</a:t>
            </a:r>
          </a:p>
        </p:txBody>
      </p:sp>
    </p:spTree>
    <p:extLst>
      <p:ext uri="{BB962C8B-B14F-4D97-AF65-F5344CB8AC3E}">
        <p14:creationId xmlns:p14="http://schemas.microsoft.com/office/powerpoint/2010/main" val="353831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CDFC2-A9AE-425E-8C1B-44ED8418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Sociálně marketingová kampaň - 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9DB15-75B1-4267-A436-E0EAEC25D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Dosažení vnímání klientů / veřejnosti</a:t>
            </a:r>
          </a:p>
          <a:p>
            <a:r>
              <a:rPr lang="cs-CZ" dirty="0"/>
              <a:t>Zorganizování jednorázové akce</a:t>
            </a:r>
          </a:p>
          <a:p>
            <a:r>
              <a:rPr lang="cs-CZ" dirty="0"/>
              <a:t>Změna chování občanů</a:t>
            </a:r>
          </a:p>
          <a:p>
            <a:r>
              <a:rPr lang="cs-CZ" dirty="0"/>
              <a:t>Změna hodnot a postojů zaměstnanců</a:t>
            </a:r>
          </a:p>
          <a:p>
            <a:r>
              <a:rPr lang="cs-CZ" dirty="0"/>
              <a:t>Získávání veřejnosti pro myšlenku / ideu</a:t>
            </a:r>
          </a:p>
          <a:p>
            <a:r>
              <a:rPr lang="cs-CZ" dirty="0"/>
              <a:t>Nalezení nových partnerů pro realizaci myšlenky / idey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54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E26D2-535B-4FE5-8AE5-7B024917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Úspěch na trhu dárců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9E81BA-9F2B-4A53-B810-742C04BA8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získat finance a lidské zdroje</a:t>
            </a:r>
          </a:p>
          <a:p>
            <a:r>
              <a:rPr lang="cs-CZ" dirty="0"/>
              <a:t>Oslovit zákazníka / klienta</a:t>
            </a:r>
          </a:p>
          <a:p>
            <a:r>
              <a:rPr lang="cs-CZ" dirty="0"/>
              <a:t>Porozumět klientovým přáním a potřebám</a:t>
            </a:r>
          </a:p>
          <a:p>
            <a:r>
              <a:rPr lang="cs-CZ" dirty="0"/>
              <a:t>Zajistit pevné místo v regionu</a:t>
            </a:r>
          </a:p>
          <a:p>
            <a:r>
              <a:rPr lang="cs-CZ" dirty="0"/>
              <a:t>Budovat image</a:t>
            </a:r>
          </a:p>
          <a:p>
            <a:r>
              <a:rPr lang="cs-CZ" dirty="0"/>
              <a:t>Mít důvěru v okolí</a:t>
            </a:r>
          </a:p>
          <a:p>
            <a:r>
              <a:rPr lang="cs-CZ" dirty="0"/>
              <a:t>Vejít ve známost veřejnosti</a:t>
            </a:r>
          </a:p>
        </p:txBody>
      </p:sp>
    </p:spTree>
    <p:extLst>
      <p:ext uri="{BB962C8B-B14F-4D97-AF65-F5344CB8AC3E}">
        <p14:creationId xmlns:p14="http://schemas.microsoft.com/office/powerpoint/2010/main" val="4014575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63</TotalTime>
  <Words>569</Words>
  <Application>Microsoft Office PowerPoint</Application>
  <PresentationFormat>Širokoúhlá obrazovka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Garamond</vt:lpstr>
      <vt:lpstr>Savon</vt:lpstr>
      <vt:lpstr>Marketing  v sociálních službách</vt:lpstr>
      <vt:lpstr>Marketing v sociálních službách</vt:lpstr>
      <vt:lpstr>Marketing sociálních služeb</vt:lpstr>
      <vt:lpstr>Prezentace aplikace PowerPoint</vt:lpstr>
      <vt:lpstr>Marketingové řízení</vt:lpstr>
      <vt:lpstr>Dva typy zákazníků</vt:lpstr>
      <vt:lpstr>Definice základního pojmosloví</vt:lpstr>
      <vt:lpstr>Sociálně marketingová kampaň - cíle</vt:lpstr>
      <vt:lpstr>Úspěch na trhu dárců</vt:lpstr>
      <vt:lpstr>Marketingové prostředí</vt:lpstr>
      <vt:lpstr>Cílové skupiny</vt:lpstr>
      <vt:lpstr>Formy informování veřejnosti</vt:lpstr>
      <vt:lpstr>Hromadné sdělovací prostředky</vt:lpstr>
      <vt:lpstr>Propagace organizace</vt:lpstr>
      <vt:lpstr>Zdroje pro marketingové aktivity</vt:lpstr>
      <vt:lpstr>Prezentace aplikace PowerPoint</vt:lpstr>
      <vt:lpstr>Nejlepší a nejlevnější marketing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 v sociálních službách</dc:title>
  <dc:creator>Zuzana Palová</dc:creator>
  <cp:lastModifiedBy>Zuzana Palová</cp:lastModifiedBy>
  <cp:revision>7</cp:revision>
  <dcterms:created xsi:type="dcterms:W3CDTF">2023-10-30T03:47:10Z</dcterms:created>
  <dcterms:modified xsi:type="dcterms:W3CDTF">2023-10-30T04:50:42Z</dcterms:modified>
</cp:coreProperties>
</file>