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8" r:id="rId2"/>
    <p:sldId id="315" r:id="rId3"/>
    <p:sldId id="338" r:id="rId4"/>
    <p:sldId id="336" r:id="rId5"/>
    <p:sldId id="340" r:id="rId6"/>
    <p:sldId id="335" r:id="rId7"/>
    <p:sldId id="333" r:id="rId8"/>
    <p:sldId id="332" r:id="rId9"/>
    <p:sldId id="331" r:id="rId10"/>
    <p:sldId id="342" r:id="rId11"/>
    <p:sldId id="327" r:id="rId12"/>
    <p:sldId id="324" r:id="rId13"/>
    <p:sldId id="325" r:id="rId14"/>
    <p:sldId id="323" r:id="rId15"/>
    <p:sldId id="322" r:id="rId16"/>
    <p:sldId id="321" r:id="rId17"/>
    <p:sldId id="326" r:id="rId18"/>
    <p:sldId id="343" r:id="rId19"/>
    <p:sldId id="344" r:id="rId20"/>
    <p:sldId id="345" r:id="rId21"/>
    <p:sldId id="287" r:id="rId2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59"/>
    <p:restoredTop sz="92945" autoAdjust="0"/>
  </p:normalViewPr>
  <p:slideViewPr>
    <p:cSldViewPr snapToGrid="0">
      <p:cViewPr varScale="1">
        <p:scale>
          <a:sx n="101" d="100"/>
          <a:sy n="101" d="100"/>
        </p:scale>
        <p:origin x="200" y="7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12.11.23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4672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algn="l"/>
            <a:endParaRPr lang="cs-CZ" sz="3000" b="1" dirty="0"/>
          </a:p>
          <a:p>
            <a:pPr lvl="0"/>
            <a:endParaRPr lang="cs-CZ" sz="3000" b="1" cap="all" dirty="0"/>
          </a:p>
          <a:p>
            <a:pPr lvl="0"/>
            <a:endParaRPr lang="cs-CZ" sz="3000" b="1" cap="all" dirty="0"/>
          </a:p>
          <a:p>
            <a:pPr lvl="0"/>
            <a:r>
              <a:rPr lang="cs-CZ" sz="3000" b="1" cap="all" dirty="0">
                <a:solidFill>
                  <a:schemeClr val="bg1"/>
                </a:solidFill>
              </a:rPr>
              <a:t>Nauka o podniku</a:t>
            </a:r>
          </a:p>
          <a:p>
            <a:pPr lvl="0"/>
            <a:r>
              <a:rPr lang="cs-CZ" sz="3000" b="1" cap="all" dirty="0">
                <a:solidFill>
                  <a:schemeClr val="bg1"/>
                </a:solidFill>
              </a:rPr>
              <a:t>-</a:t>
            </a:r>
          </a:p>
          <a:p>
            <a:pPr lvl="0"/>
            <a:r>
              <a:rPr lang="cs-CZ" sz="2600" b="1" cap="all" dirty="0">
                <a:solidFill>
                  <a:schemeClr val="bg1"/>
                </a:solidFill>
              </a:rPr>
              <a:t>Kalkulace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8" name="Podnadpis 2"/>
          <p:cNvSpPr txBox="1">
            <a:spLocks/>
          </p:cNvSpPr>
          <p:nvPr/>
        </p:nvSpPr>
        <p:spPr>
          <a:xfrm>
            <a:off x="6413708" y="3467331"/>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Tomáš Pražák</a:t>
            </a:r>
          </a:p>
          <a:p>
            <a:pPr algn="r"/>
            <a:r>
              <a:rPr lang="cs-CZ" altLang="cs-CZ" sz="1800" dirty="0">
                <a:solidFill>
                  <a:srgbClr val="307871"/>
                </a:solidFill>
                <a:latin typeface="Times New Roman" panose="02020603050405020304" pitchFamily="18" charset="0"/>
                <a:cs typeface="Times New Roman" panose="02020603050405020304" pitchFamily="18" charset="0"/>
              </a:rPr>
              <a:t>Přednášející </a:t>
            </a:r>
            <a:endParaRPr lang="en-GB" alt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0988A4A-2867-4590-9668-C0FF8C726DBF}"/>
              </a:ext>
            </a:extLst>
          </p:cNvPr>
          <p:cNvSpPr/>
          <p:nvPr/>
        </p:nvSpPr>
        <p:spPr>
          <a:xfrm>
            <a:off x="430329" y="527392"/>
            <a:ext cx="7399891" cy="3031599"/>
          </a:xfrm>
          <a:prstGeom prst="rect">
            <a:avLst/>
          </a:prstGeom>
        </p:spPr>
        <p:txBody>
          <a:bodyPr wrap="square">
            <a:spAutoFit/>
          </a:bodyPr>
          <a:lstStyle/>
          <a:p>
            <a:pPr algn="just">
              <a:spcAft>
                <a:spcPts val="600"/>
              </a:spcAft>
            </a:pPr>
            <a:r>
              <a:rPr lang="cs-CZ" sz="2200" b="1" dirty="0">
                <a:solidFill>
                  <a:srgbClr val="FF0000"/>
                </a:solidFill>
                <a:latin typeface="+mj-lt"/>
                <a:ea typeface="Calibri" panose="020F0502020204030204" pitchFamily="34" charset="0"/>
                <a:cs typeface="Times New Roman" panose="02020603050405020304" pitchFamily="18" charset="0"/>
              </a:rPr>
              <a:t>Postup kalkulace</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stanovení okruhu činností vyvolávajících náklady</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definice kalkulační jednice (služba, činnost, zakázka, obchodní případ, zákazník)</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přiřazení nákladů zvoleným činnostem podle nákladové analýzy, které musí respektovat vztah k výsledné kalkulační jednici s cílem zachovat transparentnost nákladů</a:t>
            </a:r>
          </a:p>
        </p:txBody>
      </p:sp>
    </p:spTree>
    <p:extLst>
      <p:ext uri="{BB962C8B-B14F-4D97-AF65-F5344CB8AC3E}">
        <p14:creationId xmlns:p14="http://schemas.microsoft.com/office/powerpoint/2010/main" val="3172984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0988A4A-2867-4590-9668-C0FF8C726DBF}"/>
              </a:ext>
            </a:extLst>
          </p:cNvPr>
          <p:cNvSpPr/>
          <p:nvPr/>
        </p:nvSpPr>
        <p:spPr>
          <a:xfrm>
            <a:off x="423129" y="527392"/>
            <a:ext cx="7399891" cy="2200602"/>
          </a:xfrm>
          <a:prstGeom prst="rect">
            <a:avLst/>
          </a:prstGeom>
        </p:spPr>
        <p:txBody>
          <a:bodyPr wrap="square">
            <a:spAutoFit/>
          </a:bodyPr>
          <a:lstStyle/>
          <a:p>
            <a:pPr algn="just">
              <a:spcAft>
                <a:spcPts val="600"/>
              </a:spcAft>
            </a:pPr>
            <a:r>
              <a:rPr lang="cs-CZ" sz="2200" dirty="0">
                <a:latin typeface="+mj-lt"/>
                <a:ea typeface="Calibri" panose="020F0502020204030204" pitchFamily="34" charset="0"/>
                <a:cs typeface="Times New Roman" panose="02020603050405020304" pitchFamily="18" charset="0"/>
              </a:rPr>
              <a:t>4. sestavení vhodného kalkulačního vzorce (definice položek dle potřeb podniku), výběr vhodné metody a techniky pro rozdělení režijních nákladů a přiřazení kalkulačním jednicím</a:t>
            </a:r>
          </a:p>
          <a:p>
            <a:pPr algn="just">
              <a:spcAft>
                <a:spcPts val="600"/>
              </a:spcAft>
            </a:pPr>
            <a:r>
              <a:rPr lang="cs-CZ" sz="2200" dirty="0">
                <a:latin typeface="+mj-lt"/>
                <a:ea typeface="Calibri" panose="020F0502020204030204" pitchFamily="34" charset="0"/>
                <a:cs typeface="Times New Roman" panose="02020603050405020304" pitchFamily="18" charset="0"/>
              </a:rPr>
              <a:t>5. vazby na rozpočtování a plánování, tvorba ceníků a cenové politiky podniku</a:t>
            </a:r>
          </a:p>
        </p:txBody>
      </p:sp>
    </p:spTree>
    <p:extLst>
      <p:ext uri="{BB962C8B-B14F-4D97-AF65-F5344CB8AC3E}">
        <p14:creationId xmlns:p14="http://schemas.microsoft.com/office/powerpoint/2010/main" val="3155878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systemkalk.png">
            <a:extLst>
              <a:ext uri="{FF2B5EF4-FFF2-40B4-BE49-F238E27FC236}">
                <a16:creationId xmlns:a16="http://schemas.microsoft.com/office/drawing/2014/main" id="{4069E569-0B37-4000-9CCF-A0278FB5B8ED}"/>
              </a:ext>
            </a:extLst>
          </p:cNvPr>
          <p:cNvPicPr/>
          <p:nvPr/>
        </p:nvPicPr>
        <p:blipFill>
          <a:blip r:embed="rId2" cstate="print"/>
          <a:srcRect l="4855" r="78851" b="49858"/>
          <a:stretch>
            <a:fillRect/>
          </a:stretch>
        </p:blipFill>
        <p:spPr bwMode="auto">
          <a:xfrm>
            <a:off x="3096360" y="266400"/>
            <a:ext cx="4647460" cy="4877100"/>
          </a:xfrm>
          <a:prstGeom prst="rect">
            <a:avLst/>
          </a:prstGeom>
          <a:noFill/>
          <a:ln w="9525">
            <a:noFill/>
            <a:miter lim="800000"/>
            <a:headEnd/>
            <a:tailEnd/>
          </a:ln>
        </p:spPr>
      </p:pic>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97BACA-A376-4B77-A963-B5FA24FFD369}"/>
              </a:ext>
            </a:extLst>
          </p:cNvPr>
          <p:cNvSpPr/>
          <p:nvPr/>
        </p:nvSpPr>
        <p:spPr>
          <a:xfrm>
            <a:off x="265854" y="1511822"/>
            <a:ext cx="3118161" cy="769441"/>
          </a:xfrm>
          <a:prstGeom prst="rect">
            <a:avLst/>
          </a:prstGeom>
        </p:spPr>
        <p:txBody>
          <a:bodyPr wrap="none">
            <a:spAutoFit/>
          </a:bodyPr>
          <a:lstStyle/>
          <a:p>
            <a:pPr algn="ctr">
              <a:spcAft>
                <a:spcPts val="1000"/>
              </a:spcAft>
            </a:pPr>
            <a:r>
              <a:rPr lang="cs-CZ" sz="2200" b="1" dirty="0">
                <a:latin typeface="Times New Roman" panose="02020603050405020304" pitchFamily="18" charset="0"/>
                <a:ea typeface="Calibri" panose="020F0502020204030204" pitchFamily="34" charset="0"/>
                <a:cs typeface="Times New Roman" panose="02020603050405020304" pitchFamily="18" charset="0"/>
              </a:rPr>
              <a:t>Postup tvorby kalkulace</a:t>
            </a:r>
            <a:br>
              <a:rPr lang="cs-CZ" sz="2200" b="1" dirty="0">
                <a:latin typeface="Times New Roman" panose="02020603050405020304" pitchFamily="18" charset="0"/>
                <a:ea typeface="Calibri" panose="020F0502020204030204" pitchFamily="34" charset="0"/>
                <a:cs typeface="Times New Roman" panose="02020603050405020304" pitchFamily="18" charset="0"/>
              </a:rPr>
            </a:br>
            <a:r>
              <a:rPr lang="cs-CZ" sz="2200" b="1" dirty="0">
                <a:latin typeface="Times New Roman" panose="02020603050405020304" pitchFamily="18" charset="0"/>
                <a:ea typeface="Calibri" panose="020F0502020204030204" pitchFamily="34" charset="0"/>
                <a:cs typeface="Times New Roman" panose="02020603050405020304" pitchFamily="18" charset="0"/>
              </a:rPr>
              <a:t> a ceny</a:t>
            </a:r>
          </a:p>
        </p:txBody>
      </p:sp>
    </p:spTree>
    <p:extLst>
      <p:ext uri="{BB962C8B-B14F-4D97-AF65-F5344CB8AC3E}">
        <p14:creationId xmlns:p14="http://schemas.microsoft.com/office/powerpoint/2010/main" val="15660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0152C6A7-9DBF-4483-94B5-96457C35A032}"/>
              </a:ext>
            </a:extLst>
          </p:cNvPr>
          <p:cNvSpPr/>
          <p:nvPr/>
        </p:nvSpPr>
        <p:spPr>
          <a:xfrm>
            <a:off x="367200" y="628601"/>
            <a:ext cx="7258510" cy="3147593"/>
          </a:xfrm>
          <a:prstGeom prst="rect">
            <a:avLst/>
          </a:prstGeom>
        </p:spPr>
        <p:txBody>
          <a:bodyPr wrap="square">
            <a:spAutoFit/>
          </a:bodyPr>
          <a:lstStyle/>
          <a:p>
            <a:pPr marL="0" lvl="1" algn="just">
              <a:lnSpc>
                <a:spcPct val="114000"/>
              </a:lnSpc>
            </a:pPr>
            <a:r>
              <a:rPr lang="cs-CZ" sz="2200" b="1" dirty="0">
                <a:solidFill>
                  <a:srgbClr val="FF0000"/>
                </a:solidFill>
                <a:latin typeface="+mj-lt"/>
              </a:rPr>
              <a:t>Kalkulační techniky </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jen znalost výrobních postupů umožní objektivně přiřazovat náklady s využitím principů kauzality</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použití kalkulací je do jisté míry svázáno s charakterem výrobního procesu</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neobjektivní vypovídací schopnost může mít negativní následky na hospodaření hodnoceného podnikatelského subjektu</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5447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0E0DEC9-8DE8-487A-9A37-934E08160BA9}"/>
              </a:ext>
            </a:extLst>
          </p:cNvPr>
          <p:cNvSpPr/>
          <p:nvPr/>
        </p:nvSpPr>
        <p:spPr>
          <a:xfrm>
            <a:off x="525600" y="527392"/>
            <a:ext cx="7221600" cy="3179653"/>
          </a:xfrm>
          <a:prstGeom prst="rect">
            <a:avLst/>
          </a:prstGeom>
        </p:spPr>
        <p:txBody>
          <a:bodyPr wrap="square">
            <a:spAutoFit/>
          </a:bodyPr>
          <a:lstStyle/>
          <a:p>
            <a:pPr marL="0" lvl="2">
              <a:lnSpc>
                <a:spcPct val="114000"/>
              </a:lnSpc>
            </a:pPr>
            <a:r>
              <a:rPr lang="cs-CZ" sz="2200" b="1" dirty="0"/>
              <a:t>Kalkulace dělením prostá</a:t>
            </a:r>
          </a:p>
          <a:p>
            <a:pPr marL="285750" lvl="2" indent="-285750">
              <a:lnSpc>
                <a:spcPct val="114000"/>
              </a:lnSpc>
              <a:buFont typeface="Arial" panose="020B0604020202020204" pitchFamily="34" charset="0"/>
              <a:buChar char="•"/>
            </a:pPr>
            <a:r>
              <a:rPr lang="cs-CZ" sz="2200" dirty="0"/>
              <a:t>v případě lineární závislosti nákladů při </a:t>
            </a:r>
            <a:r>
              <a:rPr lang="cs-CZ" sz="2200" dirty="0" err="1"/>
              <a:t>jednodruhové</a:t>
            </a:r>
            <a:r>
              <a:rPr lang="cs-CZ" sz="2200" dirty="0"/>
              <a:t> produkci výrobků či služeb (výroba energie, limonád, těžba nerostů)</a:t>
            </a:r>
          </a:p>
          <a:p>
            <a:pPr marL="285750" lvl="2" indent="-285750">
              <a:lnSpc>
                <a:spcPct val="114000"/>
              </a:lnSpc>
              <a:buFont typeface="Arial" panose="020B0604020202020204" pitchFamily="34" charset="0"/>
              <a:buChar char="•"/>
            </a:pPr>
            <a:r>
              <a:rPr lang="cs-CZ" sz="2200" dirty="0"/>
              <a:t>náklady na jednotku </a:t>
            </a:r>
            <a:r>
              <a:rPr lang="cs-CZ" sz="2200" i="1" dirty="0" err="1">
                <a:latin typeface="Cambria Math" panose="02040503050406030204" pitchFamily="18" charset="0"/>
                <a:ea typeface="Cambria Math" panose="02040503050406030204" pitchFamily="18" charset="0"/>
              </a:rPr>
              <a:t>n</a:t>
            </a:r>
            <a:r>
              <a:rPr lang="cs-CZ" sz="2200" i="1" baseline="-25000" dirty="0" err="1">
                <a:latin typeface="Cambria Math" panose="02040503050406030204" pitchFamily="18" charset="0"/>
                <a:ea typeface="Cambria Math" panose="02040503050406030204" pitchFamily="18" charset="0"/>
              </a:rPr>
              <a:t>j</a:t>
            </a:r>
            <a:r>
              <a:rPr lang="cs-CZ" sz="2200" dirty="0"/>
              <a:t> lze zjistit přímo vydělením nákladů </a:t>
            </a:r>
            <a:r>
              <a:rPr lang="cs-CZ" sz="2200" i="1" dirty="0">
                <a:latin typeface="Cambria Math" panose="02040503050406030204" pitchFamily="18" charset="0"/>
                <a:ea typeface="Cambria Math" panose="02040503050406030204" pitchFamily="18" charset="0"/>
              </a:rPr>
              <a:t>N</a:t>
            </a:r>
            <a:r>
              <a:rPr lang="cs-CZ" sz="2200" dirty="0"/>
              <a:t> produkcí </a:t>
            </a:r>
            <a:r>
              <a:rPr lang="cs-CZ" sz="2200" i="1" dirty="0">
                <a:latin typeface="Cambria Math" panose="02040503050406030204" pitchFamily="18" charset="0"/>
                <a:ea typeface="Cambria Math" panose="02040503050406030204" pitchFamily="18" charset="0"/>
              </a:rPr>
              <a:t>Q</a:t>
            </a:r>
          </a:p>
          <a:p>
            <a:pPr marL="285750" lvl="2" indent="-285750">
              <a:lnSpc>
                <a:spcPct val="114000"/>
              </a:lnSpc>
              <a:buFont typeface="Arial" panose="020B0604020202020204" pitchFamily="34" charset="0"/>
              <a:buChar char="•"/>
            </a:pPr>
            <a:endParaRPr lang="cs-CZ" sz="2200" b="1" i="1" dirty="0"/>
          </a:p>
          <a:p>
            <a:pPr marL="457200" lvl="3">
              <a:lnSpc>
                <a:spcPct val="114000"/>
              </a:lnSpc>
            </a:pPr>
            <a:r>
              <a:rPr lang="cs-CZ" sz="2400" b="1" i="1" dirty="0">
                <a:latin typeface="Cambria Math" panose="02040503050406030204" pitchFamily="18" charset="0"/>
                <a:ea typeface="Cambria Math" panose="02040503050406030204" pitchFamily="18" charset="0"/>
              </a:rPr>
              <a:t>			</a:t>
            </a:r>
            <a:r>
              <a:rPr lang="cs-CZ" sz="2400" b="1" i="1" dirty="0" err="1">
                <a:latin typeface="Cambria Math" panose="02040503050406030204" pitchFamily="18" charset="0"/>
                <a:ea typeface="Cambria Math" panose="02040503050406030204" pitchFamily="18" charset="0"/>
              </a:rPr>
              <a:t>n</a:t>
            </a:r>
            <a:r>
              <a:rPr lang="cs-CZ" sz="2400" b="1" i="1" baseline="-25000" dirty="0" err="1">
                <a:latin typeface="Cambria Math" panose="02040503050406030204" pitchFamily="18" charset="0"/>
                <a:ea typeface="Cambria Math" panose="02040503050406030204" pitchFamily="18" charset="0"/>
              </a:rPr>
              <a:t>j</a:t>
            </a:r>
            <a:r>
              <a:rPr lang="cs-CZ" sz="2400" b="1" i="1" dirty="0">
                <a:latin typeface="Cambria Math" panose="02040503050406030204" pitchFamily="18" charset="0"/>
                <a:ea typeface="Cambria Math" panose="02040503050406030204" pitchFamily="18" charset="0"/>
              </a:rPr>
              <a:t> </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 N</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Q</a:t>
            </a:r>
            <a:endParaRPr lang="cs-CZ" sz="2400" b="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946631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E419A8C4-1BF6-4C17-BE69-318932DE6070}"/>
              </a:ext>
            </a:extLst>
          </p:cNvPr>
          <p:cNvSpPr/>
          <p:nvPr/>
        </p:nvSpPr>
        <p:spPr>
          <a:xfrm>
            <a:off x="309240" y="527392"/>
            <a:ext cx="7488360" cy="2877711"/>
          </a:xfrm>
          <a:prstGeom prst="rect">
            <a:avLst/>
          </a:prstGeom>
        </p:spPr>
        <p:txBody>
          <a:bodyPr wrap="square">
            <a:spAutoFit/>
          </a:bodyPr>
          <a:lstStyle/>
          <a:p>
            <a:pPr algn="just">
              <a:spcAft>
                <a:spcPts val="600"/>
              </a:spcAft>
            </a:pPr>
            <a:r>
              <a:rPr lang="cs-CZ" sz="2200" b="1" dirty="0">
                <a:latin typeface="+mj-lt"/>
                <a:ea typeface="Calibri" panose="020F0502020204030204" pitchFamily="34" charset="0"/>
                <a:cs typeface="Times New Roman" panose="02020603050405020304" pitchFamily="18" charset="0"/>
              </a:rPr>
              <a:t>Příklad:</a:t>
            </a:r>
          </a:p>
          <a:p>
            <a:pPr algn="just">
              <a:spcAft>
                <a:spcPts val="600"/>
              </a:spcAft>
            </a:pPr>
            <a:r>
              <a:rPr lang="cs-CZ" sz="2200" dirty="0">
                <a:latin typeface="+mj-lt"/>
                <a:ea typeface="Calibri" panose="020F0502020204030204" pitchFamily="34" charset="0"/>
                <a:cs typeface="Times New Roman" panose="02020603050405020304" pitchFamily="18" charset="0"/>
              </a:rPr>
              <a:t>Vybraný podnik se zabývá balením Směsi na grilování po 25g dodané směsi koření. Materiálové náklady byly 14 000 Kč za 54 kg kořenící směsi. Podniku vznikly mzdové náklady ve výši 10 000 Kč a další režijní náklady (odpisy balící linky, podíl na nákladech na administrativní personál) ve výši 15 000 Kč. Jaké budou náklady výroby jednoho sáčku směsi po 25 g?</a:t>
            </a:r>
          </a:p>
        </p:txBody>
      </p:sp>
    </p:spTree>
    <p:extLst>
      <p:ext uri="{BB962C8B-B14F-4D97-AF65-F5344CB8AC3E}">
        <p14:creationId xmlns:p14="http://schemas.microsoft.com/office/powerpoint/2010/main" val="1022127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CB4DAA96-DED3-401B-A44F-1B68ABF76CDA}"/>
              </a:ext>
            </a:extLst>
          </p:cNvPr>
          <p:cNvSpPr/>
          <p:nvPr/>
        </p:nvSpPr>
        <p:spPr>
          <a:xfrm>
            <a:off x="424800" y="628601"/>
            <a:ext cx="7336800" cy="2761653"/>
          </a:xfrm>
          <a:prstGeom prst="rect">
            <a:avLst/>
          </a:prstGeom>
        </p:spPr>
        <p:txBody>
          <a:bodyPr wrap="square">
            <a:spAutoFit/>
          </a:bodyPr>
          <a:lstStyle/>
          <a:p>
            <a:pPr algn="just">
              <a:lnSpc>
                <a:spcPct val="114000"/>
              </a:lnSpc>
            </a:pPr>
            <a:r>
              <a:rPr lang="cs-CZ" sz="2200" b="1" i="1" dirty="0">
                <a:latin typeface="+mj-lt"/>
                <a:ea typeface="Calibri" panose="020F0502020204030204" pitchFamily="34" charset="0"/>
                <a:cs typeface="Times New Roman" panose="02020603050405020304" pitchFamily="18" charset="0"/>
              </a:rPr>
              <a:t>Řešení:</a:t>
            </a: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latin typeface="+mj-lt"/>
                <a:ea typeface="Calibri" panose="020F0502020204030204" pitchFamily="34" charset="0"/>
                <a:cs typeface="Times New Roman" panose="02020603050405020304" pitchFamily="18" charset="0"/>
              </a:rPr>
              <a:t>Sečteme všechny vzniklé náklady (materiál, mzdy a ostatní náklady) a  vydělíme je požadovanou kalkulační jednicí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a:t>
            </a:r>
            <a:r>
              <a:rPr lang="cs-CZ" sz="2200" dirty="0">
                <a:latin typeface="+mj-lt"/>
                <a:ea typeface="Calibri" panose="020F0502020204030204" pitchFamily="34" charset="0"/>
                <a:cs typeface="Times New Roman" panose="02020603050405020304" pitchFamily="18" charset="0"/>
              </a:rPr>
              <a:t>/sáček.</a:t>
            </a:r>
          </a:p>
          <a:p>
            <a:pPr algn="just">
              <a:lnSpc>
                <a:spcPct val="114000"/>
              </a:lnSpc>
            </a:pPr>
            <a:r>
              <a:rPr lang="cs-CZ" sz="2200" i="1" dirty="0">
                <a:latin typeface="Cambria Math" panose="02040503050406030204" pitchFamily="18" charset="0"/>
                <a:ea typeface="Cambria Math" panose="02040503050406030204" pitchFamily="18" charset="0"/>
                <a:cs typeface="Times New Roman" panose="02020603050405020304" pitchFamily="18" charset="0"/>
              </a:rPr>
              <a:t>N</a:t>
            </a:r>
            <a:r>
              <a:rPr lang="cs-CZ" sz="2200" dirty="0">
                <a:latin typeface="Cambria Math" panose="02040503050406030204" pitchFamily="18" charset="0"/>
                <a:ea typeface="Cambria Math" panose="02040503050406030204" pitchFamily="18" charset="0"/>
                <a:cs typeface="Times New Roman" panose="02020603050405020304" pitchFamily="18" charset="0"/>
              </a:rPr>
              <a:t> = 14 000 + 10 000 + 15 000 = 39 000</a:t>
            </a:r>
            <a:r>
              <a:rPr lang="cs-CZ" sz="2200" dirty="0">
                <a:latin typeface="+mj-lt"/>
                <a:ea typeface="Calibri" panose="020F0502020204030204" pitchFamily="34" charset="0"/>
                <a:cs typeface="Times New Roman" panose="02020603050405020304" pitchFamily="18" charset="0"/>
              </a:rPr>
              <a:t> Kč</a:t>
            </a:r>
          </a:p>
          <a:p>
            <a:pPr algn="just">
              <a:lnSpc>
                <a:spcPct val="114000"/>
              </a:lnSpc>
            </a:pPr>
            <a:r>
              <a:rPr lang="cs-CZ" sz="2200" dirty="0">
                <a:latin typeface="+mj-lt"/>
                <a:ea typeface="Calibri" panose="020F0502020204030204" pitchFamily="34" charset="0"/>
                <a:cs typeface="Times New Roman" panose="02020603050405020304" pitchFamily="18" charset="0"/>
              </a:rPr>
              <a:t>Počet jednic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 = 54 000 g /25 g = 2 160 </a:t>
            </a:r>
            <a:r>
              <a:rPr lang="cs-CZ" sz="2200" dirty="0">
                <a:latin typeface="+mj-lt"/>
                <a:ea typeface="Calibri" panose="020F0502020204030204" pitchFamily="34" charset="0"/>
                <a:cs typeface="Times New Roman" panose="02020603050405020304" pitchFamily="18" charset="0"/>
              </a:rPr>
              <a:t>sáčků</a:t>
            </a:r>
          </a:p>
          <a:p>
            <a:pPr algn="just">
              <a:lnSpc>
                <a:spcPct val="114000"/>
              </a:lnSpc>
            </a:pPr>
            <a:r>
              <a:rPr lang="cs-CZ" sz="2200" i="1" dirty="0" err="1">
                <a:latin typeface="Cambria Math" panose="02040503050406030204" pitchFamily="18" charset="0"/>
                <a:ea typeface="Cambria Math" panose="02040503050406030204" pitchFamily="18" charset="0"/>
                <a:cs typeface="Times New Roman" panose="02020603050405020304" pitchFamily="18" charset="0"/>
              </a:rPr>
              <a:t>n</a:t>
            </a:r>
            <a:r>
              <a:rPr lang="cs-CZ" sz="2200" i="1" baseline="-25000" dirty="0" err="1">
                <a:latin typeface="Cambria Math" panose="02040503050406030204" pitchFamily="18" charset="0"/>
                <a:ea typeface="Cambria Math" panose="02040503050406030204" pitchFamily="18" charset="0"/>
                <a:cs typeface="Times New Roman" panose="02020603050405020304" pitchFamily="18" charset="0"/>
              </a:rPr>
              <a:t>j</a:t>
            </a:r>
            <a:r>
              <a:rPr lang="cs-CZ" sz="2200" dirty="0">
                <a:latin typeface="Cambria Math" panose="02040503050406030204" pitchFamily="18" charset="0"/>
                <a:ea typeface="Cambria Math" panose="02040503050406030204" pitchFamily="18" charset="0"/>
                <a:cs typeface="Times New Roman" panose="02020603050405020304" pitchFamily="18" charset="0"/>
              </a:rPr>
              <a:t> = 39 000 /2 160 =18,05 </a:t>
            </a:r>
            <a:r>
              <a:rPr lang="cs-CZ" sz="2200" dirty="0">
                <a:latin typeface="+mj-lt"/>
                <a:ea typeface="Calibri" panose="020F0502020204030204" pitchFamily="34" charset="0"/>
                <a:cs typeface="Times New Roman" panose="02020603050405020304" pitchFamily="18" charset="0"/>
              </a:rPr>
              <a:t>Kč/ks</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062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41CDB02-52DC-4F1F-AA44-7633BA1F2851}"/>
              </a:ext>
            </a:extLst>
          </p:cNvPr>
          <p:cNvSpPr/>
          <p:nvPr/>
        </p:nvSpPr>
        <p:spPr>
          <a:xfrm>
            <a:off x="694533" y="443935"/>
            <a:ext cx="3573286" cy="430887"/>
          </a:xfrm>
          <a:prstGeom prst="rect">
            <a:avLst/>
          </a:prstGeom>
        </p:spPr>
        <p:txBody>
          <a:bodyPr wrap="none">
            <a:spAutoFit/>
          </a:bodyPr>
          <a:lstStyle/>
          <a:p>
            <a:r>
              <a:rPr lang="cs-CZ" sz="2200" b="1" dirty="0">
                <a:ea typeface="Calibri" panose="020F0502020204030204" pitchFamily="34" charset="0"/>
                <a:cs typeface="Times New Roman" panose="02020603050405020304" pitchFamily="18" charset="0"/>
              </a:rPr>
              <a:t>Typový kalkulační vzorec</a:t>
            </a:r>
            <a:endParaRPr lang="cs-CZ" sz="2200" b="1" dirty="0"/>
          </a:p>
        </p:txBody>
      </p:sp>
      <p:graphicFrame>
        <p:nvGraphicFramePr>
          <p:cNvPr id="7" name="Tabulka 6">
            <a:extLst>
              <a:ext uri="{FF2B5EF4-FFF2-40B4-BE49-F238E27FC236}">
                <a16:creationId xmlns:a16="http://schemas.microsoft.com/office/drawing/2014/main" id="{75AED627-6C99-4301-8460-D16D88C55638}"/>
              </a:ext>
            </a:extLst>
          </p:cNvPr>
          <p:cNvGraphicFramePr>
            <a:graphicFrameLocks noGrp="1"/>
          </p:cNvGraphicFramePr>
          <p:nvPr>
            <p:extLst>
              <p:ext uri="{D42A27DB-BD31-4B8C-83A1-F6EECF244321}">
                <p14:modId xmlns:p14="http://schemas.microsoft.com/office/powerpoint/2010/main" val="3418805172"/>
              </p:ext>
            </p:extLst>
          </p:nvPr>
        </p:nvGraphicFramePr>
        <p:xfrm>
          <a:off x="590400" y="874822"/>
          <a:ext cx="7113600" cy="3945322"/>
        </p:xfrm>
        <a:graphic>
          <a:graphicData uri="http://schemas.openxmlformats.org/drawingml/2006/table">
            <a:tbl>
              <a:tblPr firstRow="1" firstCol="1" lastRow="1" lastCol="1" bandRow="1" bandCol="1">
                <a:tableStyleId>{5C22544A-7EE6-4342-B048-85BDC9FD1C3A}</a:tableStyleId>
              </a:tblPr>
              <a:tblGrid>
                <a:gridCol w="856245">
                  <a:extLst>
                    <a:ext uri="{9D8B030D-6E8A-4147-A177-3AD203B41FA5}">
                      <a16:colId xmlns:a16="http://schemas.microsoft.com/office/drawing/2014/main" val="20000"/>
                    </a:ext>
                  </a:extLst>
                </a:gridCol>
                <a:gridCol w="6257355">
                  <a:extLst>
                    <a:ext uri="{9D8B030D-6E8A-4147-A177-3AD203B41FA5}">
                      <a16:colId xmlns:a16="http://schemas.microsoft.com/office/drawing/2014/main" val="20001"/>
                    </a:ext>
                  </a:extLst>
                </a:gridCol>
              </a:tblGrid>
              <a:tr h="250457">
                <a:tc>
                  <a:txBody>
                    <a:bodyPr/>
                    <a:lstStyle/>
                    <a:p>
                      <a:pPr>
                        <a:spcAft>
                          <a:spcPts val="0"/>
                        </a:spcAft>
                        <a:tabLst>
                          <a:tab pos="-1028700" algn="l"/>
                          <a:tab pos="4343400" algn="dec"/>
                        </a:tabLst>
                      </a:pPr>
                      <a:r>
                        <a:rPr lang="cs-CZ" sz="1400" b="0" dirty="0">
                          <a:solidFill>
                            <a:schemeClr val="tx1"/>
                          </a:solidFill>
                          <a:effectLst/>
                        </a:rPr>
                        <a:t>1.</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Přímý materiál (suroviny, materiál, polotovary, nakupované výrobky)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8516">
                <a:tc>
                  <a:txBody>
                    <a:bodyPr/>
                    <a:lstStyle/>
                    <a:p>
                      <a:pPr>
                        <a:spcAft>
                          <a:spcPts val="0"/>
                        </a:spcAft>
                        <a:tabLst>
                          <a:tab pos="-1028700" algn="l"/>
                          <a:tab pos="4343400" algn="dec"/>
                        </a:tabLst>
                      </a:pPr>
                      <a:r>
                        <a:rPr lang="cs-CZ" sz="1400" b="0">
                          <a:solidFill>
                            <a:schemeClr val="tx1"/>
                          </a:solidFill>
                          <a:effectLst/>
                        </a:rPr>
                        <a:t>2.</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Přímé mzdy (mzdy provozních dělníků, prémie, odměny, příplatky, doplatky)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8516">
                <a:tc>
                  <a:txBody>
                    <a:bodyPr/>
                    <a:lstStyle/>
                    <a:p>
                      <a:pPr>
                        <a:spcAft>
                          <a:spcPts val="0"/>
                        </a:spcAft>
                        <a:tabLst>
                          <a:tab pos="-1028700" algn="l"/>
                          <a:tab pos="4343400" algn="dec"/>
                        </a:tabLst>
                      </a:pPr>
                      <a:r>
                        <a:rPr lang="cs-CZ" sz="1400" b="0">
                          <a:solidFill>
                            <a:schemeClr val="tx1"/>
                          </a:solidFill>
                          <a:effectLst/>
                        </a:rPr>
                        <a:t>3.</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Ostatní přímé náklady (technologická paliva a energie, odpisy, přepravné, opravy, náklady na technický rozvoj atd.)</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8516">
                <a:tc>
                  <a:txBody>
                    <a:bodyPr/>
                    <a:lstStyle/>
                    <a:p>
                      <a:pPr>
                        <a:spcAft>
                          <a:spcPts val="0"/>
                        </a:spcAft>
                        <a:tabLst>
                          <a:tab pos="-1028700" algn="l"/>
                          <a:tab pos="4343400" algn="dec"/>
                        </a:tabLst>
                      </a:pPr>
                      <a:r>
                        <a:rPr lang="cs-CZ" sz="1400" b="0" dirty="0">
                          <a:solidFill>
                            <a:schemeClr val="tx1"/>
                          </a:solidFill>
                          <a:effectLst/>
                        </a:rPr>
                        <a:t>4.</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Výrobní režie (technologická a všeobecná) (náklady související s řízením výrobních činností, s obsluhou procesu)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0457">
                <a:tc>
                  <a:txBody>
                    <a:bodyPr/>
                    <a:lstStyle/>
                    <a:p>
                      <a:pPr>
                        <a:spcAft>
                          <a:spcPts val="0"/>
                        </a:spcAft>
                        <a:tabLst>
                          <a:tab pos="-1028700" algn="l"/>
                          <a:tab pos="4343400" algn="dec"/>
                        </a:tabLst>
                      </a:pPr>
                      <a:r>
                        <a:rPr lang="cs-CZ" sz="1400" b="0">
                          <a:solidFill>
                            <a:schemeClr val="tx1"/>
                          </a:solidFill>
                          <a:effectLst/>
                        </a:rPr>
                        <a:t>Σ (1.-4.)</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výroby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8516">
                <a:tc>
                  <a:txBody>
                    <a:bodyPr/>
                    <a:lstStyle/>
                    <a:p>
                      <a:pPr>
                        <a:spcAft>
                          <a:spcPts val="0"/>
                        </a:spcAft>
                        <a:tabLst>
                          <a:tab pos="-1028700" algn="l"/>
                          <a:tab pos="4343400" algn="dec"/>
                        </a:tabLst>
                      </a:pPr>
                      <a:r>
                        <a:rPr lang="cs-CZ" sz="1400" b="0">
                          <a:solidFill>
                            <a:schemeClr val="tx1"/>
                          </a:solidFill>
                          <a:effectLst/>
                        </a:rPr>
                        <a:t>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Správní režie (může obsahovat zásobovací režii) (související s řízením a správou organizace)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0457">
                <a:tc>
                  <a:txBody>
                    <a:bodyPr/>
                    <a:lstStyle/>
                    <a:p>
                      <a:pPr>
                        <a:spcAft>
                          <a:spcPts val="0"/>
                        </a:spcAft>
                        <a:tabLst>
                          <a:tab pos="-1028700" algn="l"/>
                          <a:tab pos="4343400" algn="dec"/>
                        </a:tabLst>
                      </a:pPr>
                      <a:r>
                        <a:rPr lang="cs-CZ" sz="1400" b="0">
                          <a:solidFill>
                            <a:schemeClr val="tx1"/>
                          </a:solidFill>
                          <a:effectLst/>
                        </a:rPr>
                        <a:t>Σ (1.-5.)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8516">
                <a:tc>
                  <a:txBody>
                    <a:bodyPr/>
                    <a:lstStyle/>
                    <a:p>
                      <a:pPr>
                        <a:spcAft>
                          <a:spcPts val="0"/>
                        </a:spcAft>
                        <a:tabLst>
                          <a:tab pos="-1028700" algn="l"/>
                          <a:tab pos="4343400" algn="dec"/>
                        </a:tabLst>
                      </a:pPr>
                      <a:r>
                        <a:rPr lang="cs-CZ" sz="1400" b="0">
                          <a:solidFill>
                            <a:schemeClr val="tx1"/>
                          </a:solidFill>
                          <a:effectLst/>
                        </a:rPr>
                        <a:t>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Odbytové náklady (může být součástí správní režie) (expedice, reklama, propagace, odbyt)</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0457">
                <a:tc>
                  <a:txBody>
                    <a:bodyPr/>
                    <a:lstStyle/>
                    <a:p>
                      <a:pPr>
                        <a:spcAft>
                          <a:spcPts val="0"/>
                        </a:spcAft>
                        <a:tabLst>
                          <a:tab pos="-1028700" algn="l"/>
                          <a:tab pos="4343400" algn="dec"/>
                        </a:tabLst>
                      </a:pPr>
                      <a:r>
                        <a:rPr lang="cs-CZ" sz="1400" b="0">
                          <a:solidFill>
                            <a:schemeClr val="tx1"/>
                          </a:solidFill>
                          <a:effectLst/>
                        </a:rPr>
                        <a:t>Σ (1.-6.)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Úplné 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0457">
                <a:tc>
                  <a:txBody>
                    <a:bodyPr/>
                    <a:lstStyle/>
                    <a:p>
                      <a:pPr>
                        <a:spcAft>
                          <a:spcPts val="0"/>
                        </a:spcAft>
                        <a:tabLst>
                          <a:tab pos="-1028700" algn="l"/>
                          <a:tab pos="4343400" algn="dec"/>
                        </a:tabLst>
                      </a:pPr>
                      <a:r>
                        <a:rPr lang="cs-CZ" sz="1400" b="0">
                          <a:solidFill>
                            <a:schemeClr val="tx1"/>
                          </a:solidFill>
                          <a:effectLst/>
                        </a:rPr>
                        <a:t>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Výsledek hospodaření – zisk/ztráta</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0457">
                <a:tc>
                  <a:txBody>
                    <a:bodyPr/>
                    <a:lstStyle/>
                    <a:p>
                      <a:pPr>
                        <a:spcAft>
                          <a:spcPts val="0"/>
                        </a:spcAft>
                        <a:tabLst>
                          <a:tab pos="-1028700" algn="l"/>
                          <a:tab pos="4343400" algn="dec"/>
                        </a:tabLst>
                      </a:pPr>
                      <a:r>
                        <a:rPr lang="cs-CZ" sz="1400" b="0">
                          <a:solidFill>
                            <a:schemeClr val="tx1"/>
                          </a:solidFill>
                          <a:effectLst/>
                        </a:rPr>
                        <a:t>Σ (1.-7.)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Cena (výrobní)</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37157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F6D81416-A55A-0246-A966-2D8243564AE9}"/>
              </a:ext>
            </a:extLst>
          </p:cNvPr>
          <p:cNvSpPr/>
          <p:nvPr/>
        </p:nvSpPr>
        <p:spPr>
          <a:xfrm>
            <a:off x="765208" y="878306"/>
            <a:ext cx="6646245" cy="3166764"/>
          </a:xfrm>
          <a:prstGeom prst="rect">
            <a:avLst/>
          </a:prstGeom>
        </p:spPr>
        <p:txBody>
          <a:bodyPr wrap="square">
            <a:spAutoFit/>
          </a:bodyPr>
          <a:lstStyle/>
          <a:p>
            <a:pPr>
              <a:lnSpc>
                <a:spcPct val="107000"/>
              </a:lnSpc>
              <a:spcAft>
                <a:spcPts val="800"/>
              </a:spcAft>
            </a:pPr>
            <a:r>
              <a:rPr lang="cs-CZ" b="1" dirty="0">
                <a:latin typeface="Times New Roman" panose="02020603050405020304" pitchFamily="18" charset="0"/>
                <a:ea typeface="Calibri" panose="020F0502020204030204" pitchFamily="34" charset="0"/>
                <a:cs typeface="Times New Roman" panose="02020603050405020304" pitchFamily="18" charset="0"/>
              </a:rPr>
              <a:t>Označte jednotlivé položky dle kalkulačního vzorce číslem:</a:t>
            </a:r>
            <a:endParaRPr lang="cs-CZ"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Přirážka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Přeprava dopravcem do prodejny odběratele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Dřevo na výrobu stolu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Školení zaměstnanců na nový výrobní stroj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Mzdy managementu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- 13. plat dělníků </a:t>
            </a:r>
            <a:endParaRPr lang="cs-CZ"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latin typeface="Times New Roman" panose="02020603050405020304" pitchFamily="18" charset="0"/>
                <a:ea typeface="Calibri" panose="020F0502020204030204" pitchFamily="34" charset="0"/>
                <a:cs typeface="Times New Roman" panose="02020603050405020304" pitchFamily="18" charset="0"/>
              </a:rPr>
              <a:t>- Odpis výrobního stroje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07840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3" name="Tabulka 2">
            <a:extLst>
              <a:ext uri="{FF2B5EF4-FFF2-40B4-BE49-F238E27FC236}">
                <a16:creationId xmlns:a16="http://schemas.microsoft.com/office/drawing/2014/main" id="{36F504BC-875B-5947-8AAC-36E33C655E0F}"/>
              </a:ext>
            </a:extLst>
          </p:cNvPr>
          <p:cNvGraphicFramePr>
            <a:graphicFrameLocks noGrp="1"/>
          </p:cNvGraphicFramePr>
          <p:nvPr>
            <p:extLst>
              <p:ext uri="{D42A27DB-BD31-4B8C-83A1-F6EECF244321}">
                <p14:modId xmlns:p14="http://schemas.microsoft.com/office/powerpoint/2010/main" val="3457805556"/>
              </p:ext>
            </p:extLst>
          </p:nvPr>
        </p:nvGraphicFramePr>
        <p:xfrm>
          <a:off x="4426497" y="1765741"/>
          <a:ext cx="4552748" cy="2926080"/>
        </p:xfrm>
        <a:graphic>
          <a:graphicData uri="http://schemas.openxmlformats.org/drawingml/2006/table">
            <a:tbl>
              <a:tblPr firstRow="1" firstCol="1" bandRow="1">
                <a:tableStyleId>{5C22544A-7EE6-4342-B048-85BDC9FD1C3A}</a:tableStyleId>
              </a:tblPr>
              <a:tblGrid>
                <a:gridCol w="1137936">
                  <a:extLst>
                    <a:ext uri="{9D8B030D-6E8A-4147-A177-3AD203B41FA5}">
                      <a16:colId xmlns:a16="http://schemas.microsoft.com/office/drawing/2014/main" val="986078893"/>
                    </a:ext>
                  </a:extLst>
                </a:gridCol>
                <a:gridCol w="1137936">
                  <a:extLst>
                    <a:ext uri="{9D8B030D-6E8A-4147-A177-3AD203B41FA5}">
                      <a16:colId xmlns:a16="http://schemas.microsoft.com/office/drawing/2014/main" val="971777027"/>
                    </a:ext>
                  </a:extLst>
                </a:gridCol>
                <a:gridCol w="1138438">
                  <a:extLst>
                    <a:ext uri="{9D8B030D-6E8A-4147-A177-3AD203B41FA5}">
                      <a16:colId xmlns:a16="http://schemas.microsoft.com/office/drawing/2014/main" val="1648073095"/>
                    </a:ext>
                  </a:extLst>
                </a:gridCol>
                <a:gridCol w="1138438">
                  <a:extLst>
                    <a:ext uri="{9D8B030D-6E8A-4147-A177-3AD203B41FA5}">
                      <a16:colId xmlns:a16="http://schemas.microsoft.com/office/drawing/2014/main" val="3174279895"/>
                    </a:ext>
                  </a:extLst>
                </a:gridCol>
              </a:tblGrid>
              <a:tr h="511200">
                <a:tc>
                  <a:txBody>
                    <a:bodyPr/>
                    <a:lstStyle/>
                    <a:p>
                      <a:pPr>
                        <a:spcAft>
                          <a:spcPts val="0"/>
                        </a:spcAft>
                      </a:pPr>
                      <a:r>
                        <a:rPr lang="cs-CZ" sz="1200">
                          <a:effectLst/>
                        </a:rPr>
                        <a:t>Řádek kalkulačního vzorce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Druh nákladu</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Výpočet nakladu na jednotku</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Náklad na jednotku (Kč/ks)</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4305239"/>
                  </a:ext>
                </a:extLst>
              </a:tr>
              <a:tr h="170400">
                <a:tc>
                  <a:txBody>
                    <a:bodyPr/>
                    <a:lstStyle/>
                    <a:p>
                      <a:pPr>
                        <a:spcAft>
                          <a:spcPts val="0"/>
                        </a:spcAft>
                      </a:pPr>
                      <a:r>
                        <a:rPr lang="cs-CZ" sz="1200">
                          <a:effectLst/>
                        </a:rPr>
                        <a:t>1</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materiál</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31550477"/>
                  </a:ext>
                </a:extLst>
              </a:tr>
              <a:tr h="340800">
                <a:tc>
                  <a:txBody>
                    <a:bodyPr/>
                    <a:lstStyle/>
                    <a:p>
                      <a:pPr>
                        <a:spcAft>
                          <a:spcPts val="0"/>
                        </a:spcAft>
                      </a:pPr>
                      <a:r>
                        <a:rPr lang="cs-CZ" sz="1200">
                          <a:effectLst/>
                        </a:rPr>
                        <a:t>2</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plat zaměstnance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54467983"/>
                  </a:ext>
                </a:extLst>
              </a:tr>
              <a:tr h="340800">
                <a:tc>
                  <a:txBody>
                    <a:bodyPr/>
                    <a:lstStyle/>
                    <a:p>
                      <a:pPr>
                        <a:spcAft>
                          <a:spcPts val="0"/>
                        </a:spcAft>
                      </a:pPr>
                      <a:r>
                        <a:rPr lang="cs-CZ" sz="1200">
                          <a:effectLst/>
                        </a:rPr>
                        <a:t>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dirty="0">
                          <a:effectLst/>
                        </a:rPr>
                        <a:t>ostatní přímé náklady</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63018850"/>
                  </a:ext>
                </a:extLst>
              </a:tr>
              <a:tr h="170400">
                <a:tc>
                  <a:txBody>
                    <a:bodyPr/>
                    <a:lstStyle/>
                    <a:p>
                      <a:pPr>
                        <a:spcAft>
                          <a:spcPts val="0"/>
                        </a:spcAft>
                      </a:pPr>
                      <a:r>
                        <a:rPr lang="cs-CZ" sz="1200">
                          <a:effectLst/>
                        </a:rPr>
                        <a:t>4</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výrobní režie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92018645"/>
                  </a:ext>
                </a:extLst>
              </a:tr>
              <a:tr h="17040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4521876"/>
                  </a:ext>
                </a:extLst>
              </a:tr>
              <a:tr h="170400">
                <a:tc>
                  <a:txBody>
                    <a:bodyPr/>
                    <a:lstStyle/>
                    <a:p>
                      <a:pPr>
                        <a:spcAft>
                          <a:spcPts val="0"/>
                        </a:spcAft>
                      </a:pPr>
                      <a:r>
                        <a:rPr lang="cs-CZ" sz="1200">
                          <a:effectLst/>
                        </a:rPr>
                        <a:t>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správní režie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05288719"/>
                  </a:ext>
                </a:extLst>
              </a:tr>
              <a:tr h="17040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40694844"/>
                  </a:ext>
                </a:extLst>
              </a:tr>
              <a:tr h="340800">
                <a:tc>
                  <a:txBody>
                    <a:bodyPr/>
                    <a:lstStyle/>
                    <a:p>
                      <a:pPr>
                        <a:spcAft>
                          <a:spcPts val="0"/>
                        </a:spcAft>
                      </a:pPr>
                      <a:r>
                        <a:rPr lang="cs-CZ" sz="1200">
                          <a:effectLst/>
                        </a:rPr>
                        <a:t>7</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Marže – zisková přirážka</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76235944"/>
                  </a:ext>
                </a:extLst>
              </a:tr>
              <a:tr h="17040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náklady</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45227952"/>
                  </a:ext>
                </a:extLst>
              </a:tr>
            </a:tbl>
          </a:graphicData>
        </a:graphic>
      </p:graphicFrame>
      <p:sp>
        <p:nvSpPr>
          <p:cNvPr id="5" name="Rectangle 1">
            <a:extLst>
              <a:ext uri="{FF2B5EF4-FFF2-40B4-BE49-F238E27FC236}">
                <a16:creationId xmlns:a16="http://schemas.microsoft.com/office/drawing/2014/main" id="{2FF62851-3295-614D-840F-8554C1CE2228}"/>
              </a:ext>
            </a:extLst>
          </p:cNvPr>
          <p:cNvSpPr>
            <a:spLocks noChangeArrowheads="1"/>
          </p:cNvSpPr>
          <p:nvPr/>
        </p:nvSpPr>
        <p:spPr bwMode="auto">
          <a:xfrm>
            <a:off x="188640" y="758398"/>
            <a:ext cx="4965232"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Jsou dány následující položky výroby středně velké svíčky: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plán výroby činí 10 000 ks,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spotřeba materiálu činí 0,05 kg včelího vosku po 1000 Kč/kg na 1 ks,</a:t>
            </a:r>
          </a:p>
          <a:p>
            <a:pPr marL="0" marR="0" lvl="0" indent="0" algn="l" defTabSz="914400" rtl="0" eaLnBrk="0" fontAlgn="base" latinLnBrk="0" hangingPunct="0">
              <a:lnSpc>
                <a:spcPct val="100000"/>
              </a:lnSpc>
              <a:spcBef>
                <a:spcPct val="0"/>
              </a:spcBef>
              <a:spcAft>
                <a:spcPct val="0"/>
              </a:spcAft>
              <a:buClrTx/>
              <a:buSzTx/>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 </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spotřeba času činí 18 min/ks,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hodinový mzdový tarif = 150 Kč/hod,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rozpočet výrobní režie = 45 000 Kč na celý plán výroby, </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rozpočet správní režie = 60 000 Kč na celý plán výroby,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ostatní přímé náklady 31,5 % sociálního a zdravotního pojištění, </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marže je 30 % z úplných vlastních nákladů výkonu.</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Sestavte předběžnou kalkulaci:</a:t>
            </a:r>
            <a:endParaRPr kumimoji="0" lang="cs-CZ" altLang="cs-CZ"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92305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2D0095CD-C0AD-436F-9C2C-2D13F576B097}"/>
              </a:ext>
            </a:extLst>
          </p:cNvPr>
          <p:cNvSpPr/>
          <p:nvPr/>
        </p:nvSpPr>
        <p:spPr>
          <a:xfrm>
            <a:off x="511200" y="527392"/>
            <a:ext cx="7165800" cy="2831865"/>
          </a:xfrm>
          <a:prstGeom prst="rect">
            <a:avLst/>
          </a:prstGeom>
        </p:spPr>
        <p:txBody>
          <a:bodyPr wrap="square">
            <a:spAutoFit/>
          </a:bodyPr>
          <a:lstStyle/>
          <a:p>
            <a:pPr algn="ctr">
              <a:lnSpc>
                <a:spcPct val="114000"/>
              </a:lnSpc>
            </a:pPr>
            <a:r>
              <a:rPr lang="cs-CZ" sz="2600" b="1" cap="all" dirty="0">
                <a:solidFill>
                  <a:srgbClr val="307871"/>
                </a:solidFill>
                <a:latin typeface="+mj-lt"/>
              </a:rPr>
              <a:t>Kalkulace</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propočet nákladů, marže, zisku, ceny nebo jiné hodnotové veličiny na výrobek, práci nebo službu případně na činnost nebo operaci (kalkulační jednici)</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zobrazuje ve vzájemné souvislosti jak naturálně, tak hodnotově vyjádřenou jednotkou výkonu</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nejvýznamnější nástroj ekonomického řízení</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369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2" name="Tabulka 1">
            <a:extLst>
              <a:ext uri="{FF2B5EF4-FFF2-40B4-BE49-F238E27FC236}">
                <a16:creationId xmlns:a16="http://schemas.microsoft.com/office/drawing/2014/main" id="{A20DEEEA-896A-2849-A893-00ACFB9736A2}"/>
              </a:ext>
            </a:extLst>
          </p:cNvPr>
          <p:cNvGraphicFramePr>
            <a:graphicFrameLocks noGrp="1"/>
          </p:cNvGraphicFramePr>
          <p:nvPr>
            <p:extLst>
              <p:ext uri="{D42A27DB-BD31-4B8C-83A1-F6EECF244321}">
                <p14:modId xmlns:p14="http://schemas.microsoft.com/office/powerpoint/2010/main" val="4082800044"/>
              </p:ext>
            </p:extLst>
          </p:nvPr>
        </p:nvGraphicFramePr>
        <p:xfrm>
          <a:off x="1386807" y="1313555"/>
          <a:ext cx="6272432" cy="2854181"/>
        </p:xfrm>
        <a:graphic>
          <a:graphicData uri="http://schemas.openxmlformats.org/drawingml/2006/table">
            <a:tbl>
              <a:tblPr firstRow="1" firstCol="1" bandRow="1">
                <a:tableStyleId>{5C22544A-7EE6-4342-B048-85BDC9FD1C3A}</a:tableStyleId>
              </a:tblPr>
              <a:tblGrid>
                <a:gridCol w="1567762">
                  <a:extLst>
                    <a:ext uri="{9D8B030D-6E8A-4147-A177-3AD203B41FA5}">
                      <a16:colId xmlns:a16="http://schemas.microsoft.com/office/drawing/2014/main" val="711775521"/>
                    </a:ext>
                  </a:extLst>
                </a:gridCol>
                <a:gridCol w="1567762">
                  <a:extLst>
                    <a:ext uri="{9D8B030D-6E8A-4147-A177-3AD203B41FA5}">
                      <a16:colId xmlns:a16="http://schemas.microsoft.com/office/drawing/2014/main" val="3140621806"/>
                    </a:ext>
                  </a:extLst>
                </a:gridCol>
                <a:gridCol w="1568454">
                  <a:extLst>
                    <a:ext uri="{9D8B030D-6E8A-4147-A177-3AD203B41FA5}">
                      <a16:colId xmlns:a16="http://schemas.microsoft.com/office/drawing/2014/main" val="1685201682"/>
                    </a:ext>
                  </a:extLst>
                </a:gridCol>
                <a:gridCol w="1568454">
                  <a:extLst>
                    <a:ext uri="{9D8B030D-6E8A-4147-A177-3AD203B41FA5}">
                      <a16:colId xmlns:a16="http://schemas.microsoft.com/office/drawing/2014/main" val="3961175278"/>
                    </a:ext>
                  </a:extLst>
                </a:gridCol>
              </a:tblGrid>
              <a:tr h="611611">
                <a:tc>
                  <a:txBody>
                    <a:bodyPr/>
                    <a:lstStyle/>
                    <a:p>
                      <a:pPr>
                        <a:spcAft>
                          <a:spcPts val="0"/>
                        </a:spcAft>
                      </a:pPr>
                      <a:r>
                        <a:rPr lang="cs-CZ" sz="1200">
                          <a:effectLst/>
                        </a:rPr>
                        <a:t>Řádek kalkulačního vzorce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Druh nákladu</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dirty="0">
                          <a:effectLst/>
                        </a:rPr>
                        <a:t>Výpočet nakladu na jednotku</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Náklad na jednotku (Kč/ks)</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47948695"/>
                  </a:ext>
                </a:extLst>
              </a:tr>
              <a:tr h="203870">
                <a:tc>
                  <a:txBody>
                    <a:bodyPr/>
                    <a:lstStyle/>
                    <a:p>
                      <a:pPr>
                        <a:spcAft>
                          <a:spcPts val="0"/>
                        </a:spcAft>
                      </a:pPr>
                      <a:r>
                        <a:rPr lang="cs-CZ" sz="1200">
                          <a:effectLst/>
                        </a:rPr>
                        <a:t>1</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materiál</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0,05*800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50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84733104"/>
                  </a:ext>
                </a:extLst>
              </a:tr>
              <a:tr h="203870">
                <a:tc>
                  <a:txBody>
                    <a:bodyPr/>
                    <a:lstStyle/>
                    <a:p>
                      <a:pPr>
                        <a:spcAft>
                          <a:spcPts val="0"/>
                        </a:spcAft>
                      </a:pPr>
                      <a:r>
                        <a:rPr lang="cs-CZ" sz="1200">
                          <a:effectLst/>
                        </a:rPr>
                        <a:t>2</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plat zaměstnance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150/60*18</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45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1147891"/>
                  </a:ext>
                </a:extLst>
              </a:tr>
              <a:tr h="407740">
                <a:tc>
                  <a:txBody>
                    <a:bodyPr/>
                    <a:lstStyle/>
                    <a:p>
                      <a:pPr>
                        <a:spcAft>
                          <a:spcPts val="0"/>
                        </a:spcAft>
                      </a:pPr>
                      <a:r>
                        <a:rPr lang="cs-CZ" sz="1200">
                          <a:effectLst/>
                        </a:rPr>
                        <a:t>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ostatní přímé náklady</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0,315*45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14,175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14610053"/>
                  </a:ext>
                </a:extLst>
              </a:tr>
              <a:tr h="203870">
                <a:tc>
                  <a:txBody>
                    <a:bodyPr/>
                    <a:lstStyle/>
                    <a:p>
                      <a:pPr>
                        <a:spcAft>
                          <a:spcPts val="0"/>
                        </a:spcAft>
                      </a:pPr>
                      <a:r>
                        <a:rPr lang="cs-CZ" sz="1200">
                          <a:effectLst/>
                        </a:rPr>
                        <a:t>4</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výrobní režie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45 000/10 000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4,50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1380759"/>
                  </a:ext>
                </a:extLst>
              </a:tr>
              <a:tr h="20387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113,675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81077852"/>
                  </a:ext>
                </a:extLst>
              </a:tr>
              <a:tr h="203870">
                <a:tc>
                  <a:txBody>
                    <a:bodyPr/>
                    <a:lstStyle/>
                    <a:p>
                      <a:pPr>
                        <a:spcAft>
                          <a:spcPts val="0"/>
                        </a:spcAft>
                      </a:pPr>
                      <a:r>
                        <a:rPr lang="cs-CZ" sz="1200">
                          <a:effectLst/>
                        </a:rPr>
                        <a:t>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správní režie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60 000/10 000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6</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01245014"/>
                  </a:ext>
                </a:extLst>
              </a:tr>
              <a:tr h="20387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119,675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27690183"/>
                  </a:ext>
                </a:extLst>
              </a:tr>
              <a:tr h="407740">
                <a:tc>
                  <a:txBody>
                    <a:bodyPr/>
                    <a:lstStyle/>
                    <a:p>
                      <a:pPr>
                        <a:spcAft>
                          <a:spcPts val="0"/>
                        </a:spcAft>
                      </a:pPr>
                      <a:r>
                        <a:rPr lang="cs-CZ" sz="1200">
                          <a:effectLst/>
                        </a:rPr>
                        <a:t>7</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Marže – zisková přirážka</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119,675*0,3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35,9025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3883129"/>
                  </a:ext>
                </a:extLst>
              </a:tr>
              <a:tr h="203870">
                <a:tc>
                  <a:txBody>
                    <a:bodyPr/>
                    <a:lstStyle/>
                    <a:p>
                      <a:pPr>
                        <a:spcAft>
                          <a:spcPts val="0"/>
                        </a:spcAft>
                      </a:pPr>
                      <a:r>
                        <a:rPr lang="cs-CZ"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cena</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cs-CZ" sz="1200" dirty="0">
                          <a:effectLst/>
                        </a:rPr>
                        <a:t>155,58</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86544487"/>
                  </a:ext>
                </a:extLst>
              </a:tr>
            </a:tbl>
          </a:graphicData>
        </a:graphic>
      </p:graphicFrame>
    </p:spTree>
    <p:extLst>
      <p:ext uri="{BB962C8B-B14F-4D97-AF65-F5344CB8AC3E}">
        <p14:creationId xmlns:p14="http://schemas.microsoft.com/office/powerpoint/2010/main" val="1588139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5" name="Obdélník 4"/>
          <p:cNvSpPr/>
          <p:nvPr/>
        </p:nvSpPr>
        <p:spPr>
          <a:xfrm>
            <a:off x="2850349" y="432392"/>
            <a:ext cx="2343911" cy="415498"/>
          </a:xfrm>
          <a:prstGeom prst="rect">
            <a:avLst/>
          </a:prstGeom>
        </p:spPr>
        <p:txBody>
          <a:bodyPr wrap="none">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62387" y="1160104"/>
            <a:ext cx="7617378" cy="2308324"/>
          </a:xfrm>
          <a:prstGeom prst="rect">
            <a:avLst/>
          </a:prstGeom>
          <a:solidFill>
            <a:schemeClr val="accent6">
              <a:lumMod val="40000"/>
              <a:lumOff val="60000"/>
            </a:schemeClr>
          </a:solidFill>
        </p:spPr>
        <p:txBody>
          <a:bodyPr wrap="square" rtlCol="0">
            <a:spAutoFit/>
          </a:bodyPr>
          <a:lstStyle/>
          <a:p>
            <a:r>
              <a:rPr lang="cs-CZ" b="1" dirty="0">
                <a:solidFill>
                  <a:srgbClr val="002060"/>
                </a:solidFill>
                <a:cs typeface="Arial" panose="020B0604020202020204" pitchFamily="34" charset="0"/>
              </a:rPr>
              <a:t>Umíte:</a:t>
            </a:r>
          </a:p>
          <a:p>
            <a:pPr marL="285750" indent="-285750">
              <a:buFont typeface="Arial" panose="020B0604020202020204" pitchFamily="34" charset="0"/>
              <a:buChar char="•"/>
            </a:pPr>
            <a:r>
              <a:rPr lang="cs-CZ" b="1" dirty="0">
                <a:solidFill>
                  <a:srgbClr val="002060"/>
                </a:solidFill>
                <a:cs typeface="Arial" panose="020B0604020202020204" pitchFamily="34" charset="0"/>
              </a:rPr>
              <a:t>Vysvětlit smysl kalkulací</a:t>
            </a:r>
          </a:p>
          <a:p>
            <a:pPr marL="285750" indent="-285750">
              <a:buFont typeface="Arial" panose="020B0604020202020204" pitchFamily="34" charset="0"/>
              <a:buChar char="•"/>
            </a:pPr>
            <a:r>
              <a:rPr lang="cs-CZ" b="1" dirty="0">
                <a:solidFill>
                  <a:srgbClr val="002060"/>
                </a:solidFill>
                <a:cs typeface="Arial" panose="020B0604020202020204" pitchFamily="34" charset="0"/>
              </a:rPr>
              <a:t>Popsat postup kalkulací</a:t>
            </a:r>
          </a:p>
          <a:p>
            <a:pPr marL="285750" indent="-285750">
              <a:buFont typeface="Arial" panose="020B0604020202020204" pitchFamily="34" charset="0"/>
              <a:buChar char="•"/>
            </a:pPr>
            <a:r>
              <a:rPr lang="cs-CZ" b="1" dirty="0">
                <a:solidFill>
                  <a:srgbClr val="002060"/>
                </a:solidFill>
                <a:cs typeface="Arial" panose="020B0604020202020204" pitchFamily="34" charset="0"/>
              </a:rPr>
              <a:t>Klasifikovat kalkulace</a:t>
            </a:r>
          </a:p>
          <a:p>
            <a:pPr marL="285750" indent="-285750">
              <a:buFont typeface="Arial" panose="020B0604020202020204" pitchFamily="34" charset="0"/>
              <a:buChar char="•"/>
            </a:pPr>
            <a:r>
              <a:rPr lang="cs-CZ" b="1" dirty="0">
                <a:solidFill>
                  <a:srgbClr val="002060"/>
                </a:solidFill>
                <a:cs typeface="Arial" panose="020B0604020202020204" pitchFamily="34" charset="0"/>
              </a:rPr>
              <a:t>Definovat obecný kalkulační vzorec</a:t>
            </a:r>
          </a:p>
          <a:p>
            <a:pPr marL="285750" indent="-285750">
              <a:buFont typeface="Arial" panose="020B0604020202020204" pitchFamily="34" charset="0"/>
              <a:buChar char="•"/>
            </a:pPr>
            <a:r>
              <a:rPr lang="cs-CZ" b="1" dirty="0">
                <a:solidFill>
                  <a:srgbClr val="002060"/>
                </a:solidFill>
                <a:cs typeface="Arial" panose="020B0604020202020204" pitchFamily="34" charset="0"/>
              </a:rPr>
              <a:t>Využít kalkulaci </a:t>
            </a:r>
            <a:r>
              <a:rPr lang="cs-CZ" b="1">
                <a:solidFill>
                  <a:srgbClr val="002060"/>
                </a:solidFill>
                <a:cs typeface="Arial" panose="020B0604020202020204" pitchFamily="34" charset="0"/>
              </a:rPr>
              <a:t>prostý dělením</a:t>
            </a:r>
            <a:endParaRPr lang="cs-CZ" b="1" dirty="0">
              <a:solidFill>
                <a:srgbClr val="002060"/>
              </a:solidFill>
              <a:cs typeface="Arial" panose="020B0604020202020204" pitchFamily="34" charset="0"/>
            </a:endParaRPr>
          </a:p>
          <a:p>
            <a:pPr marL="285750" indent="-285750">
              <a:buFont typeface="Arial" panose="020B0604020202020204" pitchFamily="34" charset="0"/>
              <a:buChar char="•"/>
            </a:pPr>
            <a:endParaRPr lang="cs-CZ" b="1" dirty="0">
              <a:solidFill>
                <a:srgbClr val="002060"/>
              </a:solidFill>
              <a:cs typeface="Arial" panose="020B0604020202020204" pitchFamily="34" charset="0"/>
            </a:endParaRPr>
          </a:p>
          <a:p>
            <a:pPr marL="285750" indent="-285750">
              <a:buFont typeface="Arial" panose="020B0604020202020204" pitchFamily="34" charset="0"/>
              <a:buChar char="•"/>
            </a:pPr>
            <a:endParaRPr lang="cs-CZ"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Tree>
    <p:extLst>
      <p:ext uri="{BB962C8B-B14F-4D97-AF65-F5344CB8AC3E}">
        <p14:creationId xmlns:p14="http://schemas.microsoft.com/office/powerpoint/2010/main" val="3044440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BFB212-BDF3-4CB6-BB0B-A18B1AA14E49}"/>
              </a:ext>
            </a:extLst>
          </p:cNvPr>
          <p:cNvSpPr/>
          <p:nvPr/>
        </p:nvSpPr>
        <p:spPr>
          <a:xfrm>
            <a:off x="475200" y="527392"/>
            <a:ext cx="7221600" cy="3574633"/>
          </a:xfrm>
          <a:prstGeom prst="rect">
            <a:avLst/>
          </a:prstGeom>
        </p:spPr>
        <p:txBody>
          <a:bodyPr wrap="square">
            <a:spAutoFit/>
          </a:bodyPr>
          <a:lstStyle/>
          <a:p>
            <a:pPr algn="ctr">
              <a:lnSpc>
                <a:spcPct val="114000"/>
              </a:lnSpc>
            </a:pPr>
            <a:r>
              <a:rPr lang="cs-CZ" sz="2200" b="1" dirty="0">
                <a:solidFill>
                  <a:srgbClr val="FF0000"/>
                </a:solidFill>
              </a:rPr>
              <a:t>Účel kalkulace</a:t>
            </a:r>
          </a:p>
          <a:p>
            <a:pPr marL="342900" indent="-342900" algn="just">
              <a:lnSpc>
                <a:spcPct val="114000"/>
              </a:lnSpc>
              <a:buFont typeface="Arial" panose="020B0604020202020204" pitchFamily="34" charset="0"/>
              <a:buChar char="•"/>
            </a:pPr>
            <a:r>
              <a:rPr lang="cs-CZ" sz="2200" dirty="0">
                <a:ea typeface="Times New Roman" panose="02020603050405020304" pitchFamily="18" charset="0"/>
                <a:cs typeface="Times New Roman" panose="02020603050405020304" pitchFamily="18" charset="0"/>
              </a:rPr>
              <a:t>přiřadit náklady na nositele nákladů (produkt, služba, zakázka), tj. na kalkulační jednici</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přímá alokace na jednici výkonu nebo na nákladové středisko</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nepřímé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před rozvrhováním na jednici výkonu jejich alokace na koncová střediska</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nelze je přímo přiřadit na jednici výkonu – využití kalkulační rozvrhové základny</a:t>
            </a:r>
            <a:endParaRPr lang="cs-CZ" dirty="0">
              <a:solidFill>
                <a:srgbClr val="307871"/>
              </a:solidFill>
            </a:endParaRPr>
          </a:p>
        </p:txBody>
      </p:sp>
    </p:spTree>
    <p:extLst>
      <p:ext uri="{BB962C8B-B14F-4D97-AF65-F5344CB8AC3E}">
        <p14:creationId xmlns:p14="http://schemas.microsoft.com/office/powerpoint/2010/main" val="367875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023F9DB4-80DC-4B8E-BDDC-57F944DFA6F6}"/>
              </a:ext>
            </a:extLst>
          </p:cNvPr>
          <p:cNvSpPr/>
          <p:nvPr/>
        </p:nvSpPr>
        <p:spPr>
          <a:xfrm>
            <a:off x="401652" y="527392"/>
            <a:ext cx="7201548" cy="2375715"/>
          </a:xfrm>
          <a:prstGeom prst="rect">
            <a:avLst/>
          </a:prstGeom>
        </p:spPr>
        <p:txBody>
          <a:bodyPr wrap="square">
            <a:spAutoFit/>
          </a:bodyPr>
          <a:lstStyle/>
          <a:p>
            <a:pPr algn="ctr">
              <a:lnSpc>
                <a:spcPct val="114000"/>
              </a:lnSpc>
            </a:pPr>
            <a:r>
              <a:rPr lang="cs-CZ" sz="2200" b="1" dirty="0">
                <a:solidFill>
                  <a:srgbClr val="FF0000"/>
                </a:solidFill>
                <a:latin typeface="+mj-lt"/>
              </a:rPr>
              <a:t>Kalkulační systém</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soustava kalkulací v podniku, včetně vazeb mezi nimi</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metodicky sjednocuje celý podnik (v různých typech podniků různý obsah)</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 systému řízení nákladů alespoň předběžné a výsledné kalkulace</a:t>
            </a:r>
          </a:p>
        </p:txBody>
      </p:sp>
    </p:spTree>
    <p:extLst>
      <p:ext uri="{BB962C8B-B14F-4D97-AF65-F5344CB8AC3E}">
        <p14:creationId xmlns:p14="http://schemas.microsoft.com/office/powerpoint/2010/main" val="3283508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0126CD01-6FA1-432E-A608-ABD56A8D79D7}"/>
              </a:ext>
            </a:extLst>
          </p:cNvPr>
          <p:cNvSpPr/>
          <p:nvPr/>
        </p:nvSpPr>
        <p:spPr>
          <a:xfrm>
            <a:off x="482400" y="527392"/>
            <a:ext cx="7398220" cy="3564053"/>
          </a:xfrm>
          <a:prstGeom prst="rect">
            <a:avLst/>
          </a:prstGeom>
        </p:spPr>
        <p:txBody>
          <a:bodyPr wrap="square">
            <a:spAutoFit/>
          </a:bodyPr>
          <a:lstStyle/>
          <a:p>
            <a:pPr algn="ctr">
              <a:lnSpc>
                <a:spcPct val="110000"/>
              </a:lnSpc>
              <a:spcBef>
                <a:spcPts val="1200"/>
              </a:spcBef>
              <a:spcAft>
                <a:spcPts val="600"/>
              </a:spcAft>
            </a:pPr>
            <a:r>
              <a:rPr lang="cs-CZ" sz="2200" b="1" dirty="0">
                <a:solidFill>
                  <a:srgbClr val="FF0000"/>
                </a:solidFill>
                <a:ea typeface="Times New Roman" panose="02020603050405020304" pitchFamily="18" charset="0"/>
              </a:rPr>
              <a:t>Klasifikace kalkulací</a:t>
            </a:r>
          </a:p>
          <a:p>
            <a:pPr>
              <a:lnSpc>
                <a:spcPct val="110000"/>
              </a:lnSpc>
              <a:spcBef>
                <a:spcPts val="1200"/>
              </a:spcBef>
              <a:spcAft>
                <a:spcPts val="600"/>
              </a:spcAft>
            </a:pPr>
            <a:r>
              <a:rPr lang="cs-CZ" sz="2200" b="1" cap="small" dirty="0"/>
              <a:t>I. podle účelu jejich sestavení:	</a:t>
            </a:r>
          </a:p>
          <a:p>
            <a:pPr marL="342900" indent="-342900">
              <a:lnSpc>
                <a:spcPct val="110000"/>
              </a:lnSpc>
              <a:spcBef>
                <a:spcPts val="1200"/>
              </a:spcBef>
              <a:spcAft>
                <a:spcPts val="600"/>
              </a:spcAft>
              <a:buFont typeface="Arial" panose="020B0604020202020204" pitchFamily="34" charset="0"/>
              <a:buChar char="•"/>
            </a:pPr>
            <a:r>
              <a:rPr lang="cs-CZ" sz="2200" b="1" dirty="0">
                <a:ea typeface="Times New Roman" panose="02020603050405020304" pitchFamily="18" charset="0"/>
              </a:rPr>
              <a:t>Předběžná kalkulace:</a:t>
            </a:r>
          </a:p>
          <a:p>
            <a:pPr marL="742950" lvl="1" indent="-285750" algn="just">
              <a:spcAft>
                <a:spcPts val="600"/>
              </a:spcAft>
              <a:buFont typeface="Courier New" panose="02070309020205020404" pitchFamily="49" charset="0"/>
              <a:buChar char="o"/>
            </a:pPr>
            <a:r>
              <a:rPr lang="cs-CZ" dirty="0">
                <a:ea typeface="Calibri" panose="020F0502020204030204" pitchFamily="34" charset="0"/>
                <a:cs typeface="Times New Roman" panose="02020603050405020304" pitchFamily="18" charset="0"/>
              </a:rPr>
              <a:t>před vlastním výkonem</a:t>
            </a:r>
          </a:p>
          <a:p>
            <a:pPr marL="742950" lvl="1" indent="-285750" algn="just">
              <a:spcAft>
                <a:spcPts val="600"/>
              </a:spcAft>
              <a:buFont typeface="Courier New" panose="02070309020205020404" pitchFamily="49" charset="0"/>
              <a:buChar char="o"/>
            </a:pPr>
            <a:r>
              <a:rPr lang="cs-CZ" dirty="0">
                <a:ea typeface="Calibri" panose="020F0502020204030204" pitchFamily="34" charset="0"/>
                <a:cs typeface="Times New Roman" panose="02020603050405020304" pitchFamily="18" charset="0"/>
              </a:rPr>
              <a:t>druhy:</a:t>
            </a:r>
          </a:p>
          <a:p>
            <a:pPr marL="1257300" lvl="2" indent="-342900">
              <a:buFont typeface="Wingdings" panose="05000000000000000000" pitchFamily="2" charset="2"/>
              <a:buChar char="v"/>
            </a:pPr>
            <a:r>
              <a:rPr lang="cs-CZ" b="1" spc="150" dirty="0">
                <a:cs typeface="Times New Roman" panose="02020603050405020304" pitchFamily="18" charset="0"/>
              </a:rPr>
              <a:t>propočtová (rozpočtová) kalkulace</a:t>
            </a:r>
            <a:r>
              <a:rPr lang="cs-CZ" b="1" spc="150" dirty="0">
                <a:ea typeface="Times New Roman" panose="02020603050405020304" pitchFamily="18" charset="0"/>
              </a:rPr>
              <a:t> </a:t>
            </a:r>
            <a:r>
              <a:rPr lang="cs-CZ" dirty="0"/>
              <a:t>– </a:t>
            </a:r>
            <a:r>
              <a:rPr lang="cs-CZ" dirty="0">
                <a:ea typeface="Times New Roman" panose="02020603050405020304" pitchFamily="18" charset="0"/>
              </a:rPr>
              <a:t>u nového výrobku či služby, ke kterému ještě nejsou všechny podklady, dělá se poprvé, podklad pro sestavení finančního plánu</a:t>
            </a:r>
            <a:endParaRPr lang="cs-CZ" dirty="0"/>
          </a:p>
        </p:txBody>
      </p:sp>
    </p:spTree>
    <p:extLst>
      <p:ext uri="{BB962C8B-B14F-4D97-AF65-F5344CB8AC3E}">
        <p14:creationId xmlns:p14="http://schemas.microsoft.com/office/powerpoint/2010/main" val="1573567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0126CD01-6FA1-432E-A608-ABD56A8D79D7}"/>
              </a:ext>
            </a:extLst>
          </p:cNvPr>
          <p:cNvSpPr/>
          <p:nvPr/>
        </p:nvSpPr>
        <p:spPr>
          <a:xfrm>
            <a:off x="496800" y="952192"/>
            <a:ext cx="7495200" cy="2688941"/>
          </a:xfrm>
          <a:prstGeom prst="rect">
            <a:avLst/>
          </a:prstGeom>
        </p:spPr>
        <p:txBody>
          <a:bodyPr wrap="square">
            <a:spAutoFit/>
          </a:bodyPr>
          <a:lstStyle/>
          <a:p>
            <a:pPr marL="800100" lvl="3" indent="-342900">
              <a:lnSpc>
                <a:spcPct val="114000"/>
              </a:lnSpc>
              <a:buFont typeface="Wingdings" panose="05000000000000000000" pitchFamily="2" charset="2"/>
              <a:buChar char="v"/>
            </a:pPr>
            <a:r>
              <a:rPr lang="cs-CZ" b="1" spc="150" dirty="0">
                <a:cs typeface="Times New Roman" panose="02020603050405020304" pitchFamily="18" charset="0"/>
              </a:rPr>
              <a:t>normová kalkulace</a:t>
            </a:r>
            <a:r>
              <a:rPr lang="cs-CZ" b="1" dirty="0">
                <a:ea typeface="Times New Roman" panose="02020603050405020304" pitchFamily="18" charset="0"/>
              </a:rPr>
              <a:t> </a:t>
            </a:r>
            <a:r>
              <a:rPr lang="cs-CZ" dirty="0">
                <a:ea typeface="Times New Roman" panose="02020603050405020304" pitchFamily="18" charset="0"/>
              </a:rPr>
              <a:t>– na základě stanovených norem či standardů, zejména v sériové a hromadné výrobě:</a:t>
            </a:r>
          </a:p>
          <a:p>
            <a:pPr marL="1257300" lvl="4" indent="-342900">
              <a:lnSpc>
                <a:spcPct val="114000"/>
              </a:lnSpc>
              <a:buFont typeface="Wingdings" panose="05000000000000000000" pitchFamily="2" charset="2"/>
              <a:buChar char="q"/>
            </a:pPr>
            <a:r>
              <a:rPr lang="cs-CZ" sz="1600" b="1" spc="150" dirty="0">
                <a:cs typeface="Times New Roman" panose="02020603050405020304" pitchFamily="18" charset="0"/>
              </a:rPr>
              <a:t>operativní (okamžiková) kalkulace:</a:t>
            </a:r>
          </a:p>
          <a:p>
            <a:pPr marL="1714500" lvl="5" indent="-342900">
              <a:lnSpc>
                <a:spcPct val="114000"/>
              </a:lnSpc>
              <a:buFont typeface="Courier New" panose="02070309020205020404" pitchFamily="49" charset="0"/>
              <a:buChar char="o"/>
            </a:pPr>
            <a:r>
              <a:rPr lang="cs-CZ" sz="1600" dirty="0"/>
              <a:t>zahrnuje postupné zpřesňování norem</a:t>
            </a:r>
          </a:p>
          <a:p>
            <a:pPr marL="1714500" lvl="5" indent="-342900">
              <a:lnSpc>
                <a:spcPct val="114000"/>
              </a:lnSpc>
              <a:buFont typeface="Courier New" panose="02070309020205020404" pitchFamily="49" charset="0"/>
              <a:buChar char="o"/>
            </a:pPr>
            <a:r>
              <a:rPr lang="cs-CZ" sz="1600" dirty="0"/>
              <a:t>nejpřesnější</a:t>
            </a:r>
          </a:p>
          <a:p>
            <a:pPr marL="1714500" lvl="5" indent="-342900">
              <a:lnSpc>
                <a:spcPct val="114000"/>
              </a:lnSpc>
              <a:buFont typeface="Courier New" panose="02070309020205020404" pitchFamily="49" charset="0"/>
              <a:buChar char="o"/>
            </a:pPr>
            <a:r>
              <a:rPr lang="cs-CZ" sz="1600" dirty="0"/>
              <a:t>základ pro stanovení zúčtovacích vnitropodnikových cen</a:t>
            </a:r>
          </a:p>
          <a:p>
            <a:pPr marL="1257300" lvl="4" indent="-342900">
              <a:lnSpc>
                <a:spcPct val="114000"/>
              </a:lnSpc>
              <a:buFont typeface="Wingdings" panose="05000000000000000000" pitchFamily="2" charset="2"/>
              <a:buChar char="q"/>
            </a:pPr>
            <a:r>
              <a:rPr lang="cs-CZ" sz="1600" b="1" spc="150" dirty="0">
                <a:cs typeface="Times New Roman" panose="02020603050405020304" pitchFamily="18" charset="0"/>
              </a:rPr>
              <a:t>plánová kalkulace:</a:t>
            </a:r>
          </a:p>
          <a:p>
            <a:pPr marL="1714500" lvl="5" indent="-342900">
              <a:lnSpc>
                <a:spcPct val="114000"/>
              </a:lnSpc>
              <a:buFont typeface="Courier New" panose="02070309020205020404" pitchFamily="49" charset="0"/>
              <a:buChar char="o"/>
            </a:pPr>
            <a:r>
              <a:rPr lang="cs-CZ" sz="1600" dirty="0">
                <a:ea typeface="Times New Roman" panose="02020603050405020304" pitchFamily="18" charset="0"/>
              </a:rPr>
              <a:t>zahrnuje možné změny v době sestavování plánu,</a:t>
            </a:r>
          </a:p>
          <a:p>
            <a:pPr marL="1714500" lvl="5" indent="-342900">
              <a:lnSpc>
                <a:spcPct val="114000"/>
              </a:lnSpc>
              <a:buFont typeface="Courier New" panose="02070309020205020404" pitchFamily="49" charset="0"/>
              <a:buChar char="o"/>
            </a:pPr>
            <a:r>
              <a:rPr lang="cs-CZ" sz="1600" dirty="0">
                <a:ea typeface="Times New Roman" panose="02020603050405020304" pitchFamily="18" charset="0"/>
              </a:rPr>
              <a:t>platí od začátku do konce plánovacího období</a:t>
            </a:r>
            <a:endParaRPr lang="cs-CZ" sz="1600" dirty="0"/>
          </a:p>
        </p:txBody>
      </p:sp>
    </p:spTree>
    <p:extLst>
      <p:ext uri="{BB962C8B-B14F-4D97-AF65-F5344CB8AC3E}">
        <p14:creationId xmlns:p14="http://schemas.microsoft.com/office/powerpoint/2010/main" val="3468221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4D036110-4D25-4C86-9E46-35B2826F6F07}"/>
              </a:ext>
            </a:extLst>
          </p:cNvPr>
          <p:cNvSpPr/>
          <p:nvPr/>
        </p:nvSpPr>
        <p:spPr>
          <a:xfrm>
            <a:off x="503640" y="527392"/>
            <a:ext cx="7229160" cy="3814378"/>
          </a:xfrm>
          <a:prstGeom prst="rect">
            <a:avLst/>
          </a:prstGeom>
        </p:spPr>
        <p:txBody>
          <a:bodyPr wrap="square">
            <a:spAutoFit/>
          </a:bodyPr>
          <a:lstStyle/>
          <a:p>
            <a:pPr marL="342900" indent="-342900">
              <a:lnSpc>
                <a:spcPct val="114000"/>
              </a:lnSpc>
              <a:buFont typeface="Arial" panose="020B0604020202020204" pitchFamily="34" charset="0"/>
              <a:buChar char="•"/>
            </a:pPr>
            <a:r>
              <a:rPr lang="cs-CZ" sz="2200" b="1" dirty="0"/>
              <a:t>Výsledná kalkulace:</a:t>
            </a:r>
          </a:p>
          <a:p>
            <a:pPr marL="741600" lvl="1" indent="-28575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shrnutí vynaložených nákladů </a:t>
            </a:r>
            <a:r>
              <a:rPr lang="cs-CZ" dirty="0">
                <a:latin typeface="+mj-lt"/>
                <a:ea typeface="Calibri" panose="020F0502020204030204" pitchFamily="34" charset="0"/>
                <a:cs typeface="Times New Roman" panose="02020603050405020304" pitchFamily="18" charset="0"/>
              </a:rPr>
              <a:t>po skončení výroby, poskytnutí služby či zakázky</a:t>
            </a:r>
          </a:p>
          <a:p>
            <a:pPr marL="74160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zdroj informace o úspoře, dodržení či překročení jednotlivých nákladových položek</a:t>
            </a:r>
          </a:p>
          <a:p>
            <a:pPr marL="741600" lvl="1" indent="-28575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spolehlivý informační zdroj pro příští předběžnou kalkulaci a operativní změnu cenotvorby, zásad pro analýzu skutečného čerpání nákladů</a:t>
            </a:r>
          </a:p>
          <a:p>
            <a:pPr indent="-285750" algn="just">
              <a:lnSpc>
                <a:spcPct val="114000"/>
              </a:lnSpc>
              <a:buFont typeface="Arial" panose="020B0604020202020204" pitchFamily="34" charset="0"/>
              <a:buChar char="•"/>
            </a:pP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ea typeface="Calibri" panose="020F0502020204030204" pitchFamily="34" charset="0"/>
                <a:cs typeface="Times New Roman" panose="02020603050405020304" pitchFamily="18" charset="0"/>
              </a:rPr>
              <a:t>Srovnáním předběžné a výsledné kalkulace dostáváme odchylku nákladů, která slouží ke kontrolní činnosti.</a:t>
            </a:r>
            <a:endParaRPr lang="cs-CZ" sz="22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8305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4B841A81-494D-4E71-856E-0FF5511792FD}"/>
              </a:ext>
            </a:extLst>
          </p:cNvPr>
          <p:cNvSpPr/>
          <p:nvPr/>
        </p:nvSpPr>
        <p:spPr>
          <a:xfrm>
            <a:off x="590400" y="527392"/>
            <a:ext cx="7041600" cy="3118546"/>
          </a:xfrm>
          <a:prstGeom prst="rect">
            <a:avLst/>
          </a:prstGeom>
        </p:spPr>
        <p:txBody>
          <a:bodyPr wrap="square">
            <a:spAutoFit/>
          </a:bodyPr>
          <a:lstStyle/>
          <a:p>
            <a:pPr lvl="0" algn="just">
              <a:lnSpc>
                <a:spcPct val="114000"/>
              </a:lnSpc>
            </a:pPr>
            <a:r>
              <a:rPr lang="cs-CZ" sz="2200" b="1" cap="small" dirty="0"/>
              <a:t>II. Podle časového horizontu:</a:t>
            </a:r>
            <a:r>
              <a:rPr lang="cs-CZ" sz="2200" dirty="0">
                <a:ea typeface="Calibri" panose="020F0502020204030204" pitchFamily="34" charset="0"/>
                <a:cs typeface="Times New Roman" panose="02020603050405020304" pitchFamily="18" charset="0"/>
              </a:rPr>
              <a:t>	</a:t>
            </a:r>
          </a:p>
          <a:p>
            <a:pPr marL="342000" lvl="1" indent="-342900" algn="just">
              <a:lnSpc>
                <a:spcPct val="114000"/>
              </a:lnSpc>
              <a:buFont typeface="Arial" panose="020B0604020202020204" pitchFamily="34" charset="0"/>
              <a:buChar char="•"/>
            </a:pPr>
            <a:r>
              <a:rPr lang="cs-CZ" sz="2200" b="1" dirty="0"/>
              <a:t>Operativní kalkulace:</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uplatňováno hledisko věcné souvislosti nákladů a výkonů</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krátkodobé a střednědobé rozhodovací úlohy</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zaměřena na jednici výkonu, nebo celkové množství výkonu</a:t>
            </a:r>
          </a:p>
          <a:p>
            <a:pPr marL="342000" lvl="1" indent="-342900" algn="just">
              <a:lnSpc>
                <a:spcPct val="114000"/>
              </a:lnSpc>
              <a:buFont typeface="Arial" panose="020B0604020202020204" pitchFamily="34" charset="0"/>
              <a:buChar char="•"/>
            </a:pPr>
            <a:r>
              <a:rPr lang="cs-CZ" sz="2200" b="1" dirty="0"/>
              <a:t>Strategická kalkulace:</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alokace kapitálu</a:t>
            </a:r>
          </a:p>
          <a:p>
            <a:pPr marL="900000" lvl="2" indent="-342900" algn="just">
              <a:lnSpc>
                <a:spcPct val="114000"/>
              </a:lnSpc>
              <a:buFont typeface="Courier New" panose="02070309020205020404" pitchFamily="49" charset="0"/>
              <a:buChar char="o"/>
            </a:pPr>
            <a:r>
              <a:rPr lang="cs-CZ" dirty="0">
                <a:ea typeface="Calibri" panose="020F0502020204030204" pitchFamily="34" charset="0"/>
                <a:cs typeface="Times New Roman" panose="02020603050405020304" pitchFamily="18" charset="0"/>
              </a:rPr>
              <a:t>návratnost</a:t>
            </a:r>
          </a:p>
        </p:txBody>
      </p:sp>
    </p:spTree>
    <p:extLst>
      <p:ext uri="{BB962C8B-B14F-4D97-AF65-F5344CB8AC3E}">
        <p14:creationId xmlns:p14="http://schemas.microsoft.com/office/powerpoint/2010/main" val="2152326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3F8F2737-7782-4B78-8A75-9B6B78C766A0}"/>
              </a:ext>
            </a:extLst>
          </p:cNvPr>
          <p:cNvSpPr/>
          <p:nvPr/>
        </p:nvSpPr>
        <p:spPr>
          <a:xfrm>
            <a:off x="576000" y="527392"/>
            <a:ext cx="7034400" cy="2554545"/>
          </a:xfrm>
          <a:prstGeom prst="rect">
            <a:avLst/>
          </a:prstGeom>
        </p:spPr>
        <p:txBody>
          <a:bodyPr wrap="square">
            <a:spAutoFit/>
          </a:bodyPr>
          <a:lstStyle/>
          <a:p>
            <a:pPr lvl="0" algn="just">
              <a:spcAft>
                <a:spcPts val="0"/>
              </a:spcAft>
            </a:pPr>
            <a:r>
              <a:rPr lang="cs-CZ" sz="2200" b="1" cap="small" dirty="0"/>
              <a:t>III. Podle předmětu kalkulace:</a:t>
            </a:r>
          </a:p>
          <a:p>
            <a:pPr marL="342000" lvl="1" indent="-342900" algn="just">
              <a:buFont typeface="Arial" panose="020B0604020202020204" pitchFamily="34" charset="0"/>
              <a:buChar char="•"/>
            </a:pPr>
            <a:r>
              <a:rPr lang="cs-CZ" sz="2200" b="1" dirty="0"/>
              <a:t>Nákupní:</a:t>
            </a:r>
          </a:p>
          <a:p>
            <a:pPr marL="810000" lvl="2" indent="-342900" algn="just">
              <a:buFont typeface="Courier New" panose="02070309020205020404" pitchFamily="49" charset="0"/>
              <a:buChar char="o"/>
            </a:pPr>
            <a:r>
              <a:rPr lang="cs-CZ" dirty="0">
                <a:ea typeface="Times New Roman" panose="02020603050405020304" pitchFamily="18" charset="0"/>
              </a:rPr>
              <a:t>výpočty, které souvisí s hledáním nejvýhodnějšího dodavatele, s pořízením kapitálu, materiálu apod.</a:t>
            </a:r>
          </a:p>
          <a:p>
            <a:pPr marL="342000" lvl="1" indent="-342900" algn="just">
              <a:buFont typeface="Arial" panose="020B0604020202020204" pitchFamily="34" charset="0"/>
              <a:buChar char="•"/>
            </a:pPr>
            <a:r>
              <a:rPr lang="cs-CZ" sz="2200" b="1" dirty="0"/>
              <a:t>Prodejní:</a:t>
            </a:r>
          </a:p>
          <a:p>
            <a:pPr marL="810000" lvl="2" indent="-342900" algn="just">
              <a:buFont typeface="Courier New" panose="02070309020205020404" pitchFamily="49" charset="0"/>
              <a:buChar char="o"/>
            </a:pPr>
            <a:r>
              <a:rPr lang="cs-CZ" dirty="0">
                <a:ea typeface="Times New Roman" panose="02020603050405020304" pitchFamily="18" charset="0"/>
              </a:rPr>
              <a:t>výpočty související s hledáním nejvýhodnějšího odběratele</a:t>
            </a:r>
          </a:p>
          <a:p>
            <a:pPr marL="342000" lvl="1" indent="-342900" algn="just">
              <a:buFont typeface="Arial" panose="020B0604020202020204" pitchFamily="34" charset="0"/>
              <a:buChar char="•"/>
            </a:pPr>
            <a:r>
              <a:rPr lang="cs-CZ" sz="2200" b="1" dirty="0"/>
              <a:t>Výrobní:</a:t>
            </a:r>
          </a:p>
          <a:p>
            <a:pPr marL="810000" lvl="2" indent="-342900" algn="just">
              <a:buFont typeface="Courier New" panose="02070309020205020404" pitchFamily="49" charset="0"/>
              <a:buChar char="o"/>
            </a:pPr>
            <a:r>
              <a:rPr lang="cs-CZ" b="1" dirty="0"/>
              <a:t> </a:t>
            </a:r>
            <a:r>
              <a:rPr lang="cs-CZ" dirty="0">
                <a:ea typeface="Times New Roman" panose="02020603050405020304" pitchFamily="18" charset="0"/>
              </a:rPr>
              <a:t>kalkulaci nákladů a ceny</a:t>
            </a:r>
            <a:endParaRPr lang="cs-CZ" dirty="0"/>
          </a:p>
        </p:txBody>
      </p:sp>
    </p:spTree>
    <p:extLst>
      <p:ext uri="{BB962C8B-B14F-4D97-AF65-F5344CB8AC3E}">
        <p14:creationId xmlns:p14="http://schemas.microsoft.com/office/powerpoint/2010/main" val="703076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1154</Words>
  <Application>Microsoft Macintosh PowerPoint</Application>
  <PresentationFormat>Předvádění na obrazovce (16:9)</PresentationFormat>
  <Paragraphs>203</Paragraphs>
  <Slides>21</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21</vt:i4>
      </vt:variant>
    </vt:vector>
  </HeadingPairs>
  <TitlesOfParts>
    <vt:vector size="30" baseType="lpstr">
      <vt:lpstr>Arial</vt:lpstr>
      <vt:lpstr>Calibri</vt:lpstr>
      <vt:lpstr>Cambria Math</vt:lpstr>
      <vt:lpstr>Courier New</vt:lpstr>
      <vt:lpstr>DejaVu Sans</vt:lpstr>
      <vt:lpstr>StarSymbol</vt:lpstr>
      <vt:lpstr>Times New Roman</vt:lpstr>
      <vt:lpstr>Wingdings</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Tomáš Pražák</cp:lastModifiedBy>
  <cp:revision>368</cp:revision>
  <dcterms:created xsi:type="dcterms:W3CDTF">2016-07-06T15:42:34Z</dcterms:created>
  <dcterms:modified xsi:type="dcterms:W3CDTF">2023-11-12T15:30:50Z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