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6" r:id="rId5"/>
    <p:sldId id="267" r:id="rId6"/>
    <p:sldId id="258" r:id="rId7"/>
    <p:sldId id="260" r:id="rId8"/>
    <p:sldId id="262" r:id="rId9"/>
    <p:sldId id="263" r:id="rId10"/>
    <p:sldId id="261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CA5"/>
    <a:srgbClr val="A5079D"/>
    <a:srgbClr val="C32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FC069-408B-48C1-BAD0-D3057B68B832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E7A73F9-093E-475D-97A9-E5BF9B6AC982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sz="3000" dirty="0">
              <a:solidFill>
                <a:schemeClr val="tx1"/>
              </a:solidFill>
            </a:rPr>
            <a:t>Primární sektor</a:t>
          </a:r>
        </a:p>
        <a:p>
          <a:r>
            <a:rPr lang="cs-CZ" sz="2800" b="1" dirty="0">
              <a:solidFill>
                <a:schemeClr val="tx1"/>
              </a:solidFill>
            </a:rPr>
            <a:t>Zdroje přímo z přírody </a:t>
          </a:r>
          <a:r>
            <a:rPr lang="cs-CZ" sz="2800" dirty="0">
              <a:solidFill>
                <a:schemeClr val="tx1"/>
              </a:solidFill>
            </a:rPr>
            <a:t>(zemědělství, lesnictví, rybolov, těžební průmysl)</a:t>
          </a:r>
        </a:p>
      </dgm:t>
    </dgm:pt>
    <dgm:pt modelId="{C74EDE80-5A13-4E32-9B30-D309BE12D9C8}" type="parTrans" cxnId="{B6C21BCB-F53E-45CA-9B6C-F09D94C7E4A1}">
      <dgm:prSet/>
      <dgm:spPr/>
      <dgm:t>
        <a:bodyPr/>
        <a:lstStyle/>
        <a:p>
          <a:endParaRPr lang="cs-CZ"/>
        </a:p>
      </dgm:t>
    </dgm:pt>
    <dgm:pt modelId="{BD08EF36-35F2-4E0D-9BFB-A8C2B4E7D10A}" type="sibTrans" cxnId="{B6C21BCB-F53E-45CA-9B6C-F09D94C7E4A1}">
      <dgm:prSet/>
      <dgm:spPr/>
      <dgm:t>
        <a:bodyPr/>
        <a:lstStyle/>
        <a:p>
          <a:endParaRPr lang="cs-CZ"/>
        </a:p>
      </dgm:t>
    </dgm:pt>
    <dgm:pt modelId="{12AF1CE9-C24A-4959-8A20-69AB8405C77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Sekundární sektor</a:t>
          </a:r>
        </a:p>
        <a:p>
          <a:r>
            <a:rPr lang="cs-CZ" b="1" dirty="0">
              <a:solidFill>
                <a:schemeClr val="tx1"/>
              </a:solidFill>
            </a:rPr>
            <a:t>Zpracování prvovýroby </a:t>
          </a:r>
          <a:r>
            <a:rPr lang="cs-CZ" dirty="0">
              <a:solidFill>
                <a:schemeClr val="tx1"/>
              </a:solidFill>
            </a:rPr>
            <a:t>(strojírenství, textilní nebo potravinářský průmysl)</a:t>
          </a:r>
        </a:p>
      </dgm:t>
    </dgm:pt>
    <dgm:pt modelId="{F24DF810-738B-4270-9E68-3F0751E62D91}" type="parTrans" cxnId="{7A868F97-6E44-4B4E-A1E1-3AEE9533A78E}">
      <dgm:prSet/>
      <dgm:spPr/>
      <dgm:t>
        <a:bodyPr/>
        <a:lstStyle/>
        <a:p>
          <a:endParaRPr lang="cs-CZ"/>
        </a:p>
      </dgm:t>
    </dgm:pt>
    <dgm:pt modelId="{9F5E13A9-249A-4726-A321-909A04F309FA}" type="sibTrans" cxnId="{7A868F97-6E44-4B4E-A1E1-3AEE9533A78E}">
      <dgm:prSet/>
      <dgm:spPr/>
      <dgm:t>
        <a:bodyPr/>
        <a:lstStyle/>
        <a:p>
          <a:endParaRPr lang="cs-CZ"/>
        </a:p>
      </dgm:t>
    </dgm:pt>
    <dgm:pt modelId="{3D2D3D99-F52B-4B35-9E3F-8BEB5C11731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Terciální sektor</a:t>
          </a:r>
        </a:p>
        <a:p>
          <a:r>
            <a:rPr lang="cs-CZ" b="1" dirty="0">
              <a:solidFill>
                <a:schemeClr val="tx1"/>
              </a:solidFill>
            </a:rPr>
            <a:t>Služby </a:t>
          </a:r>
          <a:br>
            <a:rPr lang="cs-CZ" b="1" dirty="0">
              <a:solidFill>
                <a:schemeClr val="tx1"/>
              </a:solidFill>
            </a:rPr>
          </a:br>
          <a:r>
            <a:rPr lang="cs-CZ" b="0" dirty="0">
              <a:solidFill>
                <a:schemeClr val="tx1"/>
              </a:solidFill>
            </a:rPr>
            <a:t>(obchodní, dopravní, bankovní, pojišťovací)</a:t>
          </a:r>
          <a:endParaRPr lang="cs-CZ" b="1" dirty="0">
            <a:solidFill>
              <a:schemeClr val="tx1"/>
            </a:solidFill>
          </a:endParaRPr>
        </a:p>
      </dgm:t>
    </dgm:pt>
    <dgm:pt modelId="{8547BD30-94F9-4203-8788-949644E583CD}" type="parTrans" cxnId="{3C238E5D-CBB6-4780-BB09-C1E8C082A28E}">
      <dgm:prSet/>
      <dgm:spPr/>
      <dgm:t>
        <a:bodyPr/>
        <a:lstStyle/>
        <a:p>
          <a:endParaRPr lang="cs-CZ"/>
        </a:p>
      </dgm:t>
    </dgm:pt>
    <dgm:pt modelId="{F71AFBEB-9F79-439F-AD21-98B94FF361E8}" type="sibTrans" cxnId="{3C238E5D-CBB6-4780-BB09-C1E8C082A28E}">
      <dgm:prSet/>
      <dgm:spPr/>
      <dgm:t>
        <a:bodyPr/>
        <a:lstStyle/>
        <a:p>
          <a:endParaRPr lang="cs-CZ"/>
        </a:p>
      </dgm:t>
    </dgm:pt>
    <dgm:pt modelId="{56A2EAEF-6AE3-4E2F-A0AD-BC82A780FCF9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Kvartální sektor</a:t>
          </a:r>
        </a:p>
        <a:p>
          <a:r>
            <a:rPr lang="cs-CZ" b="1" dirty="0">
              <a:solidFill>
                <a:schemeClr val="tx1"/>
              </a:solidFill>
            </a:rPr>
            <a:t>Věda a výzkum </a:t>
          </a:r>
          <a:r>
            <a:rPr lang="cs-CZ" b="0" dirty="0">
              <a:solidFill>
                <a:schemeClr val="tx1"/>
              </a:solidFill>
            </a:rPr>
            <a:t>(univerzity, inovační </a:t>
          </a:r>
          <a:br>
            <a:rPr lang="cs-CZ" b="0" dirty="0">
              <a:solidFill>
                <a:schemeClr val="tx1"/>
              </a:solidFill>
            </a:rPr>
          </a:br>
          <a:r>
            <a:rPr lang="cs-CZ" b="0" dirty="0">
              <a:solidFill>
                <a:schemeClr val="tx1"/>
              </a:solidFill>
            </a:rPr>
            <a:t>a vývojová centra)</a:t>
          </a:r>
          <a:endParaRPr lang="cs-CZ" b="1" dirty="0">
            <a:solidFill>
              <a:schemeClr val="tx1"/>
            </a:solidFill>
          </a:endParaRPr>
        </a:p>
      </dgm:t>
    </dgm:pt>
    <dgm:pt modelId="{B91DFE93-F96F-4534-83E8-E53B79D2D813}" type="parTrans" cxnId="{FCAC4BA9-71F4-4E38-87A2-8E6F4C03B93B}">
      <dgm:prSet/>
      <dgm:spPr/>
      <dgm:t>
        <a:bodyPr/>
        <a:lstStyle/>
        <a:p>
          <a:endParaRPr lang="cs-CZ"/>
        </a:p>
      </dgm:t>
    </dgm:pt>
    <dgm:pt modelId="{B5B60555-A02E-4CB9-AC2F-762F54051D36}" type="sibTrans" cxnId="{FCAC4BA9-71F4-4E38-87A2-8E6F4C03B93B}">
      <dgm:prSet/>
      <dgm:spPr/>
      <dgm:t>
        <a:bodyPr/>
        <a:lstStyle/>
        <a:p>
          <a:endParaRPr lang="cs-CZ"/>
        </a:p>
      </dgm:t>
    </dgm:pt>
    <dgm:pt modelId="{1AE8D7CF-121A-43CA-B871-413092E867B0}" type="pres">
      <dgm:prSet presAssocID="{6ABFC069-408B-48C1-BAD0-D3057B68B832}" presName="diagram" presStyleCnt="0">
        <dgm:presLayoutVars>
          <dgm:dir/>
          <dgm:resizeHandles val="exact"/>
        </dgm:presLayoutVars>
      </dgm:prSet>
      <dgm:spPr/>
    </dgm:pt>
    <dgm:pt modelId="{DF24A3B2-8F73-4593-B054-7F61DA8C5243}" type="pres">
      <dgm:prSet presAssocID="{1E7A73F9-093E-475D-97A9-E5BF9B6AC982}" presName="node" presStyleLbl="node1" presStyleIdx="0" presStyleCnt="4">
        <dgm:presLayoutVars>
          <dgm:bulletEnabled val="1"/>
        </dgm:presLayoutVars>
      </dgm:prSet>
      <dgm:spPr/>
    </dgm:pt>
    <dgm:pt modelId="{98ECF399-DE5C-4BC6-9E66-6DCFCA1276C1}" type="pres">
      <dgm:prSet presAssocID="{BD08EF36-35F2-4E0D-9BFB-A8C2B4E7D10A}" presName="sibTrans" presStyleCnt="0"/>
      <dgm:spPr/>
    </dgm:pt>
    <dgm:pt modelId="{BC45A9E3-9F2D-46E5-81B0-A5D902B662CA}" type="pres">
      <dgm:prSet presAssocID="{12AF1CE9-C24A-4959-8A20-69AB8405C776}" presName="node" presStyleLbl="node1" presStyleIdx="1" presStyleCnt="4" custLinFactNeighborY="-939">
        <dgm:presLayoutVars>
          <dgm:bulletEnabled val="1"/>
        </dgm:presLayoutVars>
      </dgm:prSet>
      <dgm:spPr/>
    </dgm:pt>
    <dgm:pt modelId="{5E8E6F3F-7820-4E5C-B16C-F7584F73CE60}" type="pres">
      <dgm:prSet presAssocID="{9F5E13A9-249A-4726-A321-909A04F309FA}" presName="sibTrans" presStyleCnt="0"/>
      <dgm:spPr/>
    </dgm:pt>
    <dgm:pt modelId="{722AEB36-4A1B-4620-B8E9-B03C4B61680D}" type="pres">
      <dgm:prSet presAssocID="{3D2D3D99-F52B-4B35-9E3F-8BEB5C117317}" presName="node" presStyleLbl="node1" presStyleIdx="2" presStyleCnt="4">
        <dgm:presLayoutVars>
          <dgm:bulletEnabled val="1"/>
        </dgm:presLayoutVars>
      </dgm:prSet>
      <dgm:spPr/>
    </dgm:pt>
    <dgm:pt modelId="{BA71B77D-F3D2-49D4-B9B3-5D2CCF5E3313}" type="pres">
      <dgm:prSet presAssocID="{F71AFBEB-9F79-439F-AD21-98B94FF361E8}" presName="sibTrans" presStyleCnt="0"/>
      <dgm:spPr/>
    </dgm:pt>
    <dgm:pt modelId="{16022B15-967B-44C1-BFFD-60BF67F4D63C}" type="pres">
      <dgm:prSet presAssocID="{56A2EAEF-6AE3-4E2F-A0AD-BC82A780FCF9}" presName="node" presStyleLbl="node1" presStyleIdx="3" presStyleCnt="4" custLinFactNeighborY="-1398">
        <dgm:presLayoutVars>
          <dgm:bulletEnabled val="1"/>
        </dgm:presLayoutVars>
      </dgm:prSet>
      <dgm:spPr/>
    </dgm:pt>
  </dgm:ptLst>
  <dgm:cxnLst>
    <dgm:cxn modelId="{3C238E5D-CBB6-4780-BB09-C1E8C082A28E}" srcId="{6ABFC069-408B-48C1-BAD0-D3057B68B832}" destId="{3D2D3D99-F52B-4B35-9E3F-8BEB5C117317}" srcOrd="2" destOrd="0" parTransId="{8547BD30-94F9-4203-8788-949644E583CD}" sibTransId="{F71AFBEB-9F79-439F-AD21-98B94FF361E8}"/>
    <dgm:cxn modelId="{8597FA45-BDB5-4F7A-9842-1D5BE2E29607}" type="presOf" srcId="{56A2EAEF-6AE3-4E2F-A0AD-BC82A780FCF9}" destId="{16022B15-967B-44C1-BFFD-60BF67F4D63C}" srcOrd="0" destOrd="0" presId="urn:microsoft.com/office/officeart/2005/8/layout/default"/>
    <dgm:cxn modelId="{6756DD4B-11BD-4901-B4AC-584DE64590BD}" type="presOf" srcId="{6ABFC069-408B-48C1-BAD0-D3057B68B832}" destId="{1AE8D7CF-121A-43CA-B871-413092E867B0}" srcOrd="0" destOrd="0" presId="urn:microsoft.com/office/officeart/2005/8/layout/default"/>
    <dgm:cxn modelId="{6D626052-5B73-4E4C-B0FC-F609DEA74A90}" type="presOf" srcId="{12AF1CE9-C24A-4959-8A20-69AB8405C776}" destId="{BC45A9E3-9F2D-46E5-81B0-A5D902B662CA}" srcOrd="0" destOrd="0" presId="urn:microsoft.com/office/officeart/2005/8/layout/default"/>
    <dgm:cxn modelId="{D96B1156-C19E-4C06-96E3-08BD3EF5C862}" type="presOf" srcId="{1E7A73F9-093E-475D-97A9-E5BF9B6AC982}" destId="{DF24A3B2-8F73-4593-B054-7F61DA8C5243}" srcOrd="0" destOrd="0" presId="urn:microsoft.com/office/officeart/2005/8/layout/default"/>
    <dgm:cxn modelId="{7A868F97-6E44-4B4E-A1E1-3AEE9533A78E}" srcId="{6ABFC069-408B-48C1-BAD0-D3057B68B832}" destId="{12AF1CE9-C24A-4959-8A20-69AB8405C776}" srcOrd="1" destOrd="0" parTransId="{F24DF810-738B-4270-9E68-3F0751E62D91}" sibTransId="{9F5E13A9-249A-4726-A321-909A04F309FA}"/>
    <dgm:cxn modelId="{FCAC4BA9-71F4-4E38-87A2-8E6F4C03B93B}" srcId="{6ABFC069-408B-48C1-BAD0-D3057B68B832}" destId="{56A2EAEF-6AE3-4E2F-A0AD-BC82A780FCF9}" srcOrd="3" destOrd="0" parTransId="{B91DFE93-F96F-4534-83E8-E53B79D2D813}" sibTransId="{B5B60555-A02E-4CB9-AC2F-762F54051D36}"/>
    <dgm:cxn modelId="{84ED92C5-AC38-4894-8B6F-9879C57D3A3B}" type="presOf" srcId="{3D2D3D99-F52B-4B35-9E3F-8BEB5C117317}" destId="{722AEB36-4A1B-4620-B8E9-B03C4B61680D}" srcOrd="0" destOrd="0" presId="urn:microsoft.com/office/officeart/2005/8/layout/default"/>
    <dgm:cxn modelId="{B6C21BCB-F53E-45CA-9B6C-F09D94C7E4A1}" srcId="{6ABFC069-408B-48C1-BAD0-D3057B68B832}" destId="{1E7A73F9-093E-475D-97A9-E5BF9B6AC982}" srcOrd="0" destOrd="0" parTransId="{C74EDE80-5A13-4E32-9B30-D309BE12D9C8}" sibTransId="{BD08EF36-35F2-4E0D-9BFB-A8C2B4E7D10A}"/>
    <dgm:cxn modelId="{56C12FD7-FADC-4376-BF68-95F8D55741A5}" type="presParOf" srcId="{1AE8D7CF-121A-43CA-B871-413092E867B0}" destId="{DF24A3B2-8F73-4593-B054-7F61DA8C5243}" srcOrd="0" destOrd="0" presId="urn:microsoft.com/office/officeart/2005/8/layout/default"/>
    <dgm:cxn modelId="{C4241F93-07CF-4E08-B3AF-FCCAC57833A2}" type="presParOf" srcId="{1AE8D7CF-121A-43CA-B871-413092E867B0}" destId="{98ECF399-DE5C-4BC6-9E66-6DCFCA1276C1}" srcOrd="1" destOrd="0" presId="urn:microsoft.com/office/officeart/2005/8/layout/default"/>
    <dgm:cxn modelId="{A463F1EB-6999-4882-813B-542977E80141}" type="presParOf" srcId="{1AE8D7CF-121A-43CA-B871-413092E867B0}" destId="{BC45A9E3-9F2D-46E5-81B0-A5D902B662CA}" srcOrd="2" destOrd="0" presId="urn:microsoft.com/office/officeart/2005/8/layout/default"/>
    <dgm:cxn modelId="{C4E2292B-B831-48CB-B853-00931CB70356}" type="presParOf" srcId="{1AE8D7CF-121A-43CA-B871-413092E867B0}" destId="{5E8E6F3F-7820-4E5C-B16C-F7584F73CE60}" srcOrd="3" destOrd="0" presId="urn:microsoft.com/office/officeart/2005/8/layout/default"/>
    <dgm:cxn modelId="{E8A88E93-065B-4C62-AE2D-2071DCFB006E}" type="presParOf" srcId="{1AE8D7CF-121A-43CA-B871-413092E867B0}" destId="{722AEB36-4A1B-4620-B8E9-B03C4B61680D}" srcOrd="4" destOrd="0" presId="urn:microsoft.com/office/officeart/2005/8/layout/default"/>
    <dgm:cxn modelId="{FD5DD7C1-A4E3-405C-B025-D392E7568D3B}" type="presParOf" srcId="{1AE8D7CF-121A-43CA-B871-413092E867B0}" destId="{BA71B77D-F3D2-49D4-B9B3-5D2CCF5E3313}" srcOrd="5" destOrd="0" presId="urn:microsoft.com/office/officeart/2005/8/layout/default"/>
    <dgm:cxn modelId="{C30FF0D8-FFAF-43C7-9E5F-2E002FD66CEB}" type="presParOf" srcId="{1AE8D7CF-121A-43CA-B871-413092E867B0}" destId="{16022B15-967B-44C1-BFFD-60BF67F4D63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4A3B2-8F73-4593-B054-7F61DA8C5243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solidFill>
                <a:schemeClr val="tx1"/>
              </a:solidFill>
            </a:rPr>
            <a:t>Primární sektor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chemeClr val="tx1"/>
              </a:solidFill>
            </a:rPr>
            <a:t>Zdroje přímo z přírody </a:t>
          </a:r>
          <a:r>
            <a:rPr lang="cs-CZ" sz="2800" kern="1200" dirty="0">
              <a:solidFill>
                <a:schemeClr val="tx1"/>
              </a:solidFill>
            </a:rPr>
            <a:t>(zemědělství, lesnictví, rybolov, těžební průmysl)</a:t>
          </a:r>
        </a:p>
      </dsp:txBody>
      <dsp:txXfrm>
        <a:off x="992" y="194138"/>
        <a:ext cx="3869531" cy="2321718"/>
      </dsp:txXfrm>
    </dsp:sp>
    <dsp:sp modelId="{BC45A9E3-9F2D-46E5-81B0-A5D902B662CA}">
      <dsp:nvSpPr>
        <dsp:cNvPr id="0" name=""/>
        <dsp:cNvSpPr/>
      </dsp:nvSpPr>
      <dsp:spPr>
        <a:xfrm>
          <a:off x="4257476" y="172337"/>
          <a:ext cx="3869531" cy="232171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tx1"/>
              </a:solidFill>
            </a:rPr>
            <a:t>Sekundární sektor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chemeClr val="tx1"/>
              </a:solidFill>
            </a:rPr>
            <a:t>Zpracování prvovýroby </a:t>
          </a:r>
          <a:r>
            <a:rPr lang="cs-CZ" sz="2800" kern="1200" dirty="0">
              <a:solidFill>
                <a:schemeClr val="tx1"/>
              </a:solidFill>
            </a:rPr>
            <a:t>(strojírenství, textilní nebo potravinářský průmysl)</a:t>
          </a:r>
        </a:p>
      </dsp:txBody>
      <dsp:txXfrm>
        <a:off x="4257476" y="172337"/>
        <a:ext cx="3869531" cy="2321718"/>
      </dsp:txXfrm>
    </dsp:sp>
    <dsp:sp modelId="{722AEB36-4A1B-4620-B8E9-B03C4B61680D}">
      <dsp:nvSpPr>
        <dsp:cNvPr id="0" name=""/>
        <dsp:cNvSpPr/>
      </dsp:nvSpPr>
      <dsp:spPr>
        <a:xfrm>
          <a:off x="992" y="2902810"/>
          <a:ext cx="3869531" cy="232171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tx1"/>
              </a:solidFill>
            </a:rPr>
            <a:t>Terciální sektor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chemeClr val="tx1"/>
              </a:solidFill>
            </a:rPr>
            <a:t>Služby </a:t>
          </a:r>
          <a:br>
            <a:rPr lang="cs-CZ" sz="2800" b="1" kern="1200" dirty="0">
              <a:solidFill>
                <a:schemeClr val="tx1"/>
              </a:solidFill>
            </a:rPr>
          </a:br>
          <a:r>
            <a:rPr lang="cs-CZ" sz="2800" b="0" kern="1200" dirty="0">
              <a:solidFill>
                <a:schemeClr val="tx1"/>
              </a:solidFill>
            </a:rPr>
            <a:t>(obchodní, dopravní, bankovní, pojišťovací)</a:t>
          </a:r>
          <a:endParaRPr lang="cs-CZ" sz="2800" b="1" kern="1200" dirty="0">
            <a:solidFill>
              <a:schemeClr val="tx1"/>
            </a:solidFill>
          </a:endParaRPr>
        </a:p>
      </dsp:txBody>
      <dsp:txXfrm>
        <a:off x="992" y="2902810"/>
        <a:ext cx="3869531" cy="2321718"/>
      </dsp:txXfrm>
    </dsp:sp>
    <dsp:sp modelId="{16022B15-967B-44C1-BFFD-60BF67F4D63C}">
      <dsp:nvSpPr>
        <dsp:cNvPr id="0" name=""/>
        <dsp:cNvSpPr/>
      </dsp:nvSpPr>
      <dsp:spPr>
        <a:xfrm>
          <a:off x="4257476" y="2870352"/>
          <a:ext cx="3869531" cy="232171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tx1"/>
              </a:solidFill>
            </a:rPr>
            <a:t>Kvartální sektor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chemeClr val="tx1"/>
              </a:solidFill>
            </a:rPr>
            <a:t>Věda a výzkum </a:t>
          </a:r>
          <a:r>
            <a:rPr lang="cs-CZ" sz="2800" b="0" kern="1200" dirty="0">
              <a:solidFill>
                <a:schemeClr val="tx1"/>
              </a:solidFill>
            </a:rPr>
            <a:t>(univerzity, inovační </a:t>
          </a:r>
          <a:br>
            <a:rPr lang="cs-CZ" sz="2800" b="0" kern="1200" dirty="0">
              <a:solidFill>
                <a:schemeClr val="tx1"/>
              </a:solidFill>
            </a:rPr>
          </a:br>
          <a:r>
            <a:rPr lang="cs-CZ" sz="2800" b="0" kern="1200" dirty="0">
              <a:solidFill>
                <a:schemeClr val="tx1"/>
              </a:solidFill>
            </a:rPr>
            <a:t>a vývojová centra)</a:t>
          </a:r>
          <a:endParaRPr lang="cs-CZ" sz="2800" b="1" kern="1200" dirty="0">
            <a:solidFill>
              <a:schemeClr val="tx1"/>
            </a:solidFill>
          </a:endParaRPr>
        </a:p>
      </dsp:txBody>
      <dsp:txXfrm>
        <a:off x="4257476" y="2870352"/>
        <a:ext cx="3869531" cy="2321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E96F0-12AB-54C2-F82D-25F238E45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2BDFF2-CDC1-420C-15A2-DA7406E02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0604D0-1C81-4592-F86B-8EADDC29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5686D8-3A21-211B-7192-1BB9E3A8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520966-6234-F912-7214-1D45B546D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6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A9731-9FBF-9600-C429-44BD5046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A54D796-57C5-DA1C-500F-6C48F852C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91B216-5B9B-6EF8-FFEB-3584CACD1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EE4420-8150-37C3-A352-F1D584D2C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B186E7-9D88-3A52-9615-A1A2D644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80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C0BB5D-B397-CA4B-B8E4-DACC496134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72AFB5-7988-89B4-D1D0-C31C5EB45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ADCB1A-E732-CFD6-FCCC-9D676242F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E8164B-BF42-C4DD-3A52-7AE12AF4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973FDB-7E66-ED70-5579-20F334FF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26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2F880-E7EB-C9A3-2448-BFE90FDBD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A12F4B-8444-57BE-632D-6EA71C5DC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EB2C10-0965-BAAA-5E16-4B4D5513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2CCCC-7D9B-0AFA-BB6E-84CABDF6D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18A3E1-1531-E28C-5F43-FF4B5005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4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C6DEC-099F-D3D5-631A-535CE461F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127A3E-5FAB-BA4B-6E3D-6FCC2C999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CA95A-F34F-DDC2-4BB9-D49F8238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911B56-6F23-24F5-9ECB-36BCD9C3C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C05C6F-945B-94C2-3EA3-252AA862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25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C800C-C102-B71D-17F3-DDC4DF41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D0B7E-7CA9-7CBF-A75D-B1C5CF203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D705C1-88B9-50E7-637F-412B8C8CC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E3774E-F38F-4FC3-51AC-8559F452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6182B2-F8B9-B93E-A1A1-2B4313CBC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0D10E8-495C-AA2B-1495-63008281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82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79D7F-647E-CA0C-7BBA-9CAB2573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49FA61-17D6-5F60-D07A-BC36C6221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042BB4-83BA-D40C-D267-CC8B2014C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78E38C-E38A-865E-5D47-E44FAB05E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A6D4C-4EE2-EA00-42CB-F5CF4A8882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84EBEB-C046-53FE-95E6-82D77185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16897D-7505-399F-C591-E4E78C25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90ACD76-BF74-6432-4416-58AC58A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70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F6A8C-3D20-50A0-FB9B-1B9A61CF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38D525-4B39-B9F4-81F3-929D83AE6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F0EAD1-DD1A-1939-19B6-9AC5A7F1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2E021B-D3A3-E421-9FE2-7C090DF3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39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619368D-EA27-6932-B002-71B9BD37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941F1F2-DC43-CB57-A24B-6C72548B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50CF35-7BE6-EEF6-9E70-8BADA685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82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DBACD-D119-6B9D-02E5-ED3D511B2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DE0327-E4AB-3F3D-B897-50CF9DF94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161E8E-1816-584C-0246-8BA186CE4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449CFF-B443-C019-57F7-758586EC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E1B5D9-876A-C4EE-D7AA-CE738E856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8E2141-A290-D437-FD8A-AE0FD73D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20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9755F-C7F1-A016-8D30-8B4127F4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ADCE39C-272D-AC31-9F37-166DDDE89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343238-7FAE-A759-8118-1B352D1EC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AE3238-2188-9D5E-0294-2B929CD5B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D0BA90-38EC-0747-43F4-DA6B61C5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CA9246-0024-7511-DF0B-8BEC7335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4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2E7372-7FE1-3048-FA18-E8CB90F5E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EBAC90-40B6-BC53-72A3-16F1D71A4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A90ABA-49D5-3724-7922-DAF149CCC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010B-EF1A-44E6-B436-0AD563CCAA8F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FF9FD0-A93E-8E31-6E76-A28FAEBAF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825C02-15A0-3B0F-76A7-02CE5A586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02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Autofit/>
          </a:bodyPr>
          <a:lstStyle/>
          <a:p>
            <a:pPr algn="l"/>
            <a:r>
              <a:rPr lang="cs-CZ" sz="5000" dirty="0">
                <a:solidFill>
                  <a:schemeClr val="tx2"/>
                </a:solidFill>
              </a:rPr>
              <a:t>Nauka o podniku</a:t>
            </a:r>
            <a:br>
              <a:rPr lang="cs-CZ" sz="5000" dirty="0">
                <a:solidFill>
                  <a:schemeClr val="tx2"/>
                </a:solidFill>
              </a:rPr>
            </a:br>
            <a:r>
              <a:rPr lang="cs-CZ" sz="3600" dirty="0">
                <a:solidFill>
                  <a:schemeClr val="tx2"/>
                </a:solidFill>
              </a:rPr>
              <a:t>~</a:t>
            </a:r>
            <a:r>
              <a:rPr lang="cs-CZ" sz="5000" dirty="0">
                <a:solidFill>
                  <a:schemeClr val="tx2"/>
                </a:solidFill>
              </a:rPr>
              <a:t> úvodní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3000" dirty="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Základní pojmy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1063291" y="1721760"/>
            <a:ext cx="1015778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Podnikání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Individuální, plánovitá činnost podnikatele za účelem vytvoření nových zdrojů pro sebe i pro další rozvoj svých aktivit.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i="1" dirty="0"/>
              <a:t>Dle práva (živnostenský zákon, § 2): soustavná činnost provozovaná samostatně, vlastním jménem, na vlastní odpovědnost, za účelem </a:t>
            </a:r>
            <a:br>
              <a:rPr lang="cs-CZ" sz="2500" i="1" dirty="0"/>
            </a:br>
            <a:r>
              <a:rPr lang="cs-CZ" sz="2500" i="1" dirty="0"/>
              <a:t>dosažení zisku a za podmínek stanovených živnostenským zákonem.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i="1" dirty="0"/>
          </a:p>
          <a:p>
            <a:r>
              <a:rPr lang="cs-CZ" sz="2500" b="1" dirty="0"/>
              <a:t>Podnik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Každý subjekt vykonávající hospodářskou činnost, bez ohledu na jeho právní formu. </a:t>
            </a: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269601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15507" y="440562"/>
            <a:ext cx="7977971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Klasifikace podniků podle sektoru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E73038-AE45-26E4-80BF-6D85DFFFED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7668279"/>
              </p:ext>
            </p:extLst>
          </p:nvPr>
        </p:nvGraphicFramePr>
        <p:xfrm>
          <a:off x="1939636" y="108912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8216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medvěd, kresba, Kreslený film, rostlina&#10;&#10;Popis byl vytvořen automaticky">
            <a:extLst>
              <a:ext uri="{FF2B5EF4-FFF2-40B4-BE49-F238E27FC236}">
                <a16:creationId xmlns:a16="http://schemas.microsoft.com/office/drawing/2014/main" id="{2F5CCFFE-C36B-E41A-9A5E-200046636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951" y="1397228"/>
            <a:ext cx="9116098" cy="492269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F400C71-F150-F468-0569-301D1CF30905}"/>
              </a:ext>
            </a:extLst>
          </p:cNvPr>
          <p:cNvSpPr txBox="1"/>
          <p:nvPr/>
        </p:nvSpPr>
        <p:spPr>
          <a:xfrm>
            <a:off x="3657600" y="623958"/>
            <a:ext cx="6096000" cy="646331"/>
          </a:xfrm>
          <a:prstGeom prst="rect">
            <a:avLst/>
          </a:prstGeom>
        </p:spPr>
        <p:txBody>
          <a:bodyPr anchor="t">
            <a:noAutofit/>
          </a:bodyPr>
          <a:lstStyle>
            <a:defPPr>
              <a:defRPr lang="cs-CZ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Zamyšlení po semináři</a:t>
            </a:r>
          </a:p>
        </p:txBody>
      </p:sp>
    </p:spTree>
    <p:extLst>
      <p:ext uri="{BB962C8B-B14F-4D97-AF65-F5344CB8AC3E}">
        <p14:creationId xmlns:p14="http://schemas.microsoft.com/office/powerpoint/2010/main" val="335700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F8FE19B6-4F06-A906-B6B1-4A84A90917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BE8B6D9-A352-D359-441D-B32BA77FEE39}"/>
              </a:ext>
            </a:extLst>
          </p:cNvPr>
          <p:cNvSpPr txBox="1"/>
          <p:nvPr/>
        </p:nvSpPr>
        <p:spPr>
          <a:xfrm>
            <a:off x="970927" y="4198399"/>
            <a:ext cx="103659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i="0" dirty="0">
                <a:solidFill>
                  <a:srgbClr val="3A3A3A"/>
                </a:solidFill>
                <a:effectLst/>
              </a:rPr>
              <a:t>Po předchozí domluvě </a:t>
            </a:r>
            <a:r>
              <a:rPr lang="cs-CZ" sz="2500" i="0" dirty="0">
                <a:solidFill>
                  <a:srgbClr val="3A3A3A"/>
                </a:solidFill>
                <a:effectLst/>
              </a:rPr>
              <a:t>každý</a:t>
            </a:r>
            <a:r>
              <a:rPr lang="cs-CZ" sz="2500" b="0" i="0" dirty="0">
                <a:solidFill>
                  <a:srgbClr val="3A3A3A"/>
                </a:solidFill>
                <a:effectLst/>
              </a:rPr>
              <a:t> </a:t>
            </a:r>
            <a:r>
              <a:rPr lang="cs-CZ" sz="2500" b="1" i="0" dirty="0">
                <a:solidFill>
                  <a:srgbClr val="3A3A3A"/>
                </a:solidFill>
                <a:effectLst/>
              </a:rPr>
              <a:t>čtvrtek</a:t>
            </a:r>
            <a:r>
              <a:rPr lang="cs-CZ" sz="2500" b="0" i="0" dirty="0">
                <a:solidFill>
                  <a:srgbClr val="3A3A3A"/>
                </a:solidFill>
                <a:effectLst/>
              </a:rPr>
              <a:t> </a:t>
            </a:r>
          </a:p>
          <a:p>
            <a:r>
              <a:rPr lang="cs-CZ" sz="2500" b="0" i="0" dirty="0">
                <a:solidFill>
                  <a:srgbClr val="3A3A3A"/>
                </a:solidFill>
                <a:effectLst/>
              </a:rPr>
              <a:t>od 10:00 do 10:30 a od 12:10 do 13:05 v kanceláři </a:t>
            </a:r>
            <a:r>
              <a:rPr lang="cs-CZ" sz="2500" b="1" i="0" dirty="0">
                <a:solidFill>
                  <a:srgbClr val="3A3A3A"/>
                </a:solidFill>
                <a:effectLst/>
              </a:rPr>
              <a:t>B201</a:t>
            </a:r>
            <a:r>
              <a:rPr lang="cs-CZ" sz="2500" b="0" i="0" dirty="0">
                <a:solidFill>
                  <a:srgbClr val="3A3A3A"/>
                </a:solidFill>
                <a:effectLst/>
              </a:rPr>
              <a:t>. </a:t>
            </a:r>
            <a:endParaRPr lang="cs-CZ" sz="2500" dirty="0">
              <a:solidFill>
                <a:srgbClr val="3A3A3A"/>
              </a:solidFill>
            </a:endParaRPr>
          </a:p>
          <a:p>
            <a:endParaRPr lang="cs-CZ" sz="2500" b="0" i="0" dirty="0">
              <a:solidFill>
                <a:srgbClr val="3A3A3A"/>
              </a:solidFill>
              <a:effectLst/>
            </a:endParaRPr>
          </a:p>
          <a:p>
            <a:r>
              <a:rPr lang="cs-CZ" sz="2500" b="0" i="0" dirty="0">
                <a:solidFill>
                  <a:srgbClr val="3A3A3A"/>
                </a:solidFill>
                <a:effectLst/>
              </a:rPr>
              <a:t>Případně ve Vámi navrhovaném termínu přes MS Teams</a:t>
            </a:r>
            <a:r>
              <a:rPr lang="cs-CZ" b="0" i="0" dirty="0">
                <a:solidFill>
                  <a:srgbClr val="3A3A3A"/>
                </a:solidFill>
                <a:effectLst/>
              </a:rPr>
              <a:t>.</a:t>
            </a:r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C6271AB7-BB13-8EF7-EE6F-C14E8CAC012E}"/>
              </a:ext>
            </a:extLst>
          </p:cNvPr>
          <p:cNvSpPr txBox="1">
            <a:spLocks/>
          </p:cNvSpPr>
          <p:nvPr/>
        </p:nvSpPr>
        <p:spPr>
          <a:xfrm>
            <a:off x="970926" y="3549841"/>
            <a:ext cx="554070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Konzultační hodiny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704AA82-A841-BAA5-D978-81797B695E42}"/>
              </a:ext>
            </a:extLst>
          </p:cNvPr>
          <p:cNvSpPr txBox="1"/>
          <p:nvPr/>
        </p:nvSpPr>
        <p:spPr>
          <a:xfrm>
            <a:off x="1063291" y="1540557"/>
            <a:ext cx="421990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dirty="0"/>
              <a:t>Ing. Karla Foltisová</a:t>
            </a:r>
          </a:p>
          <a:p>
            <a:r>
              <a:rPr lang="cs-CZ" sz="2500" dirty="0"/>
              <a:t>foltisova@opf.slu.cz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E08B7CD0-0B67-07C1-8FF0-2280F357653E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Vyučující v semináři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E16FACA-4503-738B-B6F1-6E158C049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99118" y="988276"/>
            <a:ext cx="2877229" cy="282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12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D6EB7DF-392A-94F9-F413-BF0787F512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1942D6EB-E554-61D4-4B1B-3C9C27E0353A}"/>
              </a:ext>
            </a:extLst>
          </p:cNvPr>
          <p:cNvSpPr txBox="1"/>
          <p:nvPr/>
        </p:nvSpPr>
        <p:spPr>
          <a:xfrm>
            <a:off x="1063291" y="1568266"/>
            <a:ext cx="9401509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Case study (20 bodů x 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2x za semestr v předem stanoveném termínu.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>
                <a:solidFill>
                  <a:srgbClr val="FF0000"/>
                </a:solidFill>
              </a:rPr>
              <a:t>Kdy budou? 16. 11. a 14. 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Práce ve skupině + představení výsledků.</a:t>
            </a:r>
          </a:p>
          <a:p>
            <a:endParaRPr lang="cs-CZ" sz="2500" dirty="0"/>
          </a:p>
          <a:p>
            <a:r>
              <a:rPr lang="cs-CZ" sz="2500" b="1" dirty="0"/>
              <a:t>Body za aktivitu na seminářích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Mini testy na začátku semináře, práce ve skupině apod.</a:t>
            </a:r>
          </a:p>
          <a:p>
            <a:endParaRPr lang="cs-CZ" sz="2500" dirty="0"/>
          </a:p>
          <a:p>
            <a:r>
              <a:rPr lang="cs-CZ" sz="2500" b="1" dirty="0"/>
              <a:t>Zkouška (60 bodů)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Kdy bude? Ve zkouškovém období.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Otevřené otázky na teorii a příklady.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FCF19C91-7C84-B8F9-F5A9-1492568C8CDE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Jak nasbírat body?</a:t>
            </a:r>
          </a:p>
        </p:txBody>
      </p:sp>
    </p:spTree>
    <p:extLst>
      <p:ext uri="{BB962C8B-B14F-4D97-AF65-F5344CB8AC3E}">
        <p14:creationId xmlns:p14="http://schemas.microsoft.com/office/powerpoint/2010/main" val="10228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D6EB7DF-392A-94F9-F413-BF0787F512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1942D6EB-E554-61D4-4B1B-3C9C27E0353A}"/>
              </a:ext>
            </a:extLst>
          </p:cNvPr>
          <p:cNvSpPr txBox="1"/>
          <p:nvPr/>
        </p:nvSpPr>
        <p:spPr>
          <a:xfrm>
            <a:off x="970926" y="1540556"/>
            <a:ext cx="9401509" cy="4416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Dosažení minimálního limitu 60 bodů ze všech aktivit (hodnocení E).</a:t>
            </a:r>
          </a:p>
          <a:p>
            <a:endParaRPr lang="cs-CZ" sz="3200" b="1" dirty="0"/>
          </a:p>
          <a:p>
            <a:pPr algn="ctr"/>
            <a:r>
              <a:rPr lang="cs-CZ" sz="3200" b="1" dirty="0"/>
              <a:t>Hodnotící stupnice: </a:t>
            </a:r>
          </a:p>
          <a:p>
            <a:pPr algn="ctr"/>
            <a:r>
              <a:rPr lang="cs-CZ" sz="3200" dirty="0"/>
              <a:t>92-100 (A) </a:t>
            </a:r>
          </a:p>
          <a:p>
            <a:pPr algn="ctr"/>
            <a:r>
              <a:rPr lang="cs-CZ" sz="3200" dirty="0"/>
              <a:t>91-83 (B) </a:t>
            </a:r>
          </a:p>
          <a:p>
            <a:pPr algn="ctr"/>
            <a:r>
              <a:rPr lang="cs-CZ" sz="3200" dirty="0"/>
              <a:t>82-75 (C)</a:t>
            </a:r>
          </a:p>
          <a:p>
            <a:pPr algn="ctr"/>
            <a:r>
              <a:rPr lang="cs-CZ" sz="3200" dirty="0"/>
              <a:t>74-66 (D) </a:t>
            </a:r>
          </a:p>
          <a:p>
            <a:pPr algn="ctr"/>
            <a:r>
              <a:rPr lang="cs-CZ" sz="3200" dirty="0"/>
              <a:t>65-60 (E) </a:t>
            </a:r>
          </a:p>
          <a:p>
            <a:pPr algn="ctr"/>
            <a:r>
              <a:rPr lang="cs-CZ" sz="3200" b="1" dirty="0">
                <a:solidFill>
                  <a:srgbClr val="FF0000"/>
                </a:solidFill>
              </a:rPr>
              <a:t>59-0 (F)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FCF19C91-7C84-B8F9-F5A9-1492568C8CDE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Celkové hodnocení: </a:t>
            </a:r>
          </a:p>
        </p:txBody>
      </p:sp>
    </p:spTree>
    <p:extLst>
      <p:ext uri="{BB962C8B-B14F-4D97-AF65-F5344CB8AC3E}">
        <p14:creationId xmlns:p14="http://schemas.microsoft.com/office/powerpoint/2010/main" val="191992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D6EB7DF-392A-94F9-F413-BF0787F512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FCF19C91-7C84-B8F9-F5A9-1492568C8CDE}"/>
              </a:ext>
            </a:extLst>
          </p:cNvPr>
          <p:cNvSpPr txBox="1">
            <a:spLocks/>
          </p:cNvSpPr>
          <p:nvPr/>
        </p:nvSpPr>
        <p:spPr>
          <a:xfrm>
            <a:off x="1821572" y="3096580"/>
            <a:ext cx="8548855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Jak bude práce po skupinách vypadat?</a:t>
            </a:r>
          </a:p>
        </p:txBody>
      </p:sp>
    </p:spTree>
    <p:extLst>
      <p:ext uri="{BB962C8B-B14F-4D97-AF65-F5344CB8AC3E}">
        <p14:creationId xmlns:p14="http://schemas.microsoft.com/office/powerpoint/2010/main" val="247763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Základní pojmy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1063291" y="1873065"/>
            <a:ext cx="10157783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Podnikatel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Je člověk, který využívá příležitosti k podnikání, má nápad, podnikatelské zdroje, které je schopen účelně kombinovat, a je ochoten nést plnou odpovědnost a přiměřené riziko podnikání.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Podnikavost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Podnikavost většinou chápeme jako vlastnost, předpoklady, dispozice člověka k podnikání</a:t>
            </a:r>
            <a:r>
              <a:rPr lang="cs-CZ" sz="2500" b="1" dirty="0"/>
              <a:t>.</a:t>
            </a:r>
          </a:p>
          <a:p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225786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91183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Co by měl mít úspěšný podnikatel?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35EE9DD-CEA1-EF31-BFEB-33DF5B6C36EA}"/>
              </a:ext>
            </a:extLst>
          </p:cNvPr>
          <p:cNvSpPr/>
          <p:nvPr/>
        </p:nvSpPr>
        <p:spPr>
          <a:xfrm>
            <a:off x="6421672" y="3119921"/>
            <a:ext cx="3929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Bezúhonnost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08CDB16-549D-2186-1A91-4FD22B2880F1}"/>
              </a:ext>
            </a:extLst>
          </p:cNvPr>
          <p:cNvSpPr/>
          <p:nvPr/>
        </p:nvSpPr>
        <p:spPr>
          <a:xfrm>
            <a:off x="4191054" y="2542616"/>
            <a:ext cx="46356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077CA5"/>
                </a:solidFill>
              </a:rPr>
              <a:t>Organizovanost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2B764B8-2AC4-252B-3F1A-B6850F29CC83}"/>
              </a:ext>
            </a:extLst>
          </p:cNvPr>
          <p:cNvSpPr/>
          <p:nvPr/>
        </p:nvSpPr>
        <p:spPr>
          <a:xfrm>
            <a:off x="4050375" y="1727449"/>
            <a:ext cx="4091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cs-CZ" sz="5400" b="1" cap="none" spc="0" dirty="0">
                <a:ln/>
                <a:solidFill>
                  <a:schemeClr val="accent4"/>
                </a:solidFill>
                <a:effectLst/>
              </a:rPr>
              <a:t>Cílevědomost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26D0111-3956-DB02-F719-68DE61C0138B}"/>
              </a:ext>
            </a:extLst>
          </p:cNvPr>
          <p:cNvSpPr/>
          <p:nvPr/>
        </p:nvSpPr>
        <p:spPr>
          <a:xfrm>
            <a:off x="3191323" y="4121947"/>
            <a:ext cx="5101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Odborné znalosti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2143F54-3803-5E4F-E99C-E3502D62E23D}"/>
              </a:ext>
            </a:extLst>
          </p:cNvPr>
          <p:cNvSpPr/>
          <p:nvPr/>
        </p:nvSpPr>
        <p:spPr>
          <a:xfrm>
            <a:off x="5880536" y="4590791"/>
            <a:ext cx="32883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schopnosti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45B0070-29FE-F27D-16CF-E6C5AE3C00EC}"/>
              </a:ext>
            </a:extLst>
          </p:cNvPr>
          <p:cNvSpPr/>
          <p:nvPr/>
        </p:nvSpPr>
        <p:spPr>
          <a:xfrm>
            <a:off x="8007950" y="2007276"/>
            <a:ext cx="2844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Extrovert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82AF203-7AB6-CE53-B416-7DB37A4E62E5}"/>
              </a:ext>
            </a:extLst>
          </p:cNvPr>
          <p:cNvSpPr/>
          <p:nvPr/>
        </p:nvSpPr>
        <p:spPr>
          <a:xfrm>
            <a:off x="2415701" y="3115801"/>
            <a:ext cx="27618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Kontakty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0ED3F04-1057-FF34-DB9F-013F57158FF7}"/>
              </a:ext>
            </a:extLst>
          </p:cNvPr>
          <p:cNvSpPr/>
          <p:nvPr/>
        </p:nvSpPr>
        <p:spPr>
          <a:xfrm>
            <a:off x="5880536" y="5131152"/>
            <a:ext cx="3736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kompetence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1E12DB3A-DB6D-5AC5-5AA4-EE4D93B4EE3D}"/>
              </a:ext>
            </a:extLst>
          </p:cNvPr>
          <p:cNvSpPr/>
          <p:nvPr/>
        </p:nvSpPr>
        <p:spPr>
          <a:xfrm>
            <a:off x="1353274" y="2172056"/>
            <a:ext cx="3117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cs-CZ" sz="5400" b="1" cap="none" spc="0" dirty="0">
                <a:ln/>
                <a:solidFill>
                  <a:srgbClr val="92D050"/>
                </a:solidFill>
                <a:effectLst/>
              </a:rPr>
              <a:t>Vytrvalost</a:t>
            </a:r>
          </a:p>
        </p:txBody>
      </p:sp>
    </p:spTree>
    <p:extLst>
      <p:ext uri="{BB962C8B-B14F-4D97-AF65-F5344CB8AC3E}">
        <p14:creationId xmlns:p14="http://schemas.microsoft.com/office/powerpoint/2010/main" val="239981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2258844" y="3066817"/>
            <a:ext cx="7674312" cy="72436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Může podnikat osoba mladší 18 let?</a:t>
            </a:r>
          </a:p>
        </p:txBody>
      </p:sp>
    </p:spTree>
    <p:extLst>
      <p:ext uri="{BB962C8B-B14F-4D97-AF65-F5344CB8AC3E}">
        <p14:creationId xmlns:p14="http://schemas.microsoft.com/office/powerpoint/2010/main" val="44042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740015" y="1434712"/>
            <a:ext cx="9761730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cs-CZ"/>
            </a:defPPr>
            <a:lvl1pPr>
              <a:defRPr sz="2500" b="1"/>
            </a:lvl1pPr>
          </a:lstStyle>
          <a:p>
            <a:r>
              <a:rPr lang="cs-CZ" dirty="0"/>
              <a:t>Ano, může podnikat i nezletilá osoba. Když:</a:t>
            </a:r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Zákonný zástupce s přivolením soudu udělil souhlas k samostatnému provozování obchodního závodu nebo jiné podobné výdělečné činnosti.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0" dirty="0"/>
              <a:t>Nezletilá osoba, které soud přiznal svéprávnost (prokázala schopnost se samostatně živit a pokud s návrhem souhlasí zákonný zástupce nezletilého).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66B3993-A696-7252-A1D1-0C0E8F8A9FD2}"/>
              </a:ext>
            </a:extLst>
          </p:cNvPr>
          <p:cNvSpPr txBox="1"/>
          <p:nvPr/>
        </p:nvSpPr>
        <p:spPr>
          <a:xfrm>
            <a:off x="740015" y="4863007"/>
            <a:ext cx="69549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1" dirty="0"/>
              <a:t>Zdroj: Nový občanský zákoník č. 89/2012 Sb., paragraf 33 a 37</a:t>
            </a:r>
          </a:p>
        </p:txBody>
      </p:sp>
    </p:spTree>
    <p:extLst>
      <p:ext uri="{BB962C8B-B14F-4D97-AF65-F5344CB8AC3E}">
        <p14:creationId xmlns:p14="http://schemas.microsoft.com/office/powerpoint/2010/main" val="4085177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445</Words>
  <Application>Microsoft Office PowerPoint</Application>
  <PresentationFormat>Širokoúhlá obrazovka</PresentationFormat>
  <Paragraphs>74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Nauka o podniku ~ úvodní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úvodní seminář</dc:title>
  <dc:creator>Karla Foltisová</dc:creator>
  <cp:lastModifiedBy>Karla Foltisová</cp:lastModifiedBy>
  <cp:revision>12</cp:revision>
  <dcterms:created xsi:type="dcterms:W3CDTF">2023-09-26T12:19:39Z</dcterms:created>
  <dcterms:modified xsi:type="dcterms:W3CDTF">2023-10-04T17:25:24Z</dcterms:modified>
</cp:coreProperties>
</file>