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39" r:id="rId3"/>
    <p:sldId id="375" r:id="rId4"/>
    <p:sldId id="376" r:id="rId5"/>
    <p:sldId id="377" r:id="rId6"/>
    <p:sldId id="378" r:id="rId7"/>
    <p:sldId id="379" r:id="rId8"/>
    <p:sldId id="380" r:id="rId9"/>
    <p:sldId id="300" r:id="rId10"/>
    <p:sldId id="364" r:id="rId11"/>
    <p:sldId id="374" r:id="rId12"/>
    <p:sldId id="340" r:id="rId13"/>
    <p:sldId id="342" r:id="rId14"/>
    <p:sldId id="365" r:id="rId15"/>
    <p:sldId id="366" r:id="rId16"/>
    <p:sldId id="367" r:id="rId17"/>
    <p:sldId id="369" r:id="rId18"/>
    <p:sldId id="370" r:id="rId19"/>
    <p:sldId id="371" r:id="rId20"/>
    <p:sldId id="372" r:id="rId21"/>
    <p:sldId id="373" r:id="rId22"/>
    <p:sldId id="289" r:id="rId23"/>
    <p:sldId id="26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7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6T14:09:18.00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1105 2,'-98'-2,"-107"4,173 3,0 1,-58 19,31-8,-18 1,-119 14,120-29,55-3,0 0,-1 2,1 1,-21 5,22-3,1-1,-33 2,30-4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6T14:09:19.44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943 0,'-26'0,"-107"4,113-2,0 1,1 1,-1 1,-31 12,10-2,-55 11,34-10,41-12,-39 5,50-9,0 0,0 1,-1 1,1 0,0 0,0 1,1 0,-1 1,1 0,-1 0,1 1,-14 11,17-11,0-1,0 0,0 0,-1-1,1 1,-1-1,0-1,0 1,0-1,0-1,-9 2,-7-1,-1 0,-27-3,28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6T14:09:24.602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1 140,'48'1,"-28"1,0-2,0 0,0-1,0-1,0-1,0 0,32-12,-27 7,0 1,0 1,0 1,0 1,1 1,0 1,45 3,-60-2,1 0,-1-1,0 0,0-1,0 0,0-1,-1-1,1 1,12-9,-10 6,1 0,0 1,1 1,22-6,8 5,-1 3,1 1,49 6,3-2,-70-2,-4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6T14:09:26.232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1 111,'0'-2,"0"0,0 0,0 0,1 0,-1 0,0 0,1 0,0 0,0 0,-1 0,1 0,0 0,0 1,0-1,1 0,-1 1,0-1,1 1,-1-1,1 1,-1 0,1 0,0 0,0-1,-1 1,1 1,3-2,5-1,0 0,1 0,-1 1,16-1,24-6,-25 0,-1 1,2 1,-1 2,0 0,50-2,360 7,-186 1,-234 0,0 0,0 0,26 7,-20-2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0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6.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8670380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Kritéria ekonomické racionality uskutečňování konkrétních aktivit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2385975"/>
            <a:ext cx="10001875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Když porovnáváme náklady a výnosy, můžeme určit, zda jsou naše aktivity ekonomicky racionální, což je způsob, jakým říkáme, jestli se nám to vyplatí.</a:t>
            </a:r>
          </a:p>
          <a:p>
            <a:endParaRPr lang="cs-CZ" sz="25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Hospodárnost</a:t>
            </a:r>
            <a:r>
              <a:rPr lang="cs-CZ" sz="2800" dirty="0"/>
              <a:t> – ve formě úspornosti a výtěžnosti ekonomická účinnost.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Vynaložených nákladů </a:t>
            </a:r>
            <a:r>
              <a:rPr lang="cs-CZ" sz="2800" dirty="0"/>
              <a:t>– poměr výnosů a vynaložených nákladů.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Efektivnost transformace </a:t>
            </a:r>
            <a:r>
              <a:rPr lang="cs-CZ" sz="2800" dirty="0"/>
              <a:t>– posuzování dosažených efektů ve vztahu k zadaným úkolům a cílům.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61982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Celkové a průměrné náklady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783542"/>
            <a:ext cx="11309419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U </a:t>
            </a:r>
            <a:r>
              <a:rPr lang="cs-CZ" sz="2800" b="1" dirty="0">
                <a:solidFill>
                  <a:srgbClr val="FF7979"/>
                </a:solidFill>
              </a:rPr>
              <a:t>celkových nákladů </a:t>
            </a:r>
            <a:r>
              <a:rPr lang="cs-CZ" sz="2800" dirty="0"/>
              <a:t>vyjádříme </a:t>
            </a:r>
            <a:r>
              <a:rPr lang="cs-CZ" sz="2800" b="1" dirty="0"/>
              <a:t>všechny složky nákladů</a:t>
            </a:r>
            <a:r>
              <a:rPr lang="cs-CZ" sz="2800" dirty="0"/>
              <a:t>, které se podílely </a:t>
            </a:r>
            <a:br>
              <a:rPr lang="cs-CZ" sz="2800" dirty="0"/>
            </a:br>
            <a:r>
              <a:rPr lang="cs-CZ" sz="2800" dirty="0"/>
              <a:t>na vzniku objemu produktů, které podnik ve sledovaném období realizoval. Když roste objem produkce, rostou i celkové náklady podniku.</a:t>
            </a:r>
          </a:p>
          <a:p>
            <a:pPr algn="ctr"/>
            <a:endParaRPr lang="cs-CZ" b="1" dirty="0">
              <a:solidFill>
                <a:srgbClr val="00B050"/>
              </a:solidFill>
            </a:endParaRPr>
          </a:p>
          <a:p>
            <a:pPr algn="ctr"/>
            <a:r>
              <a:rPr lang="cs-CZ" sz="4000" b="1" dirty="0">
                <a:solidFill>
                  <a:srgbClr val="FF7979"/>
                </a:solidFill>
              </a:rPr>
              <a:t>         N = f (Q)             … Kč   </a:t>
            </a:r>
          </a:p>
          <a:p>
            <a:pPr algn="ctr"/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Průměrné náklady ∅N </a:t>
            </a:r>
            <a:r>
              <a:rPr lang="cs-CZ" sz="2800" dirty="0"/>
              <a:t>vypočítáme jako podíl celkových nákladů na jednotku produkce za sledované období, používáme pouze při homogenní produkci.</a:t>
            </a:r>
          </a:p>
          <a:p>
            <a:endParaRPr lang="cs-CZ" dirty="0"/>
          </a:p>
          <a:p>
            <a:r>
              <a:rPr lang="cs-CZ" sz="4000" b="1" dirty="0">
                <a:solidFill>
                  <a:srgbClr val="FF0000"/>
                </a:solidFill>
              </a:rPr>
              <a:t>				</a:t>
            </a:r>
            <a:r>
              <a:rPr lang="cs-CZ" sz="4000" b="1" dirty="0">
                <a:solidFill>
                  <a:srgbClr val="7030A0"/>
                </a:solidFill>
              </a:rPr>
              <a:t>∅N = N / Q    … Kč / jednotka</a:t>
            </a:r>
          </a:p>
        </p:txBody>
      </p:sp>
    </p:spTree>
    <p:extLst>
      <p:ext uri="{BB962C8B-B14F-4D97-AF65-F5344CB8AC3E}">
        <p14:creationId xmlns:p14="http://schemas.microsoft.com/office/powerpoint/2010/main" val="6321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Písmo, řada/pruh, diagram, číslo&#10;&#10;Popis byl vytvořen automaticky">
            <a:extLst>
              <a:ext uri="{FF2B5EF4-FFF2-40B4-BE49-F238E27FC236}">
                <a16:creationId xmlns:a16="http://schemas.microsoft.com/office/drawing/2014/main" id="{9612C553-FD4C-D602-2958-C6559729A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381" y="3537989"/>
            <a:ext cx="4933307" cy="19520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683059" y="93478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Přítůstkové náklady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680040" y="1716019"/>
            <a:ext cx="10985708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Přírůstkové náklady </a:t>
            </a:r>
            <a:r>
              <a:rPr lang="cs-CZ" sz="2800" b="1" dirty="0"/>
              <a:t>∆ N </a:t>
            </a:r>
            <a:r>
              <a:rPr lang="cs-CZ" sz="2800" dirty="0"/>
              <a:t>jsou chápány jako hraniční náklady. Změna v celkových nákladech při změně v poskytované produkci o jednotku produkce. </a:t>
            </a:r>
            <a:r>
              <a:rPr lang="cs-CZ" sz="2800" b="1" dirty="0">
                <a:solidFill>
                  <a:srgbClr val="00B0F0"/>
                </a:solidFill>
              </a:rPr>
              <a:t>Kde období 1 je období se změněnou produkcí a změněnými náklady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B050"/>
                </a:solidFill>
              </a:rPr>
              <a:t>období 0 je období s původní produkcí a náklady: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1000" dirty="0"/>
          </a:p>
          <a:p>
            <a:r>
              <a:rPr lang="cs-CZ" sz="2800" dirty="0"/>
              <a:t>Tento výpočet se využije při analýze krátkodobých rozhodnutí o objemu produkce a maximalizaci zisku.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AC31909A-88E3-CD5E-429F-438043865EEC}"/>
                  </a:ext>
                </a:extLst>
              </p14:cNvPr>
              <p14:cNvContentPartPr/>
              <p14:nvPr/>
            </p14:nvContentPartPr>
            <p14:xfrm>
              <a:off x="5574937" y="4833965"/>
              <a:ext cx="397800" cy="4968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AC31909A-88E3-CD5E-429F-438043865EE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84937" y="4653965"/>
                <a:ext cx="577440" cy="4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BC8A1D61-2272-B179-324C-29D00ECDF5ED}"/>
                  </a:ext>
                </a:extLst>
              </p14:cNvPr>
              <p14:cNvContentPartPr/>
              <p14:nvPr/>
            </p14:nvContentPartPr>
            <p14:xfrm>
              <a:off x="5574937" y="4124405"/>
              <a:ext cx="339480" cy="6948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BC8A1D61-2272-B179-324C-29D00ECDF5E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85297" y="3944405"/>
                <a:ext cx="51912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BEEBA36E-974F-15DF-E605-FDF0EFBE2979}"/>
                  </a:ext>
                </a:extLst>
              </p14:cNvPr>
              <p14:cNvContentPartPr/>
              <p14:nvPr/>
            </p14:nvContentPartPr>
            <p14:xfrm>
              <a:off x="6575377" y="4122245"/>
              <a:ext cx="388440" cy="5184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BEEBA36E-974F-15DF-E605-FDF0EFBE297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85737" y="3942245"/>
                <a:ext cx="5680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07124407-75D4-0028-F958-DFC58A712FBA}"/>
                  </a:ext>
                </a:extLst>
              </p14:cNvPr>
              <p14:cNvContentPartPr/>
              <p14:nvPr/>
            </p14:nvContentPartPr>
            <p14:xfrm>
              <a:off x="6565657" y="4853045"/>
              <a:ext cx="410760" cy="3996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07124407-75D4-0028-F958-DFC58A712FB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76017" y="4673405"/>
                <a:ext cx="590400" cy="3996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888D359B-1AB6-BC5E-C428-E1959426A016}"/>
              </a:ext>
            </a:extLst>
          </p:cNvPr>
          <p:cNvSpPr txBox="1"/>
          <p:nvPr/>
        </p:nvSpPr>
        <p:spPr>
          <a:xfrm>
            <a:off x="8774807" y="4252393"/>
            <a:ext cx="27371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 … Kč / jednotka</a:t>
            </a:r>
          </a:p>
        </p:txBody>
      </p:sp>
    </p:spTree>
    <p:extLst>
      <p:ext uri="{BB962C8B-B14F-4D97-AF65-F5344CB8AC3E}">
        <p14:creationId xmlns:p14="http://schemas.microsoft.com/office/powerpoint/2010/main" val="3142605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975957" y="3103059"/>
            <a:ext cx="8015040" cy="178618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dirty="0">
                <a:solidFill>
                  <a:schemeClr val="tx2"/>
                </a:solidFill>
              </a:rPr>
              <a:t>Co jsou přímé náklady?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54299" y="2305615"/>
            <a:ext cx="1046738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Přímé náklady </a:t>
            </a:r>
            <a:r>
              <a:rPr lang="cs-CZ" sz="2800" dirty="0"/>
              <a:t>jsou náklady, které jsou přímo spojeny s výrobou nebo poskytováním produktů nebo služeb. </a:t>
            </a:r>
          </a:p>
          <a:p>
            <a:endParaRPr lang="cs-CZ" sz="2800" b="1" dirty="0"/>
          </a:p>
          <a:p>
            <a:r>
              <a:rPr lang="cs-CZ" sz="2800" b="1" u="sng" dirty="0"/>
              <a:t>Patří sem: </a:t>
            </a:r>
            <a:r>
              <a:rPr lang="cs-CZ" sz="2800" dirty="0"/>
              <a:t>Náklady na suroviny, pracovní sílu a všechny další náklady přímo spojené s výrobou nebo službami.</a:t>
            </a:r>
          </a:p>
        </p:txBody>
      </p:sp>
    </p:spTree>
    <p:extLst>
      <p:ext uri="{BB962C8B-B14F-4D97-AF65-F5344CB8AC3E}">
        <p14:creationId xmlns:p14="http://schemas.microsoft.com/office/powerpoint/2010/main" val="6668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Hrubé rozpětí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721722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HR je dáno jako rozdíl mezi výnosy (V) a přímými náklady (PN).</a:t>
            </a:r>
          </a:p>
          <a:p>
            <a:pPr algn="ctr"/>
            <a:endParaRPr lang="cs-CZ" dirty="0"/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   HR = V – PN</a:t>
            </a:r>
          </a:p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Cílem podniku je podporovat růst hrubého rozpětí, které pak slouží </a:t>
            </a:r>
            <a:br>
              <a:rPr lang="cs-CZ" sz="2800" dirty="0"/>
            </a:br>
            <a:r>
              <a:rPr lang="cs-CZ" sz="2800" dirty="0"/>
              <a:t>k „úhradě“ nepřímých nákladů a potažmo tvorbě zisku.</a:t>
            </a:r>
          </a:p>
          <a:p>
            <a:endParaRPr lang="cs-CZ" sz="2800" dirty="0"/>
          </a:p>
          <a:p>
            <a:r>
              <a:rPr lang="cs-CZ" sz="2800" i="1" dirty="0"/>
              <a:t>Pokud podnik vydělá </a:t>
            </a:r>
            <a:r>
              <a:rPr lang="cs-CZ" sz="2800" i="1" dirty="0">
                <a:solidFill>
                  <a:schemeClr val="accent2">
                    <a:lumMod val="75000"/>
                  </a:schemeClr>
                </a:solidFill>
              </a:rPr>
              <a:t>100 000 Kč (výnosy) </a:t>
            </a:r>
            <a:r>
              <a:rPr lang="cs-CZ" sz="2800" i="1" dirty="0"/>
              <a:t>a jeho </a:t>
            </a:r>
            <a:r>
              <a:rPr lang="cs-CZ" sz="2800" i="1" dirty="0">
                <a:solidFill>
                  <a:schemeClr val="accent6">
                    <a:lumMod val="75000"/>
                  </a:schemeClr>
                </a:solidFill>
              </a:rPr>
              <a:t>přímé náklady činí </a:t>
            </a:r>
            <a:br>
              <a:rPr lang="cs-CZ" sz="2800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800" i="1" dirty="0">
                <a:solidFill>
                  <a:schemeClr val="accent6">
                    <a:lumMod val="75000"/>
                  </a:schemeClr>
                </a:solidFill>
              </a:rPr>
              <a:t>70 000 Kč</a:t>
            </a:r>
            <a:r>
              <a:rPr lang="cs-CZ" sz="2800" i="1" dirty="0"/>
              <a:t>, hrubé rozpětí by bylo </a:t>
            </a:r>
            <a:r>
              <a:rPr lang="cs-CZ" sz="2800" i="1" u="sng" dirty="0"/>
              <a:t>30 000 Kč</a:t>
            </a:r>
            <a:r>
              <a:rPr lang="cs-CZ" sz="2800" i="1" dirty="0"/>
              <a:t> (</a:t>
            </a:r>
            <a:r>
              <a:rPr lang="cs-CZ" sz="2800" i="1" dirty="0">
                <a:solidFill>
                  <a:schemeClr val="accent2">
                    <a:lumMod val="75000"/>
                  </a:schemeClr>
                </a:solidFill>
              </a:rPr>
              <a:t>100 000 Kč </a:t>
            </a:r>
            <a:r>
              <a:rPr lang="cs-CZ" sz="2800" i="1" dirty="0"/>
              <a:t>- </a:t>
            </a:r>
            <a:r>
              <a:rPr lang="cs-CZ" sz="2800" i="1" dirty="0">
                <a:solidFill>
                  <a:schemeClr val="accent6">
                    <a:lumMod val="75000"/>
                  </a:schemeClr>
                </a:solidFill>
              </a:rPr>
              <a:t>70 000 Kč</a:t>
            </a:r>
            <a:r>
              <a:rPr lang="cs-CZ" sz="2800" i="1" dirty="0"/>
              <a:t>). </a:t>
            </a:r>
          </a:p>
          <a:p>
            <a:r>
              <a:rPr lang="cs-CZ" sz="2800" i="1" dirty="0"/>
              <a:t>To znamená, že podnik má hrubý zisk – rozpětí ve výši 30 000 Kč.</a:t>
            </a:r>
          </a:p>
        </p:txBody>
      </p:sp>
    </p:spTree>
    <p:extLst>
      <p:ext uri="{BB962C8B-B14F-4D97-AF65-F5344CB8AC3E}">
        <p14:creationId xmlns:p14="http://schemas.microsoft.com/office/powerpoint/2010/main" val="572770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Rentabilita </a:t>
            </a:r>
            <a:r>
              <a:rPr lang="pl-PL" sz="4000" b="1" dirty="0">
                <a:solidFill>
                  <a:schemeClr val="tx2"/>
                </a:solidFill>
              </a:rPr>
              <a:t>nákladů</a:t>
            </a:r>
            <a:r>
              <a:rPr lang="pl-PL" sz="4000" dirty="0">
                <a:solidFill>
                  <a:schemeClr val="tx2"/>
                </a:solidFill>
              </a:rPr>
              <a:t> - výnosnost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4" y="1878771"/>
            <a:ext cx="11221075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Výnosnost udává, kolik korun zisku (Z) nám přinese jedna vynaložená </a:t>
            </a:r>
            <a:br>
              <a:rPr lang="cs-CZ" sz="2800" dirty="0"/>
            </a:br>
            <a:r>
              <a:rPr lang="cs-CZ" sz="2800" dirty="0"/>
              <a:t>koruna nákladů (N).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Vyjadřujeme ho v absolutní hodnotě nebo v procentech.</a:t>
            </a:r>
          </a:p>
          <a:p>
            <a:endParaRPr lang="cs-CZ" sz="2800" dirty="0"/>
          </a:p>
          <a:p>
            <a:r>
              <a:rPr lang="cs-CZ" sz="2800" b="1" dirty="0"/>
              <a:t>Výpočet nám říká, jak efektivně firma zvládá omezovat své náklady.</a:t>
            </a:r>
          </a:p>
          <a:p>
            <a:r>
              <a:rPr lang="cs-CZ" sz="2800" b="1" dirty="0"/>
              <a:t>Vyšší rentabilita nákladů znamená, že firma efektivně snižuje své náklady. </a:t>
            </a:r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  R</a:t>
            </a:r>
            <a:r>
              <a:rPr lang="cs-CZ" sz="4800" b="1" baseline="-25000" dirty="0">
                <a:solidFill>
                  <a:srgbClr val="FF0000"/>
                </a:solidFill>
              </a:rPr>
              <a:t>N</a:t>
            </a:r>
            <a:r>
              <a:rPr lang="cs-CZ" sz="4000" b="1" dirty="0">
                <a:solidFill>
                  <a:srgbClr val="FF0000"/>
                </a:solidFill>
              </a:rPr>
              <a:t> = Z / N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20264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Rentabilita </a:t>
            </a:r>
            <a:r>
              <a:rPr lang="pl-PL" sz="4000" b="1" dirty="0">
                <a:solidFill>
                  <a:schemeClr val="tx2"/>
                </a:solidFill>
              </a:rPr>
              <a:t>výnosů</a:t>
            </a:r>
            <a:r>
              <a:rPr lang="pl-PL" sz="4000" dirty="0">
                <a:solidFill>
                  <a:schemeClr val="tx2"/>
                </a:solidFill>
              </a:rPr>
              <a:t> - výnosnost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985708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Výnosnost udává, kolik korun zisku (Z) nám přinese jedna vynaložená koruna výnosů (V).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Vyjadřujeme ho v absolutní hodnotě nebo v procentech.</a:t>
            </a:r>
          </a:p>
          <a:p>
            <a:endParaRPr lang="cs-CZ" sz="2800" dirty="0"/>
          </a:p>
          <a:p>
            <a:r>
              <a:rPr lang="cs-CZ" sz="2800" b="1" dirty="0"/>
              <a:t>Výpočtem zjišťujeme, jak efektivně firma využívá své příjmy.</a:t>
            </a:r>
          </a:p>
          <a:p>
            <a:r>
              <a:rPr lang="cs-CZ" sz="2800" b="1" dirty="0"/>
              <a:t>Vyšší rentabilita výnosů znamená, že firma efektivně využívá své příjmy.</a:t>
            </a:r>
          </a:p>
          <a:p>
            <a:endParaRPr lang="cs-CZ" sz="2000" dirty="0"/>
          </a:p>
          <a:p>
            <a:endParaRPr lang="cs-CZ" sz="1400" dirty="0"/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   </a:t>
            </a:r>
            <a:r>
              <a:rPr lang="cs-CZ" sz="4000" b="1" dirty="0" err="1">
                <a:solidFill>
                  <a:srgbClr val="FF0000"/>
                </a:solidFill>
              </a:rPr>
              <a:t>R</a:t>
            </a:r>
            <a:r>
              <a:rPr lang="cs-CZ" sz="6600" b="1" baseline="-25000" dirty="0" err="1">
                <a:solidFill>
                  <a:srgbClr val="FF0000"/>
                </a:solidFill>
              </a:rPr>
              <a:t>v</a:t>
            </a:r>
            <a:r>
              <a:rPr lang="cs-CZ" sz="4000" b="1" dirty="0">
                <a:solidFill>
                  <a:srgbClr val="FF0000"/>
                </a:solidFill>
              </a:rPr>
              <a:t> = Z / V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85633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Koeficient hrubého rozpětí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985708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Z tohoto ukazatele můžeme zjistit, kolik procent z 1 Kč tržeb tvoří </a:t>
            </a:r>
            <a:br>
              <a:rPr lang="cs-CZ" sz="2800" dirty="0"/>
            </a:br>
            <a:r>
              <a:rPr lang="cs-CZ" sz="2800" dirty="0"/>
              <a:t>hrubé rozpětí (mezní výnos, marže).</a:t>
            </a:r>
            <a:endParaRPr lang="cs-CZ" sz="2000" dirty="0"/>
          </a:p>
          <a:p>
            <a:r>
              <a:rPr lang="cs-CZ" sz="2400" dirty="0"/>
              <a:t> 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𝑘</a:t>
            </a:r>
            <a:r>
              <a:rPr lang="cs-CZ" sz="4000" b="1" baseline="-25000" dirty="0">
                <a:solidFill>
                  <a:srgbClr val="FF0000"/>
                </a:solidFill>
              </a:rPr>
              <a:t>𝐻𝑅</a:t>
            </a:r>
            <a:r>
              <a:rPr lang="cs-CZ" sz="4000" b="1" dirty="0">
                <a:solidFill>
                  <a:srgbClr val="FF0000"/>
                </a:solidFill>
              </a:rPr>
              <a:t> = 𝐻𝑅 / 𝑇</a:t>
            </a:r>
            <a:r>
              <a:rPr lang="cs-CZ" sz="4000" i="1" dirty="0">
                <a:solidFill>
                  <a:srgbClr val="FF0000"/>
                </a:solidFill>
              </a:rPr>
              <a:t>ržby </a:t>
            </a:r>
            <a:r>
              <a:rPr lang="cs-CZ" sz="4000" b="1" dirty="0">
                <a:solidFill>
                  <a:srgbClr val="FF0000"/>
                </a:solidFill>
              </a:rPr>
              <a:t>∙ 100 [%]</a:t>
            </a:r>
          </a:p>
          <a:p>
            <a:pPr algn="ctr"/>
            <a:endParaRPr lang="cs-CZ" sz="24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Mezní výnos vyjadřuje, kolik jednotkový nárůst vstupu přispívá k růstu výstupu. Pomáhá při rozhodování, kolik vstupů (např. pracovní síla, materiály) použít při výrobě, aby firma dosáhla optimálního výsledku s ohledem na své náklady a výnosy.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Marže je rozdíl mezi cenou prodeje a náklady na výrobu nebo poskytování produktů a služeb. Odráží ziskovost na produktu / službě.</a:t>
            </a:r>
          </a:p>
        </p:txBody>
      </p:sp>
    </p:spTree>
    <p:extLst>
      <p:ext uri="{BB962C8B-B14F-4D97-AF65-F5344CB8AC3E}">
        <p14:creationId xmlns:p14="http://schemas.microsoft.com/office/powerpoint/2010/main" val="1081776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Nákladová účinnost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985708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Udává, kolik korun výnosů připadá na jednu korunu nákladů (celkových nebo vybraných).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Pro podnik je přínosné, aby tato hodnota dlouhodobě rostla.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NÚ by měla být vyšší jak 1.</a:t>
            </a:r>
          </a:p>
          <a:p>
            <a:endParaRPr lang="cs-CZ" sz="2000" dirty="0"/>
          </a:p>
          <a:p>
            <a:endParaRPr lang="cs-CZ" sz="1400" dirty="0"/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NÚ = V / N</a:t>
            </a:r>
          </a:p>
        </p:txBody>
      </p:sp>
    </p:spTree>
    <p:extLst>
      <p:ext uri="{BB962C8B-B14F-4D97-AF65-F5344CB8AC3E}">
        <p14:creationId xmlns:p14="http://schemas.microsoft.com/office/powerpoint/2010/main" val="330302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Náklady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871091"/>
            <a:ext cx="1130941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N = f(Q) </a:t>
            </a:r>
            <a:r>
              <a:rPr lang="cs-CZ" sz="4400" dirty="0">
                <a:solidFill>
                  <a:srgbClr val="FF0000"/>
                </a:solidFill>
              </a:rPr>
              <a:t>→</a:t>
            </a:r>
            <a:r>
              <a:rPr lang="cs-CZ" sz="4400" b="1" dirty="0">
                <a:solidFill>
                  <a:srgbClr val="FF0000"/>
                </a:solidFill>
              </a:rPr>
              <a:t> v * Q + FN </a:t>
            </a:r>
            <a:r>
              <a:rPr lang="cs-CZ" sz="4400" dirty="0">
                <a:solidFill>
                  <a:srgbClr val="FF0000"/>
                </a:solidFill>
              </a:rPr>
              <a:t>neboli</a:t>
            </a:r>
            <a:r>
              <a:rPr lang="cs-CZ" sz="4400" b="1" dirty="0">
                <a:solidFill>
                  <a:srgbClr val="FF0000"/>
                </a:solidFill>
              </a:rPr>
              <a:t> VN + FN 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kde </a:t>
            </a:r>
          </a:p>
          <a:p>
            <a:r>
              <a:rPr lang="cs-CZ" sz="2800" dirty="0"/>
              <a:t>FN … celkové fixní náklady [Kč] </a:t>
            </a:r>
          </a:p>
          <a:p>
            <a:r>
              <a:rPr lang="cs-CZ" sz="2800" dirty="0"/>
              <a:t>v … jednotkové variabilní náklady [Kč/ks, Kč/kg, Kč/l, …] </a:t>
            </a:r>
          </a:p>
          <a:p>
            <a:r>
              <a:rPr lang="cs-CZ" sz="2800" dirty="0"/>
              <a:t>VN … celkové variabilní náklady </a:t>
            </a:r>
          </a:p>
          <a:p>
            <a:r>
              <a:rPr lang="cs-CZ" sz="2800" dirty="0"/>
              <a:t>Q … objem produkce [ks, kg, l, …] </a:t>
            </a:r>
            <a:endParaRPr lang="cs-CZ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76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Nákladovost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985708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Je opakem nákladové účinnosti.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Někdy nazýváme jako </a:t>
            </a:r>
            <a:r>
              <a:rPr lang="cs-CZ" sz="2800" b="1" dirty="0"/>
              <a:t>haléřový ukazatel nákladů </a:t>
            </a:r>
            <a:r>
              <a:rPr lang="cs-CZ" sz="2800" dirty="0"/>
              <a:t>nebo </a:t>
            </a:r>
            <a:r>
              <a:rPr lang="cs-CZ" sz="2800" b="1" dirty="0"/>
              <a:t>nákladová náročnost výnosů. </a:t>
            </a:r>
          </a:p>
          <a:p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Doporučená hodnota je nižší než 1.</a:t>
            </a:r>
          </a:p>
          <a:p>
            <a:endParaRPr lang="cs-CZ" sz="2000" dirty="0"/>
          </a:p>
          <a:p>
            <a:endParaRPr lang="cs-CZ" sz="1400" dirty="0"/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H = N / V</a:t>
            </a:r>
          </a:p>
        </p:txBody>
      </p:sp>
    </p:spTree>
    <p:extLst>
      <p:ext uri="{BB962C8B-B14F-4D97-AF65-F5344CB8AC3E}">
        <p14:creationId xmlns:p14="http://schemas.microsoft.com/office/powerpoint/2010/main" val="255199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1004459"/>
            <a:ext cx="9087475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Procentní změna nákladů na korunu výnosů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878771"/>
            <a:ext cx="10985708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Ukazuje úsporu ( - ) nebo překročení ( + ) nákladovosti oproti předchozímu období v procentech.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H0 </a:t>
            </a:r>
            <a:r>
              <a:rPr lang="cs-CZ" sz="2800" dirty="0"/>
              <a:t>je nákladovost podniku v minulém roce.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H1 </a:t>
            </a:r>
            <a:r>
              <a:rPr lang="cs-CZ" sz="2800" dirty="0"/>
              <a:t>je plánována nebo očekávaná nákladovost v běžném roce.</a:t>
            </a:r>
          </a:p>
          <a:p>
            <a:endParaRPr lang="cs-CZ" sz="2000" dirty="0"/>
          </a:p>
          <a:p>
            <a:endParaRPr lang="cs-CZ" sz="1400" dirty="0"/>
          </a:p>
        </p:txBody>
      </p:sp>
      <p:pic>
        <p:nvPicPr>
          <p:cNvPr id="6" name="Obrázek 5" descr="Obsah obrázku text, Písmo, symbol, číslo&#10;&#10;Popis byl vytvořen automaticky">
            <a:extLst>
              <a:ext uri="{FF2B5EF4-FFF2-40B4-BE49-F238E27FC236}">
                <a16:creationId xmlns:a16="http://schemas.microsoft.com/office/drawing/2014/main" id="{3FCA9AC9-E125-39E6-FC3B-5074948C0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655" y="3175886"/>
            <a:ext cx="3230690" cy="131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86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746795" y="5477353"/>
            <a:ext cx="5231835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Je čas na práci v týmu ☺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Tržby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871091"/>
            <a:ext cx="1130941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T = (p * Q) </a:t>
            </a:r>
          </a:p>
          <a:p>
            <a:pPr algn="ctr"/>
            <a:endParaRPr lang="cs-CZ" sz="4400" b="1" dirty="0">
              <a:solidFill>
                <a:srgbClr val="FF0000"/>
              </a:solidFill>
            </a:endParaRPr>
          </a:p>
          <a:p>
            <a:pPr algn="ctr"/>
            <a:endParaRPr lang="cs-CZ" sz="2800" dirty="0"/>
          </a:p>
          <a:p>
            <a:r>
              <a:rPr lang="cs-CZ" sz="2800" dirty="0"/>
              <a:t>kde </a:t>
            </a:r>
          </a:p>
          <a:p>
            <a:r>
              <a:rPr lang="cs-CZ" sz="2800" dirty="0"/>
              <a:t>p … prodejní cena za kus [Kč/ks] </a:t>
            </a:r>
          </a:p>
          <a:p>
            <a:r>
              <a:rPr lang="cs-CZ" sz="2800" dirty="0"/>
              <a:t>Q … objem produkce [ks, kg, l, …] </a:t>
            </a:r>
            <a:endParaRPr lang="cs-CZ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8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Výsledek hospodaření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806337"/>
            <a:ext cx="1130941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Srovnáváme výnosy/tržby a náklady podniku.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Výsledkem je nulový zisk, zisk nebo ztráta.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V – N</a:t>
            </a:r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T - N</a:t>
            </a:r>
          </a:p>
          <a:p>
            <a:r>
              <a:rPr lang="cs-CZ" sz="2800" dirty="0"/>
              <a:t>kde </a:t>
            </a:r>
          </a:p>
          <a:p>
            <a:r>
              <a:rPr lang="cs-CZ" sz="2800" dirty="0"/>
              <a:t>VH … výsledek hospodaření</a:t>
            </a:r>
          </a:p>
          <a:p>
            <a:r>
              <a:rPr lang="cs-CZ" sz="2800" dirty="0"/>
              <a:t>V … celkové výnosy</a:t>
            </a:r>
          </a:p>
          <a:p>
            <a:r>
              <a:rPr lang="cs-CZ" sz="2800" dirty="0"/>
              <a:t>T … celkové tržby</a:t>
            </a:r>
          </a:p>
          <a:p>
            <a:r>
              <a:rPr lang="cs-CZ" sz="2800" dirty="0"/>
              <a:t>N … celkové náklady</a:t>
            </a:r>
          </a:p>
        </p:txBody>
      </p:sp>
    </p:spTree>
    <p:extLst>
      <p:ext uri="{BB962C8B-B14F-4D97-AF65-F5344CB8AC3E}">
        <p14:creationId xmlns:p14="http://schemas.microsoft.com/office/powerpoint/2010/main" val="371425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Výsledek hospodaření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806337"/>
            <a:ext cx="11309419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/>
              <a:t>Tržby</a:t>
            </a:r>
            <a:r>
              <a:rPr lang="cs-CZ" sz="2800" dirty="0"/>
              <a:t> spočítáme jako </a:t>
            </a:r>
            <a:r>
              <a:rPr lang="cs-CZ" sz="2800" b="1" dirty="0"/>
              <a:t>cena * množství </a:t>
            </a:r>
            <a:r>
              <a:rPr lang="cs-CZ" sz="2800" dirty="0"/>
              <a:t>→ </a:t>
            </a:r>
            <a:r>
              <a:rPr lang="cs-CZ" sz="2800" b="1" dirty="0">
                <a:solidFill>
                  <a:srgbClr val="FF0000"/>
                </a:solidFill>
              </a:rPr>
              <a:t>T = p * Q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/>
              <a:t>Náklady</a:t>
            </a:r>
            <a:r>
              <a:rPr lang="cs-CZ" sz="2800" dirty="0"/>
              <a:t> spočítáme jako </a:t>
            </a:r>
            <a:r>
              <a:rPr lang="cs-CZ" sz="2800" b="1" dirty="0"/>
              <a:t>var. + fixní náklady </a:t>
            </a:r>
            <a:r>
              <a:rPr lang="cs-CZ" sz="2800" dirty="0"/>
              <a:t>→ </a:t>
            </a:r>
            <a:r>
              <a:rPr lang="cs-CZ" sz="2800" b="1" dirty="0">
                <a:solidFill>
                  <a:srgbClr val="FF0000"/>
                </a:solidFill>
              </a:rPr>
              <a:t>N = VN + FN</a:t>
            </a:r>
          </a:p>
          <a:p>
            <a:pPr lvl="8"/>
            <a:r>
              <a:rPr lang="cs-CZ" sz="2800" dirty="0"/>
              <a:t>     můžeme rozepsat jako </a:t>
            </a:r>
            <a:r>
              <a:rPr lang="cs-CZ" sz="2800" b="1" dirty="0">
                <a:solidFill>
                  <a:srgbClr val="FF0000"/>
                </a:solidFill>
              </a:rPr>
              <a:t>N = v * Q + 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T – N</a:t>
            </a:r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p * Q – (v * Q + FN)</a:t>
            </a:r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Q * (p – v) - FN</a:t>
            </a:r>
          </a:p>
        </p:txBody>
      </p:sp>
    </p:spTree>
    <p:extLst>
      <p:ext uri="{BB962C8B-B14F-4D97-AF65-F5344CB8AC3E}">
        <p14:creationId xmlns:p14="http://schemas.microsoft.com/office/powerpoint/2010/main" val="403046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Bod zvratu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806337"/>
            <a:ext cx="1130941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Takový objem produkce (</a:t>
            </a:r>
            <a:r>
              <a:rPr lang="cs-CZ" sz="2800" dirty="0" err="1"/>
              <a:t>Qbz</a:t>
            </a:r>
            <a:r>
              <a:rPr lang="cs-CZ" sz="2800" dirty="0"/>
              <a:t>), kdy je výše tržeb (T) ve stejné výši jako celkové náklady (N). Tím pádem je výsledek hospodaření (VH) nulový.</a:t>
            </a:r>
            <a:endParaRPr lang="cs-CZ" sz="2800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0</a:t>
            </a:r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0 = (p * </a:t>
            </a:r>
            <a:r>
              <a:rPr lang="cs-CZ" sz="4400" b="1" dirty="0" err="1">
                <a:solidFill>
                  <a:srgbClr val="FF0000"/>
                </a:solidFill>
              </a:rPr>
              <a:t>Qbz</a:t>
            </a:r>
            <a:r>
              <a:rPr lang="cs-CZ" sz="4400" b="1" dirty="0">
                <a:solidFill>
                  <a:srgbClr val="FF0000"/>
                </a:solidFill>
              </a:rPr>
              <a:t>) – (v * </a:t>
            </a:r>
            <a:r>
              <a:rPr lang="cs-CZ" sz="4400" b="1" dirty="0" err="1">
                <a:solidFill>
                  <a:srgbClr val="FF0000"/>
                </a:solidFill>
              </a:rPr>
              <a:t>Qbz</a:t>
            </a:r>
            <a:r>
              <a:rPr lang="cs-CZ" sz="4400" b="1" dirty="0">
                <a:solidFill>
                  <a:srgbClr val="FF0000"/>
                </a:solidFill>
              </a:rPr>
              <a:t> + FN)</a:t>
            </a:r>
          </a:p>
          <a:p>
            <a:pPr algn="ctr"/>
            <a:r>
              <a:rPr lang="cs-CZ" sz="3600" dirty="0">
                <a:solidFill>
                  <a:srgbClr val="FF0000"/>
                </a:solidFill>
              </a:rPr>
              <a:t>nebo</a:t>
            </a:r>
          </a:p>
          <a:p>
            <a:pPr algn="ctr"/>
            <a:r>
              <a:rPr lang="cs-CZ" sz="4400" b="1" dirty="0" err="1">
                <a:solidFill>
                  <a:srgbClr val="FF0000"/>
                </a:solidFill>
              </a:rPr>
              <a:t>Qbz</a:t>
            </a:r>
            <a:r>
              <a:rPr lang="cs-CZ" sz="4400" b="1" dirty="0">
                <a:solidFill>
                  <a:srgbClr val="FF0000"/>
                </a:solidFill>
              </a:rPr>
              <a:t> = F / (p – v)</a:t>
            </a:r>
          </a:p>
        </p:txBody>
      </p:sp>
    </p:spTree>
    <p:extLst>
      <p:ext uri="{BB962C8B-B14F-4D97-AF65-F5344CB8AC3E}">
        <p14:creationId xmlns:p14="http://schemas.microsoft.com/office/powerpoint/2010/main" val="1007398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484006" y="503756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Diagram bodu zvratu</a:t>
            </a:r>
          </a:p>
        </p:txBody>
      </p:sp>
      <p:pic>
        <p:nvPicPr>
          <p:cNvPr id="6" name="Obrázek 5" descr="Obsah obrázku text, řada/pruh, diagram, Vykreslený graf&#10;&#10;Popis byl vytvořen automaticky">
            <a:extLst>
              <a:ext uri="{FF2B5EF4-FFF2-40B4-BE49-F238E27FC236}">
                <a16:creationId xmlns:a16="http://schemas.microsoft.com/office/drawing/2014/main" id="{A75107DD-37E2-8219-0FD3-F5E3E99C1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596" y="1152313"/>
            <a:ext cx="8968949" cy="55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33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38870" y="796364"/>
            <a:ext cx="960082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Limitní cena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38870" y="1444921"/>
            <a:ext cx="1130941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Definuje </a:t>
            </a:r>
            <a:r>
              <a:rPr lang="cs-CZ" sz="2800" b="1" dirty="0"/>
              <a:t>maximální nákupní </a:t>
            </a:r>
            <a:r>
              <a:rPr lang="cs-CZ" sz="2800" dirty="0"/>
              <a:t>cenu nebo </a:t>
            </a:r>
            <a:r>
              <a:rPr lang="cs-CZ" sz="2800" b="1" dirty="0"/>
              <a:t>minimální prodejní </a:t>
            </a:r>
            <a:r>
              <a:rPr lang="cs-CZ" sz="2800" dirty="0"/>
              <a:t>cenu.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VH = 0</a:t>
            </a:r>
          </a:p>
          <a:p>
            <a:pPr algn="ctr"/>
            <a:r>
              <a:rPr lang="cs-CZ" sz="4400" b="1" dirty="0">
                <a:solidFill>
                  <a:srgbClr val="FF0000"/>
                </a:solidFill>
              </a:rPr>
              <a:t>0 = (</a:t>
            </a:r>
            <a:r>
              <a:rPr lang="cs-CZ" sz="4400" b="1" dirty="0" err="1">
                <a:solidFill>
                  <a:srgbClr val="FF0000"/>
                </a:solidFill>
              </a:rPr>
              <a:t>p</a:t>
            </a:r>
            <a:r>
              <a:rPr lang="cs-CZ" sz="6000" b="1" baseline="-25000" dirty="0" err="1">
                <a:solidFill>
                  <a:srgbClr val="FF0000"/>
                </a:solidFill>
              </a:rPr>
              <a:t>lim</a:t>
            </a:r>
            <a:r>
              <a:rPr lang="cs-CZ" sz="4400" b="1" dirty="0">
                <a:solidFill>
                  <a:srgbClr val="FF0000"/>
                </a:solidFill>
              </a:rPr>
              <a:t> * Q) – (v * Q + FN)</a:t>
            </a:r>
          </a:p>
          <a:p>
            <a:pPr algn="ctr"/>
            <a:r>
              <a:rPr lang="cs-CZ" sz="3600" dirty="0">
                <a:solidFill>
                  <a:srgbClr val="FF0000"/>
                </a:solidFill>
              </a:rPr>
              <a:t>nebo</a:t>
            </a:r>
          </a:p>
          <a:p>
            <a:pPr algn="ctr"/>
            <a:r>
              <a:rPr lang="cs-CZ" sz="4400" b="1" dirty="0" err="1">
                <a:solidFill>
                  <a:srgbClr val="FF0000"/>
                </a:solidFill>
              </a:rPr>
              <a:t>p</a:t>
            </a:r>
            <a:r>
              <a:rPr lang="cs-CZ" sz="6000" b="1" baseline="-25000" dirty="0" err="1">
                <a:solidFill>
                  <a:srgbClr val="FF0000"/>
                </a:solidFill>
              </a:rPr>
              <a:t>lim</a:t>
            </a:r>
            <a:r>
              <a:rPr lang="cs-CZ" sz="4400" b="1" dirty="0">
                <a:solidFill>
                  <a:srgbClr val="FF0000"/>
                </a:solidFill>
              </a:rPr>
              <a:t> * Q – v * Q = FN</a:t>
            </a:r>
          </a:p>
          <a:p>
            <a:pPr algn="ctr"/>
            <a:r>
              <a:rPr lang="cs-CZ" sz="3600" dirty="0">
                <a:solidFill>
                  <a:srgbClr val="FF0000"/>
                </a:solidFill>
              </a:rPr>
              <a:t>nebo</a:t>
            </a:r>
            <a:endParaRPr lang="cs-CZ" sz="4400" dirty="0">
              <a:solidFill>
                <a:srgbClr val="FF0000"/>
              </a:solidFill>
            </a:endParaRPr>
          </a:p>
          <a:p>
            <a:pPr algn="ctr"/>
            <a:r>
              <a:rPr lang="cs-CZ" sz="4400" b="1" dirty="0" err="1">
                <a:solidFill>
                  <a:srgbClr val="FF0000"/>
                </a:solidFill>
              </a:rPr>
              <a:t>p</a:t>
            </a:r>
            <a:r>
              <a:rPr lang="cs-CZ" sz="6000" b="1" baseline="-25000" dirty="0" err="1">
                <a:solidFill>
                  <a:srgbClr val="FF0000"/>
                </a:solidFill>
              </a:rPr>
              <a:t>lim</a:t>
            </a:r>
            <a:r>
              <a:rPr lang="cs-CZ" sz="4400" b="1" dirty="0">
                <a:solidFill>
                  <a:srgbClr val="FF0000"/>
                </a:solidFill>
              </a:rPr>
              <a:t> = F / Q + v</a:t>
            </a:r>
          </a:p>
        </p:txBody>
      </p:sp>
    </p:spTree>
    <p:extLst>
      <p:ext uri="{BB962C8B-B14F-4D97-AF65-F5344CB8AC3E}">
        <p14:creationId xmlns:p14="http://schemas.microsoft.com/office/powerpoint/2010/main" val="243679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Základní ukazatele ekonomického hodnocení efektivnosti podnikatelské činnosti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634466" y="2478216"/>
            <a:ext cx="1028643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 podnikání se všechny činnosti snaží</a:t>
            </a:r>
            <a:r>
              <a:rPr lang="cs-CZ" sz="2500" b="1" dirty="0"/>
              <a:t> přeměnit určité zdroje </a:t>
            </a:r>
            <a:r>
              <a:rPr lang="cs-CZ" sz="2500" dirty="0"/>
              <a:t>(jako peníze, čas a práci) </a:t>
            </a:r>
            <a:r>
              <a:rPr lang="cs-CZ" sz="2500" b="1" dirty="0"/>
              <a:t>na něco užitečného nebo hodnotného</a:t>
            </a:r>
            <a:r>
              <a:rPr lang="cs-CZ" sz="2500" dirty="0"/>
              <a:t>. Chceme, aby tyto činnosti přispívaly k tomu, abychom vydělali peníze a zlepšili si svou finanční situaci.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Rozlišujeme různé způsoby, jak změřit, jak dobře se nám daří. To může být třeba zisk, úspora nákladů, efektivita nebo to, jak dobře jsme zhodnotili peníze, které jsme do činností investovali.</a:t>
            </a:r>
            <a:endParaRPr lang="cs-CZ" sz="2500" i="1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1119</Words>
  <Application>Microsoft Office PowerPoint</Application>
  <PresentationFormat>Širokoúhlá obrazovka</PresentationFormat>
  <Paragraphs>148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Nauka o podniku ~ 6.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84</cp:revision>
  <dcterms:created xsi:type="dcterms:W3CDTF">2023-10-06T10:44:44Z</dcterms:created>
  <dcterms:modified xsi:type="dcterms:W3CDTF">2023-11-07T08:26:07Z</dcterms:modified>
</cp:coreProperties>
</file>